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303" r:id="rId3"/>
    <p:sldId id="257" r:id="rId4"/>
    <p:sldId id="299" r:id="rId5"/>
    <p:sldId id="296" r:id="rId6"/>
    <p:sldId id="297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81" r:id="rId15"/>
    <p:sldId id="259" r:id="rId16"/>
    <p:sldId id="284" r:id="rId17"/>
    <p:sldId id="285" r:id="rId18"/>
    <p:sldId id="267" r:id="rId19"/>
    <p:sldId id="262" r:id="rId20"/>
    <p:sldId id="286" r:id="rId21"/>
    <p:sldId id="287" r:id="rId22"/>
    <p:sldId id="300" r:id="rId23"/>
    <p:sldId id="301" r:id="rId24"/>
    <p:sldId id="302" r:id="rId25"/>
  </p:sldIdLst>
  <p:sldSz cx="10080625" cy="7561263"/>
  <p:notesSz cx="6858000" cy="9144000"/>
  <p:defaultTextStyle>
    <a:defPPr>
      <a:defRPr lang="cs-CZ"/>
    </a:defPPr>
    <a:lvl1pPr marL="0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04017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08035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12052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16069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20086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24104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28121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32138" algn="l" defTabSz="1008035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3" autoAdjust="0"/>
    <p:restoredTop sz="94624" autoAdjust="0"/>
  </p:normalViewPr>
  <p:slideViewPr>
    <p:cSldViewPr>
      <p:cViewPr varScale="1">
        <p:scale>
          <a:sx n="52" d="100"/>
          <a:sy n="52" d="100"/>
        </p:scale>
        <p:origin x="1758" y="72"/>
      </p:cViewPr>
      <p:guideLst>
        <p:guide orient="horz" pos="2382"/>
        <p:guide pos="3175"/>
      </p:guideLst>
    </p:cSldViewPr>
  </p:slideViewPr>
  <p:outlineViewPr>
    <p:cViewPr>
      <p:scale>
        <a:sx n="33" d="100"/>
        <a:sy n="33" d="100"/>
      </p:scale>
      <p:origin x="0" y="1821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H:\DN_do_20_let_2007_2014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List1!$A$6</c:f>
              <c:strCache>
                <c:ptCount val="1"/>
                <c:pt idx="0">
                  <c:v>Celkem (15-20 let)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4.6412971658120012E-3"/>
                  <c:y val="3.52738584601712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List1!$B$3:$I$3</c:f>
              <c:numCache>
                <c:formatCode>General</c:formatCod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numCache>
            </c:numRef>
          </c:cat>
          <c:val>
            <c:numRef>
              <c:f>List1!$B$6:$I$6</c:f>
              <c:numCache>
                <c:formatCode>General</c:formatCode>
                <c:ptCount val="8"/>
                <c:pt idx="0">
                  <c:v>102</c:v>
                </c:pt>
                <c:pt idx="1">
                  <c:v>88</c:v>
                </c:pt>
                <c:pt idx="2">
                  <c:v>50</c:v>
                </c:pt>
                <c:pt idx="3">
                  <c:v>66</c:v>
                </c:pt>
                <c:pt idx="4">
                  <c:v>59</c:v>
                </c:pt>
                <c:pt idx="5">
                  <c:v>53</c:v>
                </c:pt>
                <c:pt idx="6">
                  <c:v>41</c:v>
                </c:pt>
                <c:pt idx="7">
                  <c:v>51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250990776"/>
        <c:axId val="211584904"/>
      </c:barChart>
      <c:lineChart>
        <c:grouping val="standard"/>
        <c:varyColors val="0"/>
        <c:ser>
          <c:idx val="1"/>
          <c:order val="1"/>
          <c:tx>
            <c:strRef>
              <c:f>List1!$A$8</c:f>
              <c:strCache>
                <c:ptCount val="1"/>
                <c:pt idx="0">
                  <c:v>%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5.8333333333333556E-2"/>
                  <c:y val="-2.77777777777779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7222222222222346E-2"/>
                  <c:y val="-3.24074074074075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0000000000000114E-2"/>
                  <c:y val="3.70370370370371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5.0000000000000065E-2"/>
                  <c:y val="-4.16666666666666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3333333333333395E-2"/>
                  <c:y val="-3.24074074074075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7777777777777915E-2"/>
                  <c:y val="-3.70370370370371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5.2777777777777812E-2"/>
                  <c:y val="4.16666666666666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6111111111111198E-2"/>
                  <c:y val="-4.16666666666666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List1!$B$3:$I$3</c:f>
              <c:numCache>
                <c:formatCode>General</c:formatCode>
                <c:ptCount val="8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</c:numCache>
            </c:numRef>
          </c:cat>
          <c:val>
            <c:numRef>
              <c:f>List1!$B$8:$I$8</c:f>
              <c:numCache>
                <c:formatCode>0.00%</c:formatCode>
                <c:ptCount val="8"/>
                <c:pt idx="0">
                  <c:v>9.0828138913624248E-2</c:v>
                </c:pt>
                <c:pt idx="1">
                  <c:v>8.8709677419354843E-2</c:v>
                </c:pt>
                <c:pt idx="2">
                  <c:v>6.0096153846154007E-2</c:v>
                </c:pt>
                <c:pt idx="3">
                  <c:v>8.7649402390438433E-2</c:v>
                </c:pt>
                <c:pt idx="4">
                  <c:v>8.3451202263083724E-2</c:v>
                </c:pt>
                <c:pt idx="5">
                  <c:v>7.7826725403817992E-2</c:v>
                </c:pt>
                <c:pt idx="6">
                  <c:v>7.0325900514579764E-2</c:v>
                </c:pt>
                <c:pt idx="7">
                  <c:v>8.1081081081081086E-2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7630272"/>
        <c:axId val="211584512"/>
      </c:lineChart>
      <c:catAx>
        <c:axId val="250990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211584904"/>
        <c:crosses val="autoZero"/>
        <c:auto val="1"/>
        <c:lblAlgn val="ctr"/>
        <c:lblOffset val="100"/>
        <c:noMultiLvlLbl val="0"/>
      </c:catAx>
      <c:valAx>
        <c:axId val="2115849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250990776"/>
        <c:crosses val="autoZero"/>
        <c:crossBetween val="between"/>
      </c:valAx>
      <c:valAx>
        <c:axId val="211584512"/>
        <c:scaling>
          <c:orientation val="minMax"/>
        </c:scaling>
        <c:delete val="0"/>
        <c:axPos val="r"/>
        <c:numFmt formatCode="0.0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7630272"/>
        <c:crosses val="max"/>
        <c:crossBetween val="between"/>
      </c:valAx>
      <c:catAx>
        <c:axId val="18763027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21158451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cs-CZ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2B3E4-4684-4983-8E8F-56825C0BFB10}" type="datetimeFigureOut">
              <a:rPr lang="cs-CZ" smtClean="0"/>
              <a:pPr/>
              <a:t>12. 11. 2015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CC05C2-270B-48B3-9372-BE569C75555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2733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>
            <a:noAutofit/>
          </a:bodyPr>
          <a:lstStyle/>
          <a:p>
            <a:pPr lvl="0"/>
            <a:fld id="{A4945D38-6326-4531-A169-108F1560E794}" type="slidenum">
              <a:rPr/>
              <a:pPr lvl="0"/>
              <a:t>5</a:t>
            </a:fld>
            <a:endParaRPr lang="x-none"/>
          </a:p>
        </p:txBody>
      </p:sp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99CCFF"/>
          </a:solidFill>
          <a:ln w="25400">
            <a:solidFill>
              <a:srgbClr val="00000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32382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bg-ppt-nadpis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34" y="1104"/>
            <a:ext cx="10079757" cy="7559055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836953" y="4500711"/>
            <a:ext cx="7947775" cy="1080120"/>
          </a:xfrm>
        </p:spPr>
        <p:txBody>
          <a:bodyPr/>
          <a:lstStyle>
            <a:lvl1pPr>
              <a:defRPr sz="2400" baseline="0"/>
            </a:lvl1pPr>
          </a:lstStyle>
          <a:p>
            <a:r>
              <a:rPr lang="cs-CZ" dirty="0" smtClean="0"/>
              <a:t>Název střední školy</a:t>
            </a:r>
            <a:br>
              <a:rPr lang="cs-CZ" dirty="0" smtClean="0"/>
            </a:br>
            <a:r>
              <a:rPr lang="cs-CZ" dirty="0" smtClean="0"/>
              <a:t>Datum</a:t>
            </a:r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600"/>
              </a:spcBef>
              <a:defRPr/>
            </a:lvl1pPr>
            <a:lvl2pPr>
              <a:spcBef>
                <a:spcPts val="600"/>
              </a:spcBef>
              <a:defRPr/>
            </a:lvl2pPr>
            <a:lvl3pPr>
              <a:spcBef>
                <a:spcPts val="600"/>
              </a:spcBef>
              <a:defRPr/>
            </a:lvl3pPr>
            <a:lvl4pPr>
              <a:spcBef>
                <a:spcPts val="600"/>
              </a:spcBef>
              <a:defRPr/>
            </a:lvl4pPr>
            <a:lvl5pPr>
              <a:spcBef>
                <a:spcPts val="600"/>
              </a:spcBef>
              <a:defRPr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logo_titulk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37" y="5254378"/>
            <a:ext cx="4221262" cy="1703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3052" y="1398484"/>
            <a:ext cx="8568531" cy="1984832"/>
          </a:xfrm>
          <a:ln>
            <a:solidFill>
              <a:schemeClr val="bg1"/>
            </a:solidFill>
          </a:ln>
        </p:spPr>
        <p:txBody>
          <a:bodyPr lIns="288000" tIns="288000" rIns="288000" bIns="288000"/>
          <a:lstStyle>
            <a:lvl1pPr>
              <a:defRPr sz="3969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3052" y="3939909"/>
            <a:ext cx="8493277" cy="714119"/>
          </a:xfrm>
        </p:spPr>
        <p:txBody>
          <a:bodyPr/>
          <a:lstStyle>
            <a:lvl1pPr marL="0" indent="0" algn="ctr">
              <a:buFontTx/>
              <a:buNone/>
              <a:defRPr sz="2646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7500965" y="208285"/>
            <a:ext cx="2352146" cy="5250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7130B575-CD25-45D4-94EB-5C1B7E3FE403}" type="datetime1">
              <a:rPr lang="cs-CZ"/>
              <a:pPr>
                <a:defRPr/>
              </a:pPr>
              <a:t>12. 11. 2015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9235365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503999" y="6888606"/>
            <a:ext cx="2348280" cy="521390"/>
          </a:xfrm>
          <a:prstGeom prst="rect">
            <a:avLst/>
          </a:prstGeom>
        </p:spPr>
        <p:txBody>
          <a:bodyPr/>
          <a:lstStyle/>
          <a:p>
            <a:pPr lvl="0"/>
            <a:endParaRPr lang="x-non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447360" y="6888606"/>
            <a:ext cx="3195000" cy="521390"/>
          </a:xfrm>
          <a:prstGeom prst="rect">
            <a:avLst/>
          </a:prstGeom>
        </p:spPr>
        <p:txBody>
          <a:bodyPr/>
          <a:lstStyle/>
          <a:p>
            <a:pPr lvl="0"/>
            <a:endParaRPr lang="x-non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227360" y="6888606"/>
            <a:ext cx="2348280" cy="521390"/>
          </a:xfrm>
          <a:prstGeom prst="rect">
            <a:avLst/>
          </a:prstGeom>
        </p:spPr>
        <p:txBody>
          <a:bodyPr/>
          <a:lstStyle/>
          <a:p>
            <a:pPr lvl="0"/>
            <a:fld id="{2C8E058A-8AFA-4EC2-AF93-D0B6EEB5B622}" type="slidenum">
              <a:rPr/>
              <a:pPr lvl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63834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 descr="bg-ppt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434" y="1104"/>
            <a:ext cx="10079757" cy="7559055"/>
          </a:xfrm>
          <a:prstGeom prst="rect">
            <a:avLst/>
          </a:prstGeom>
        </p:spPr>
      </p:pic>
      <p:pic>
        <p:nvPicPr>
          <p:cNvPr id="9" name="Obrázek 8" descr="logo-slide-4x3.pn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6227447" y="465131"/>
            <a:ext cx="1438659" cy="1078994"/>
          </a:xfrm>
          <a:prstGeom prst="rect">
            <a:avLst/>
          </a:prstGeom>
        </p:spPr>
      </p:pic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6665" y="549236"/>
            <a:ext cx="5427783" cy="1022741"/>
          </a:xfrm>
          <a:prstGeom prst="rect">
            <a:avLst/>
          </a:prstGeom>
        </p:spPr>
        <p:txBody>
          <a:bodyPr vert="horz" lIns="100803" tIns="50402" rIns="100803" bIns="50402" rtlCol="0" anchor="ctr">
            <a:noAutofit/>
          </a:bodyPr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7175" y="2565460"/>
            <a:ext cx="8712746" cy="4269892"/>
          </a:xfrm>
          <a:prstGeom prst="rect">
            <a:avLst/>
          </a:prstGeom>
        </p:spPr>
        <p:txBody>
          <a:bodyPr vert="horz" lIns="100803" tIns="50402" rIns="100803" bIns="50402" rtlCol="0">
            <a:normAutofit/>
          </a:bodyPr>
          <a:lstStyle/>
          <a:p>
            <a:pPr lvl="0"/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1008035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1pPr>
    </p:titleStyle>
    <p:bodyStyle>
      <a:lvl1pPr marL="180000" marR="0" indent="-180000" algn="l" defTabSz="1008035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100000"/>
        <a:buFont typeface="Symbol" pitchFamily="18" charset="2"/>
        <a:buChar char=""/>
        <a:tabLst/>
        <a:defRPr sz="17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819028" indent="-315011" algn="l" defTabSz="1008035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260043" indent="-252009" algn="l" defTabSz="1008035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764060" indent="-252009" algn="l" defTabSz="1008035" rtl="0" eaLnBrk="1" latinLnBrk="0" hangingPunct="1">
        <a:spcBef>
          <a:spcPct val="20000"/>
        </a:spcBef>
        <a:buFont typeface="Arial" pitchFamily="34" charset="0"/>
        <a:buChar char="–"/>
        <a:defRPr sz="12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268078" indent="-252009" algn="l" defTabSz="1008035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772095" indent="-252009" algn="l" defTabSz="100803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6112" indent="-252009" algn="l" defTabSz="100803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130" indent="-252009" algn="l" defTabSz="100803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4147" indent="-252009" algn="l" defTabSz="100803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4017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8035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2052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6069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0086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4104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8121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2138" algn="l" defTabSz="100803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stepanka.zatloukalova@pcr.cz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Tisková konference 12. 11. 2015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Nadační fond Kolečko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91840" y="1980431"/>
            <a:ext cx="8712746" cy="484595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NF Kolečko od roku 2004 podporuje tzv. centra dětské traumatologie, kde se léčí děti po těžkých úrazech – podpora ve výši cca 7,5 mil. Kč</a:t>
            </a:r>
          </a:p>
          <a:p>
            <a:r>
              <a:rPr lang="cs-CZ" dirty="0" smtClean="0"/>
              <a:t>Programy prevence úrazů dětí zejména v silničním provozu a při nejčastějších sportovních aktivitách</a:t>
            </a:r>
          </a:p>
          <a:p>
            <a:pPr lvl="1"/>
            <a:r>
              <a:rPr lang="cs-CZ" b="1" dirty="0" smtClean="0"/>
              <a:t>Rozhlédni se!</a:t>
            </a:r>
          </a:p>
          <a:p>
            <a:pPr lvl="2"/>
            <a:r>
              <a:rPr lang="cs-CZ" dirty="0" smtClean="0"/>
              <a:t>Téměř 10 000 dětí ve věku 6-10 let/60 měst a obcí v celé ČR</a:t>
            </a:r>
          </a:p>
          <a:p>
            <a:pPr lvl="2"/>
            <a:r>
              <a:rPr lang="cs-CZ" dirty="0" smtClean="0"/>
              <a:t>Interaktivní přístup – zkouška praktického nácviku nabytých vědomostí</a:t>
            </a:r>
          </a:p>
          <a:p>
            <a:pPr lvl="2"/>
            <a:r>
              <a:rPr lang="cs-CZ" dirty="0" smtClean="0"/>
              <a:t>Generální partner stavební skupina EUROVIA CS</a:t>
            </a:r>
          </a:p>
          <a:p>
            <a:pPr lvl="1"/>
            <a:r>
              <a:rPr lang="cs-CZ" b="1" dirty="0" smtClean="0"/>
              <a:t>Bez úrazů je to fajn</a:t>
            </a:r>
          </a:p>
          <a:p>
            <a:pPr lvl="2"/>
            <a:r>
              <a:rPr lang="cs-CZ" dirty="0" smtClean="0"/>
              <a:t>NF Kolečko je partnerem  projektu „Primární, sekundární a terciární prevence dětských úrazů v </a:t>
            </a:r>
            <a:r>
              <a:rPr lang="cs-CZ" dirty="0" err="1" smtClean="0"/>
              <a:t>traumacentru</a:t>
            </a:r>
            <a:r>
              <a:rPr lang="cs-CZ" dirty="0" smtClean="0"/>
              <a:t> </a:t>
            </a:r>
            <a:r>
              <a:rPr lang="cs-CZ" dirty="0" err="1" smtClean="0"/>
              <a:t>Thomayerovy</a:t>
            </a:r>
            <a:r>
              <a:rPr lang="cs-CZ" dirty="0" smtClean="0"/>
              <a:t> nemocnice“ </a:t>
            </a:r>
          </a:p>
          <a:p>
            <a:pPr lvl="2"/>
            <a:r>
              <a:rPr lang="cs-CZ" dirty="0" smtClean="0"/>
              <a:t>Podpořeno grantem z Norska – duben 2015 /duben 2016</a:t>
            </a:r>
          </a:p>
          <a:p>
            <a:pPr lvl="2"/>
            <a:r>
              <a:rPr lang="cs-CZ" dirty="0" smtClean="0"/>
              <a:t>2600 žáků 1.stupně ZŠ (26 akcí v rámci výuky)</a:t>
            </a:r>
          </a:p>
          <a:p>
            <a:pPr lvl="2"/>
            <a:r>
              <a:rPr lang="cs-CZ" dirty="0" smtClean="0"/>
              <a:t>600 rodičů dětí ve věku 0-6 let (20 akcí v rodinných  a mateřských centrech)</a:t>
            </a:r>
          </a:p>
          <a:p>
            <a:pPr lvl="2"/>
            <a:r>
              <a:rPr lang="cs-CZ" dirty="0" smtClean="0"/>
              <a:t>Primárně spádová oblast </a:t>
            </a:r>
            <a:r>
              <a:rPr lang="cs-CZ" dirty="0" err="1" smtClean="0"/>
              <a:t>traumacentra</a:t>
            </a:r>
            <a:r>
              <a:rPr lang="cs-CZ" dirty="0" smtClean="0"/>
              <a:t> </a:t>
            </a:r>
            <a:r>
              <a:rPr lang="cs-CZ" dirty="0" err="1" smtClean="0"/>
              <a:t>Thomayerovy</a:t>
            </a:r>
            <a:r>
              <a:rPr lang="cs-CZ" dirty="0" smtClean="0"/>
              <a:t> nemocnice</a:t>
            </a:r>
          </a:p>
          <a:p>
            <a:pPr lvl="1"/>
            <a:r>
              <a:rPr lang="cs-CZ" b="1" dirty="0" smtClean="0"/>
              <a:t>Bezpečně v autě</a:t>
            </a:r>
          </a:p>
          <a:p>
            <a:pPr lvl="2"/>
            <a:r>
              <a:rPr lang="cs-CZ" dirty="0" smtClean="0"/>
              <a:t>Workshopy pro rodiče dětí ve věku 0-6 let (podzim/zima 2013-2014)</a:t>
            </a:r>
          </a:p>
          <a:p>
            <a:pPr lvl="2"/>
            <a:r>
              <a:rPr lang="cs-CZ" dirty="0" smtClean="0"/>
              <a:t>Grant ŠKODA AUTO ČR  </a:t>
            </a:r>
          </a:p>
        </p:txBody>
      </p:sp>
    </p:spTree>
    <p:extLst>
      <p:ext uri="{BB962C8B-B14F-4D97-AF65-F5344CB8AC3E}">
        <p14:creationId xmlns:p14="http://schemas.microsoft.com/office/powerpoint/2010/main" val="1680676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Partneři projektu/tým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/>
              <a:buChar char="•"/>
            </a:pPr>
            <a:r>
              <a:rPr lang="cs-CZ" sz="1800" dirty="0" smtClean="0">
                <a:solidFill>
                  <a:srgbClr val="404040"/>
                </a:solidFill>
                <a:latin typeface="Verdana"/>
                <a:ea typeface="DejaVu Sans"/>
              </a:rPr>
              <a:t>Nadační fond Kolečko</a:t>
            </a:r>
            <a:endParaRPr lang="cs-CZ" dirty="0" smtClean="0"/>
          </a:p>
          <a:p>
            <a:pPr>
              <a:buFont typeface="Arial"/>
              <a:buChar char="•"/>
            </a:pPr>
            <a:r>
              <a:rPr lang="cs-CZ" sz="1800" dirty="0" smtClean="0">
                <a:solidFill>
                  <a:srgbClr val="404040"/>
                </a:solidFill>
                <a:latin typeface="Verdana"/>
                <a:ea typeface="DejaVu Sans"/>
              </a:rPr>
              <a:t>České sdružení obětí dopravních nehod</a:t>
            </a:r>
            <a:endParaRPr lang="cs-CZ" dirty="0" smtClean="0"/>
          </a:p>
          <a:p>
            <a:pPr>
              <a:buFont typeface="Arial"/>
              <a:buChar char="•"/>
            </a:pPr>
            <a:r>
              <a:rPr lang="cs-CZ" sz="1800" dirty="0" err="1" smtClean="0">
                <a:solidFill>
                  <a:srgbClr val="404040"/>
                </a:solidFill>
                <a:latin typeface="Verdana"/>
                <a:ea typeface="DejaVu Sans"/>
              </a:rPr>
              <a:t>Thomayerova</a:t>
            </a:r>
            <a:r>
              <a:rPr lang="cs-CZ" sz="1800" dirty="0" smtClean="0">
                <a:solidFill>
                  <a:srgbClr val="404040"/>
                </a:solidFill>
                <a:latin typeface="Verdana"/>
                <a:ea typeface="DejaVu Sans"/>
              </a:rPr>
              <a:t> nemocnice</a:t>
            </a:r>
            <a:endParaRPr lang="cs-CZ" dirty="0" smtClean="0"/>
          </a:p>
          <a:p>
            <a:pPr>
              <a:buFont typeface="Arial"/>
              <a:buChar char="•"/>
            </a:pPr>
            <a:r>
              <a:rPr lang="cs-CZ" sz="1800" dirty="0" smtClean="0">
                <a:solidFill>
                  <a:srgbClr val="404040"/>
                </a:solidFill>
                <a:latin typeface="Verdana"/>
                <a:ea typeface="DejaVu Sans"/>
              </a:rPr>
              <a:t>Policie České republiky</a:t>
            </a:r>
            <a:endParaRPr lang="cs-CZ" dirty="0" smtClean="0"/>
          </a:p>
          <a:p>
            <a:pPr>
              <a:buFont typeface="Arial"/>
              <a:buChar char="•"/>
            </a:pPr>
            <a:r>
              <a:rPr lang="cs-CZ" sz="1800" dirty="0" smtClean="0">
                <a:solidFill>
                  <a:srgbClr val="404040"/>
                </a:solidFill>
                <a:latin typeface="Verdana"/>
                <a:ea typeface="DejaVu Sans"/>
              </a:rPr>
              <a:t>Hasičský záchranný sbor České republiky (členové týmu posttraumatické péče HZS ČR Středočeského/Ústeckého kraje)</a:t>
            </a:r>
            <a:endParaRPr lang="cs-CZ" dirty="0" smtClean="0"/>
          </a:p>
          <a:p>
            <a:pPr>
              <a:buFont typeface="Arial"/>
              <a:buChar char="•"/>
            </a:pPr>
            <a:r>
              <a:rPr lang="cs-CZ" sz="1800" dirty="0" smtClean="0">
                <a:solidFill>
                  <a:srgbClr val="404040"/>
                </a:solidFill>
                <a:latin typeface="Verdana"/>
                <a:ea typeface="DejaVu Sans"/>
              </a:rPr>
              <a:t>Záchranná služba </a:t>
            </a:r>
            <a:r>
              <a:rPr lang="cs-CZ" sz="1800" dirty="0" err="1" smtClean="0">
                <a:solidFill>
                  <a:srgbClr val="404040"/>
                </a:solidFill>
                <a:latin typeface="Verdana"/>
                <a:ea typeface="DejaVu Sans"/>
              </a:rPr>
              <a:t>Royal</a:t>
            </a:r>
            <a:r>
              <a:rPr lang="cs-CZ" sz="1800" dirty="0" smtClean="0">
                <a:solidFill>
                  <a:srgbClr val="404040"/>
                </a:solidFill>
                <a:latin typeface="Verdana"/>
                <a:ea typeface="DejaVu Sans"/>
              </a:rPr>
              <a:t> </a:t>
            </a:r>
            <a:r>
              <a:rPr lang="cs-CZ" sz="1800" dirty="0" err="1" smtClean="0">
                <a:solidFill>
                  <a:srgbClr val="404040"/>
                </a:solidFill>
                <a:latin typeface="Verdana"/>
                <a:ea typeface="DejaVu Sans"/>
              </a:rPr>
              <a:t>Rangers</a:t>
            </a:r>
            <a:endParaRPr lang="cs-CZ" dirty="0" smtClean="0"/>
          </a:p>
          <a:p>
            <a:pPr>
              <a:buFont typeface="Arial"/>
              <a:buChar char="•"/>
            </a:pPr>
            <a:r>
              <a:rPr lang="cs-CZ" sz="1800" dirty="0" smtClean="0">
                <a:solidFill>
                  <a:srgbClr val="404040"/>
                </a:solidFill>
                <a:latin typeface="Verdana"/>
                <a:ea typeface="DejaVu Sans"/>
              </a:rPr>
              <a:t>Člověk s osobní zkušeností s vážnou </a:t>
            </a:r>
            <a:r>
              <a:rPr lang="cs-CZ" sz="1800" dirty="0" smtClean="0">
                <a:solidFill>
                  <a:srgbClr val="404040"/>
                </a:solidFill>
                <a:latin typeface="Verdana"/>
                <a:ea typeface="DejaVu Sans"/>
              </a:rPr>
              <a:t>nehodou</a:t>
            </a:r>
          </a:p>
          <a:p>
            <a:pPr>
              <a:buFont typeface="Arial"/>
              <a:buChar char="•"/>
            </a:pPr>
            <a:r>
              <a:rPr lang="cs-CZ" sz="1600" dirty="0">
                <a:solidFill>
                  <a:srgbClr val="404040"/>
                </a:solidFill>
                <a:latin typeface="Verdana"/>
              </a:rPr>
              <a:t>Albert Černý / </a:t>
            </a:r>
            <a:r>
              <a:rPr lang="cs-CZ" sz="1600" dirty="0" err="1">
                <a:solidFill>
                  <a:srgbClr val="404040"/>
                </a:solidFill>
                <a:latin typeface="Verdana"/>
              </a:rPr>
              <a:t>Lake</a:t>
            </a:r>
            <a:r>
              <a:rPr lang="cs-CZ" sz="1600" dirty="0">
                <a:solidFill>
                  <a:srgbClr val="404040"/>
                </a:solidFill>
                <a:latin typeface="Verdana"/>
              </a:rPr>
              <a:t> Malawi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3600" b="1" dirty="0" smtClean="0"/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ČSODN</a:t>
            </a:r>
          </a:p>
          <a:p>
            <a:pPr marL="0" indent="0">
              <a:buNone/>
            </a:pPr>
            <a:r>
              <a:rPr lang="cs-CZ" sz="1600" b="1" dirty="0" smtClean="0"/>
              <a:t>Mgr. Jana </a:t>
            </a:r>
            <a:r>
              <a:rPr lang="cs-CZ" sz="1600" b="1" dirty="0" err="1" smtClean="0"/>
              <a:t>Neusarová</a:t>
            </a:r>
            <a:r>
              <a:rPr lang="cs-CZ" sz="1600" b="1" dirty="0" smtClean="0"/>
              <a:t>, </a:t>
            </a:r>
            <a:r>
              <a:rPr lang="cs-CZ" sz="1600" b="1" dirty="0" err="1" smtClean="0"/>
              <a:t>Ph.D</a:t>
            </a:r>
            <a:r>
              <a:rPr lang="cs-CZ" sz="1600" b="1" dirty="0" smtClean="0"/>
              <a:t>.</a:t>
            </a:r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val="26962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287784" y="468263"/>
            <a:ext cx="8999632" cy="1440000"/>
          </a:xfrm>
        </p:spPr>
        <p:txBody>
          <a:bodyPr/>
          <a:lstStyle/>
          <a:p>
            <a:pPr lvl="0"/>
            <a:r>
              <a:rPr lang="x-none" sz="2600" dirty="0" smtClean="0"/>
              <a:t>České </a:t>
            </a:r>
            <a:r>
              <a:rPr lang="x-none" sz="2600" dirty="0"/>
              <a:t>sdružení obětí </a:t>
            </a:r>
            <a:r>
              <a:rPr lang="cs-CZ" sz="2600" dirty="0" smtClean="0"/>
              <a:t/>
            </a:r>
            <a:br>
              <a:rPr lang="cs-CZ" sz="2600" dirty="0" smtClean="0"/>
            </a:br>
            <a:r>
              <a:rPr lang="x-none" sz="2600" dirty="0" smtClean="0"/>
              <a:t>dopravních</a:t>
            </a:r>
            <a:r>
              <a:rPr lang="cs-CZ" sz="2600" dirty="0" smtClean="0"/>
              <a:t> </a:t>
            </a:r>
            <a:r>
              <a:rPr lang="x-none" sz="2600" dirty="0" smtClean="0"/>
              <a:t>nehod </a:t>
            </a:r>
            <a:r>
              <a:rPr lang="cs-CZ" sz="2600" dirty="0" smtClean="0"/>
              <a:t>(Č</a:t>
            </a:r>
            <a:r>
              <a:rPr lang="x-none" sz="2600" dirty="0" smtClean="0"/>
              <a:t>SODN</a:t>
            </a:r>
            <a:r>
              <a:rPr lang="cs-CZ" sz="2600" dirty="0" smtClean="0"/>
              <a:t>)</a:t>
            </a:r>
            <a:endParaRPr lang="x-none" sz="2600" dirty="0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40000" y="2556494"/>
            <a:ext cx="9071640" cy="4688579"/>
          </a:xfrm>
        </p:spPr>
        <p:txBody>
          <a:bodyPr/>
          <a:lstStyle/>
          <a:p>
            <a:pPr>
              <a:spcBef>
                <a:spcPts val="1400"/>
              </a:spcBef>
            </a:pPr>
            <a:r>
              <a:rPr lang="x-none" sz="2400" dirty="0">
                <a:latin typeface="Arial" pitchFamily="34"/>
              </a:rPr>
              <a:t>ČSODN - nezisková organizace - </a:t>
            </a:r>
            <a:r>
              <a:rPr lang="x-none" sz="2400" b="1" dirty="0">
                <a:latin typeface="Arial" pitchFamily="34"/>
              </a:rPr>
              <a:t>založení v roce 2004</a:t>
            </a:r>
            <a:r>
              <a:rPr lang="x-none" sz="2400" dirty="0">
                <a:latin typeface="Arial" pitchFamily="34"/>
              </a:rPr>
              <a:t> zejména pozůstalými, kteří tragicky přišli o své blízké při silničních dopravních nehodách (DN).</a:t>
            </a:r>
          </a:p>
          <a:p>
            <a:pPr>
              <a:spcBef>
                <a:spcPts val="1400"/>
              </a:spcBef>
            </a:pPr>
            <a:r>
              <a:rPr lang="x-none" sz="2200" b="1" dirty="0">
                <a:solidFill>
                  <a:srgbClr val="800000"/>
                </a:solidFill>
                <a:latin typeface="Arial" pitchFamily="34"/>
              </a:rPr>
              <a:t>Cíle ČSODN:</a:t>
            </a:r>
          </a:p>
          <a:p>
            <a:pPr>
              <a:spcBef>
                <a:spcPts val="1400"/>
              </a:spcBef>
              <a:buSzPct val="45000"/>
              <a:buFont typeface="StarSymbol"/>
              <a:buChar char="•"/>
            </a:pPr>
            <a:r>
              <a:rPr lang="x-none" sz="2200" b="1" dirty="0">
                <a:solidFill>
                  <a:srgbClr val="000000"/>
                </a:solidFill>
                <a:latin typeface="Arial" pitchFamily="34"/>
              </a:rPr>
              <a:t>morální podpora a podpora práv a zájmů poškozených a pozůstalých po obětech DN,</a:t>
            </a:r>
          </a:p>
          <a:p>
            <a:pPr>
              <a:spcBef>
                <a:spcPts val="1400"/>
              </a:spcBef>
              <a:buSzPct val="45000"/>
              <a:buFont typeface="StarSymbol"/>
              <a:buChar char="•"/>
            </a:pPr>
            <a:r>
              <a:rPr lang="x-none" sz="2200" b="1" dirty="0">
                <a:solidFill>
                  <a:srgbClr val="000000"/>
                </a:solidFill>
                <a:latin typeface="Arial" pitchFamily="34"/>
              </a:rPr>
              <a:t>snižování počtu mrtvých a těžce zraněných na českých silnicích,</a:t>
            </a:r>
          </a:p>
          <a:p>
            <a:pPr>
              <a:spcBef>
                <a:spcPts val="1400"/>
              </a:spcBef>
              <a:buSzPct val="45000"/>
              <a:buFont typeface="StarSymbol"/>
              <a:buChar char="•"/>
            </a:pPr>
            <a:r>
              <a:rPr lang="x-none" sz="2200" b="1" dirty="0">
                <a:solidFill>
                  <a:srgbClr val="000000"/>
                </a:solidFill>
                <a:latin typeface="Arial" pitchFamily="34"/>
              </a:rPr>
              <a:t>zvyšování společenské citlivosti na téma DN a jejích následků </a:t>
            </a:r>
            <a:r>
              <a:rPr lang="x-none" sz="2200" b="1" dirty="0">
                <a:solidFill>
                  <a:srgbClr val="000000"/>
                </a:solidFill>
                <a:latin typeface="Arial" pitchFamily="34"/>
                <a:cs typeface="Arial" pitchFamily="34"/>
              </a:rPr>
              <a:t>→ osvěta veřejnosti </a:t>
            </a:r>
            <a:r>
              <a:rPr lang="x-none" sz="2200" b="1" dirty="0" smtClean="0">
                <a:solidFill>
                  <a:srgbClr val="000000"/>
                </a:solidFill>
                <a:latin typeface="Arial" pitchFamily="34"/>
                <a:cs typeface="Arial" pitchFamily="34"/>
              </a:rPr>
              <a:t>→</a:t>
            </a:r>
            <a:endParaRPr lang="x-none" sz="2200" b="1" dirty="0">
              <a:solidFill>
                <a:srgbClr val="000000"/>
              </a:solidFill>
              <a:latin typeface="Arial" pitchFamily="34"/>
              <a:cs typeface="Arial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50943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9832" y="2916535"/>
            <a:ext cx="842493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400"/>
              </a:spcBef>
            </a:pPr>
            <a:r>
              <a:rPr lang="x-none" b="1" dirty="0">
                <a:solidFill>
                  <a:srgbClr val="000000"/>
                </a:solidFill>
                <a:latin typeface="Arial" pitchFamily="34"/>
                <a:cs typeface="Arial" pitchFamily="34"/>
              </a:rPr>
              <a:t>ČSODN založilo k příležitosti </a:t>
            </a:r>
            <a:r>
              <a:rPr lang="x-none" b="1" dirty="0">
                <a:solidFill>
                  <a:srgbClr val="800000"/>
                </a:solidFill>
                <a:latin typeface="Arial" pitchFamily="34"/>
                <a:cs typeface="Arial" pitchFamily="34"/>
              </a:rPr>
              <a:t>Světového dne obětí dopravních nehod </a:t>
            </a:r>
            <a:r>
              <a:rPr lang="x-none" dirty="0">
                <a:solidFill>
                  <a:srgbClr val="000000"/>
                </a:solidFill>
                <a:latin typeface="Arial" pitchFamily="34"/>
                <a:cs typeface="Arial" pitchFamily="34"/>
              </a:rPr>
              <a:t>(SDODN) ČR před 11 lety </a:t>
            </a:r>
            <a:r>
              <a:rPr lang="x-none" b="1" dirty="0">
                <a:solidFill>
                  <a:srgbClr val="000000"/>
                </a:solidFill>
                <a:latin typeface="Arial" pitchFamily="34"/>
                <a:cs typeface="Arial" pitchFamily="34"/>
              </a:rPr>
              <a:t>tradici vzpomínky </a:t>
            </a:r>
            <a:r>
              <a:rPr lang="x-none" b="1" dirty="0">
                <a:solidFill>
                  <a:srgbClr val="000000"/>
                </a:solidFill>
                <a:latin typeface="arial" pitchFamily="34"/>
                <a:cs typeface="Arial" pitchFamily="34"/>
              </a:rPr>
              <a:t>na lidi, kteří zemřeli při dopravních nehodách a na zasažené z řad jejich blízkých</a:t>
            </a:r>
            <a:r>
              <a:rPr lang="x-none" dirty="0">
                <a:solidFill>
                  <a:srgbClr val="000000"/>
                </a:solidFill>
                <a:latin typeface="arial" pitchFamily="34"/>
                <a:cs typeface="Arial" pitchFamily="34"/>
              </a:rPr>
              <a:t> (vždy </a:t>
            </a:r>
            <a:r>
              <a:rPr lang="x-none" b="1" dirty="0">
                <a:solidFill>
                  <a:srgbClr val="000000"/>
                </a:solidFill>
                <a:latin typeface="arial" pitchFamily="34"/>
                <a:cs typeface="Arial" pitchFamily="34"/>
              </a:rPr>
              <a:t>3.</a:t>
            </a:r>
            <a:r>
              <a:rPr lang="x-none" dirty="0">
                <a:solidFill>
                  <a:srgbClr val="000000"/>
                </a:solidFill>
                <a:latin typeface="arial" pitchFamily="34"/>
                <a:cs typeface="Arial" pitchFamily="34"/>
              </a:rPr>
              <a:t> </a:t>
            </a:r>
            <a:r>
              <a:rPr lang="x-none" b="1" dirty="0">
                <a:solidFill>
                  <a:srgbClr val="000000"/>
                </a:solidFill>
                <a:latin typeface="arial" pitchFamily="34"/>
                <a:cs typeface="Arial" pitchFamily="34"/>
              </a:rPr>
              <a:t>neděli v listopadu).</a:t>
            </a:r>
            <a:r>
              <a:rPr lang="x-none" sz="180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 Již 8 let se u nás vzpomíná celorepublikově ve spolupráci s různými organizacemi</a:t>
            </a:r>
          </a:p>
        </p:txBody>
      </p:sp>
      <p:sp>
        <p:nvSpPr>
          <p:cNvPr id="3" name="Obdélník 2"/>
          <p:cNvSpPr/>
          <p:nvPr/>
        </p:nvSpPr>
        <p:spPr>
          <a:xfrm>
            <a:off x="719832" y="828303"/>
            <a:ext cx="5038725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x-none" sz="3200" b="1" dirty="0"/>
              <a:t>České sdružení obětí </a:t>
            </a:r>
            <a:r>
              <a:rPr lang="x-none" sz="3200" b="1" dirty="0" smtClean="0"/>
              <a:t>dopravních</a:t>
            </a:r>
            <a:r>
              <a:rPr lang="cs-CZ" sz="3200" b="1" dirty="0" smtClean="0"/>
              <a:t> </a:t>
            </a:r>
            <a:r>
              <a:rPr lang="x-none" sz="3200" b="1" dirty="0" smtClean="0"/>
              <a:t>nehod </a:t>
            </a:r>
            <a:r>
              <a:rPr lang="cs-CZ" sz="3200" b="1" dirty="0" smtClean="0"/>
              <a:t>(Č</a:t>
            </a:r>
            <a:r>
              <a:rPr lang="x-none" sz="3200" b="1" dirty="0" smtClean="0"/>
              <a:t>SODN</a:t>
            </a:r>
            <a:r>
              <a:rPr lang="cs-CZ" sz="3200" b="1" dirty="0" smtClean="0"/>
              <a:t>)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9785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35777" y="763444"/>
            <a:ext cx="9090064" cy="3969246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sz="3087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UVĚDOMĚNÍ SI VLASTNÍ BEZPEČNOSTI -  JAKO JEDNA Z FOREM PREVENCE </a:t>
            </a:r>
            <a:br>
              <a:rPr lang="cs-CZ" sz="3087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3087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V OBLASTI DOPRAVY</a:t>
            </a:r>
            <a:br>
              <a:rPr lang="cs-CZ" sz="3087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3087" dirty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cs-CZ" sz="3087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sz="3087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KRAJSKÉ ŘEDITELSTVÍ POLICIE STŘEDOČESKÉHO KRAJE</a:t>
            </a:r>
          </a:p>
        </p:txBody>
      </p:sp>
    </p:spTree>
    <p:extLst>
      <p:ext uri="{BB962C8B-B14F-4D97-AF65-F5344CB8AC3E}">
        <p14:creationId xmlns:p14="http://schemas.microsoft.com/office/powerpoint/2010/main" val="168667509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-720328" y="756295"/>
            <a:ext cx="9072563" cy="1016812"/>
          </a:xfrm>
        </p:spPr>
        <p:txBody>
          <a:bodyPr/>
          <a:lstStyle/>
          <a:p>
            <a:pPr algn="ctr">
              <a:defRPr/>
            </a:pPr>
            <a:r>
              <a:rPr lang="cs-CZ" sz="1800" dirty="0"/>
              <a:t>BEZPEČNÉ STŘEDOČESKÉ KOMUNIKACE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4030" y="2375294"/>
            <a:ext cx="9072563" cy="469904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sz="1600" dirty="0" smtClean="0">
                <a:latin typeface="+mj-lt"/>
              </a:rPr>
              <a:t> jedna </a:t>
            </a:r>
            <a:r>
              <a:rPr lang="cs-CZ" sz="1600" dirty="0">
                <a:latin typeface="+mj-lt"/>
              </a:rPr>
              <a:t>z priorit Krajského ředitelství policie Středočeského kraje 2015 (stejně jako v roce 2014)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sz="1600" dirty="0" smtClean="0">
                <a:latin typeface="+mj-lt"/>
              </a:rPr>
              <a:t> této </a:t>
            </a:r>
            <a:r>
              <a:rPr lang="cs-CZ" sz="1600" dirty="0">
                <a:latin typeface="+mj-lt"/>
              </a:rPr>
              <a:t>problematice se věnujeme  při každodenní činnosti na  jednotlivých útvarech služby dopravní policie – na jednotlivých DI územních odborů a útvarech KŘ (DO)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sz="1600" dirty="0" smtClean="0">
                <a:latin typeface="+mj-lt"/>
              </a:rPr>
              <a:t>pozornost </a:t>
            </a:r>
            <a:r>
              <a:rPr lang="cs-CZ" sz="1600" dirty="0">
                <a:latin typeface="+mj-lt"/>
              </a:rPr>
              <a:t>zaměřujeme na všechny faktory, které bezpečnost na silnicích ovlivňují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cs-CZ" sz="1600" dirty="0">
                <a:latin typeface="+mj-lt"/>
              </a:rPr>
              <a:t>       (alkohol, drogy, rychlá jízda, viditelnost, sociální předpisy, zádržné systému apod.)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sz="1600" dirty="0" smtClean="0">
                <a:latin typeface="+mj-lt"/>
              </a:rPr>
              <a:t> plánujeme </a:t>
            </a:r>
            <a:r>
              <a:rPr lang="cs-CZ" sz="1600" dirty="0">
                <a:latin typeface="+mj-lt"/>
              </a:rPr>
              <a:t>dopravně bezpečnostní akce na ÚO, DO dle aktuální situace a v návaznosti na celorepublikové akce (např. TISPOL, prodloužené víkendy, DBA na konci prázdnin, Viditelnost, Řídím, piju nealko, Zebra se za Tebe nerozhlédněte apod.)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cs-CZ" sz="1600" dirty="0" smtClean="0">
                <a:latin typeface="+mj-lt"/>
              </a:rPr>
              <a:t> i </a:t>
            </a:r>
            <a:r>
              <a:rPr lang="cs-CZ" sz="1600" dirty="0">
                <a:latin typeface="+mj-lt"/>
              </a:rPr>
              <a:t>přes velkou snahu preventivně působit na všechny účastníky silničního provozu v roce 2014 došlo na území Středočeského kraje k velkému počtu dopravních nehod a zemřelo při nich nejvíce osob v rámci republiky (největší zatíženost komunikací – nejhustší síť komunikací, úseky všech dálnic</a:t>
            </a:r>
            <a:r>
              <a:rPr lang="cs-CZ" sz="1600" dirty="0" smtClean="0">
                <a:latin typeface="+mj-lt"/>
              </a:rPr>
              <a:t>)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63267801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791840" y="684287"/>
            <a:ext cx="5427783" cy="1022741"/>
          </a:xfrm>
        </p:spPr>
        <p:txBody>
          <a:bodyPr/>
          <a:lstStyle/>
          <a:p>
            <a:r>
              <a:rPr lang="cs-CZ" altLang="cs-CZ" sz="1984" dirty="0"/>
              <a:t>Vývoj dopravních nehod v ČR </a:t>
            </a:r>
          </a:p>
        </p:txBody>
      </p:sp>
      <p:graphicFrame>
        <p:nvGraphicFramePr>
          <p:cNvPr id="8" name="Graf 7"/>
          <p:cNvGraphicFramePr/>
          <p:nvPr>
            <p:extLst>
              <p:ext uri="{D42A27DB-BD31-4B8C-83A1-F6EECF244321}">
                <p14:modId xmlns:p14="http://schemas.microsoft.com/office/powerpoint/2010/main" val="3821768727"/>
              </p:ext>
            </p:extLst>
          </p:nvPr>
        </p:nvGraphicFramePr>
        <p:xfrm>
          <a:off x="503808" y="2700511"/>
          <a:ext cx="9049755" cy="39691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Obdélník 1"/>
          <p:cNvSpPr/>
          <p:nvPr/>
        </p:nvSpPr>
        <p:spPr>
          <a:xfrm>
            <a:off x="2880072" y="2196455"/>
            <a:ext cx="39587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altLang="cs-CZ" dirty="0" smtClean="0"/>
              <a:t>Usmrcené </a:t>
            </a:r>
            <a:r>
              <a:rPr lang="cs-CZ" altLang="cs-CZ" dirty="0"/>
              <a:t>osoby dle věku (15-20 let)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31560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31800" y="612279"/>
            <a:ext cx="7776419" cy="1095568"/>
          </a:xfrm>
        </p:spPr>
        <p:txBody>
          <a:bodyPr/>
          <a:lstStyle/>
          <a:p>
            <a:r>
              <a:rPr lang="cs-CZ" altLang="cs-CZ" sz="1764" dirty="0"/>
              <a:t>DOPRAVNÍ NEHODOVOST V </a:t>
            </a:r>
            <a:r>
              <a:rPr lang="cs-CZ" altLang="cs-CZ" sz="1764" dirty="0" smtClean="0"/>
              <a:t>RÁMCI</a:t>
            </a:r>
            <a:br>
              <a:rPr lang="cs-CZ" altLang="cs-CZ" sz="1764" dirty="0" smtClean="0"/>
            </a:br>
            <a:r>
              <a:rPr lang="cs-CZ" altLang="cs-CZ" sz="1764" dirty="0" smtClean="0"/>
              <a:t>ČESKÉ </a:t>
            </a:r>
            <a:r>
              <a:rPr lang="cs-CZ" altLang="cs-CZ" sz="1764" dirty="0"/>
              <a:t>REPUBLIKY V ROCE 2014 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780548" y="2196455"/>
            <a:ext cx="9300077" cy="4856551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None/>
            </a:pPr>
            <a:r>
              <a:rPr lang="cs-CZ" altLang="cs-CZ" sz="1323" b="1" dirty="0"/>
              <a:t>2014 v ČR celkem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/>
              <a:t>85 859 dopravním nehodám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/>
              <a:t>629 osob bylo při nich usmrceno</a:t>
            </a:r>
          </a:p>
          <a:p>
            <a:endParaRPr lang="cs-CZ" altLang="cs-CZ" sz="1323" dirty="0"/>
          </a:p>
          <a:p>
            <a:pPr>
              <a:buFontTx/>
              <a:buNone/>
            </a:pPr>
            <a:r>
              <a:rPr lang="cs-CZ" altLang="cs-CZ" sz="1323" b="1" dirty="0"/>
              <a:t>Nejčastější příčiny  u dopravních nehod při niž došlo k usmrcení osob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/>
              <a:t>nepřiměřená rychlost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/>
              <a:t>nesprávný způsob jízdy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altLang="cs-CZ" sz="1323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/>
              <a:t>Celkový podíl těchto dvou faktorů na smrtelných dopravních nehodách je cca 80%</a:t>
            </a:r>
          </a:p>
          <a:p>
            <a:pPr>
              <a:buFontTx/>
              <a:buNone/>
            </a:pPr>
            <a:endParaRPr lang="cs-CZ" altLang="cs-CZ" sz="1323" dirty="0"/>
          </a:p>
          <a:p>
            <a:pPr>
              <a:buFontTx/>
              <a:buNone/>
            </a:pPr>
            <a:r>
              <a:rPr lang="cs-CZ" altLang="cs-CZ" sz="1323" b="1" dirty="0"/>
              <a:t>Dopravní nehody  s účastí alkoholu při nichž došlo k usmrcení osob  (účastník silničního provozu</a:t>
            </a:r>
            <a:r>
              <a:rPr lang="cs-CZ" altLang="cs-CZ" sz="1323" dirty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/>
              <a:t>10% dopravních nehod   ( z 629 DN)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/>
              <a:t>u každé desáté smrtelné dopravní nehody hrál svoji roli alkohol</a:t>
            </a:r>
          </a:p>
          <a:p>
            <a:endParaRPr lang="cs-CZ" altLang="cs-CZ" sz="1323" dirty="0"/>
          </a:p>
          <a:p>
            <a:pPr>
              <a:buFontTx/>
              <a:buNone/>
            </a:pPr>
            <a:r>
              <a:rPr lang="cs-CZ" altLang="cs-CZ" sz="1323" b="1" dirty="0"/>
              <a:t>Celkem usmrceno osob 629 osob  z toho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/>
              <a:t>243 řidičů motorových vozidel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/>
              <a:t>112 chodců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/>
              <a:t>  75 řidičů motorky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/>
              <a:t>  57 cyklistů</a:t>
            </a:r>
          </a:p>
          <a:p>
            <a:endParaRPr lang="cs-CZ" altLang="cs-CZ" sz="1323" dirty="0"/>
          </a:p>
          <a:p>
            <a:endParaRPr lang="cs-CZ" altLang="cs-CZ" sz="1323" dirty="0"/>
          </a:p>
        </p:txBody>
      </p:sp>
    </p:spTree>
    <p:extLst>
      <p:ext uri="{BB962C8B-B14F-4D97-AF65-F5344CB8AC3E}">
        <p14:creationId xmlns:p14="http://schemas.microsoft.com/office/powerpoint/2010/main" val="241728049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287784" y="396255"/>
            <a:ext cx="7992443" cy="1562847"/>
          </a:xfrm>
        </p:spPr>
        <p:txBody>
          <a:bodyPr/>
          <a:lstStyle/>
          <a:p>
            <a:r>
              <a:rPr lang="cs-CZ" altLang="cs-CZ" sz="1764" dirty="0"/>
              <a:t>DOPRAVNÍ NEHODOVOST V RÁMCI </a:t>
            </a:r>
            <a:r>
              <a:rPr lang="cs-CZ" altLang="cs-CZ" sz="1764" dirty="0" smtClean="0"/>
              <a:t/>
            </a:r>
            <a:br>
              <a:rPr lang="cs-CZ" altLang="cs-CZ" sz="1764" dirty="0" smtClean="0"/>
            </a:br>
            <a:r>
              <a:rPr lang="cs-CZ" altLang="cs-CZ" sz="1764" dirty="0" smtClean="0"/>
              <a:t>STŘEDOČESKÉHO </a:t>
            </a:r>
            <a:r>
              <a:rPr lang="cs-CZ" altLang="cs-CZ" sz="1764" dirty="0"/>
              <a:t>KRAJE V ROCE 2014 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504031" y="2052439"/>
            <a:ext cx="9072563" cy="5015811"/>
          </a:xfrm>
        </p:spPr>
        <p:txBody>
          <a:bodyPr/>
          <a:lstStyle/>
          <a:p>
            <a:pPr>
              <a:buFontTx/>
              <a:buNone/>
            </a:pPr>
            <a:r>
              <a:rPr lang="cs-CZ" altLang="cs-CZ" sz="1323" b="1" dirty="0">
                <a:solidFill>
                  <a:srgbClr val="000000"/>
                </a:solidFill>
              </a:rPr>
              <a:t>Celkový počet dopravních nehod  ve Středočeském kraji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>
                <a:solidFill>
                  <a:srgbClr val="000000"/>
                </a:solidFill>
              </a:rPr>
              <a:t>11 604  DN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>
                <a:solidFill>
                  <a:srgbClr val="000000"/>
                </a:solidFill>
              </a:rPr>
              <a:t>116 osob bylo usmrceno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>
                <a:solidFill>
                  <a:srgbClr val="000000"/>
                </a:solidFill>
              </a:rPr>
              <a:t>+28 usmrcených osob více než v roce 2013</a:t>
            </a:r>
          </a:p>
          <a:p>
            <a:pPr>
              <a:buFontTx/>
              <a:buNone/>
            </a:pPr>
            <a:endParaRPr lang="cs-CZ" altLang="cs-CZ" sz="1323" dirty="0">
              <a:solidFill>
                <a:srgbClr val="000000"/>
              </a:solidFill>
            </a:endParaRPr>
          </a:p>
          <a:p>
            <a:pPr>
              <a:buFontTx/>
              <a:buNone/>
            </a:pPr>
            <a:r>
              <a:rPr lang="cs-CZ" altLang="cs-CZ" sz="1323" b="1" dirty="0">
                <a:solidFill>
                  <a:srgbClr val="000000"/>
                </a:solidFill>
              </a:rPr>
              <a:t>Nejčastější příčiny dopravních nehod při nichž došlo k usmrcení osob na území Středočeského kraje </a:t>
            </a:r>
            <a:endParaRPr lang="cs-CZ" altLang="cs-CZ" sz="1323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/>
              <a:t>nepřiměřená rychlost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/>
              <a:t>nesprávný způsob jízdy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altLang="cs-CZ" sz="1323" dirty="0"/>
              <a:t>jde o stejné faktory jako u zavinění DN v rámci celé České republiky</a:t>
            </a:r>
          </a:p>
          <a:p>
            <a:endParaRPr lang="cs-CZ" altLang="cs-CZ" sz="1323" dirty="0"/>
          </a:p>
          <a:p>
            <a:endParaRPr lang="cs-CZ" altLang="cs-CZ" sz="1323" dirty="0"/>
          </a:p>
          <a:p>
            <a:pPr algn="ctr">
              <a:buFontTx/>
              <a:buNone/>
            </a:pPr>
            <a:r>
              <a:rPr lang="cs-CZ" altLang="cs-CZ" sz="1323" b="1" dirty="0"/>
              <a:t>Územní odbory Středočeského kraje s největším počtem usmrcených osob při dopravních nehodách</a:t>
            </a:r>
          </a:p>
          <a:p>
            <a:pPr>
              <a:buFontTx/>
              <a:buNone/>
            </a:pPr>
            <a:endParaRPr lang="cs-CZ" altLang="cs-CZ" sz="1323" b="1" dirty="0"/>
          </a:p>
          <a:p>
            <a:pPr>
              <a:buFontTx/>
              <a:buNone/>
            </a:pPr>
            <a:endParaRPr lang="cs-CZ" altLang="cs-CZ" sz="1323" b="1" dirty="0"/>
          </a:p>
          <a:p>
            <a:pPr>
              <a:buFontTx/>
              <a:buNone/>
            </a:pPr>
            <a:endParaRPr lang="cs-CZ" altLang="cs-CZ" sz="1323" b="1" dirty="0"/>
          </a:p>
          <a:p>
            <a:pPr>
              <a:buFontTx/>
              <a:buNone/>
            </a:pPr>
            <a:endParaRPr lang="cs-CZ" altLang="cs-CZ" sz="1323" dirty="0"/>
          </a:p>
          <a:p>
            <a:endParaRPr lang="cs-CZ" altLang="cs-CZ" sz="1323" dirty="0"/>
          </a:p>
          <a:p>
            <a:pPr>
              <a:buFontTx/>
              <a:buNone/>
            </a:pPr>
            <a:endParaRPr lang="cs-CZ" altLang="cs-CZ" sz="1323" dirty="0"/>
          </a:p>
          <a:p>
            <a:pPr>
              <a:buFontTx/>
              <a:buNone/>
            </a:pPr>
            <a:endParaRPr lang="cs-CZ" altLang="cs-CZ" sz="1323" dirty="0"/>
          </a:p>
          <a:p>
            <a:pPr>
              <a:buFontTx/>
              <a:buNone/>
            </a:pPr>
            <a:endParaRPr lang="cs-CZ" altLang="cs-CZ" sz="1323" dirty="0"/>
          </a:p>
          <a:p>
            <a:endParaRPr lang="cs-CZ" altLang="cs-CZ" sz="1323" dirty="0">
              <a:solidFill>
                <a:srgbClr val="000000"/>
              </a:solidFill>
            </a:endParaRPr>
          </a:p>
          <a:p>
            <a:endParaRPr lang="cs-CZ" altLang="cs-CZ" sz="1323" dirty="0">
              <a:solidFill>
                <a:srgbClr val="000000"/>
              </a:solidFill>
            </a:endParaRPr>
          </a:p>
          <a:p>
            <a:endParaRPr lang="cs-CZ" altLang="cs-CZ" dirty="0" smtClean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42418"/>
              </p:ext>
            </p:extLst>
          </p:nvPr>
        </p:nvGraphicFramePr>
        <p:xfrm>
          <a:off x="872428" y="5868863"/>
          <a:ext cx="8335767" cy="15645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8589"/>
                <a:gridCol w="2778589"/>
                <a:gridCol w="2778589"/>
              </a:tblGrid>
              <a:tr h="353499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Územní</a:t>
                      </a:r>
                      <a:r>
                        <a:rPr lang="cs-CZ" sz="1300" baseline="0" dirty="0" smtClean="0"/>
                        <a:t> odbor</a:t>
                      </a:r>
                      <a:endParaRPr lang="cs-CZ" sz="1300" dirty="0"/>
                    </a:p>
                  </a:txBody>
                  <a:tcPr marL="100812" marR="100812" marT="50410" marB="5041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3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počet dopravních nehod 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marL="100812" marR="100812" marT="50410" marB="5041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3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počet usmrcených osob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marL="100812" marR="100812" marT="50410" marB="50410"/>
                </a:tc>
              </a:tr>
              <a:tr h="5041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smtClean="0"/>
                        <a:t>PRAHA VENKOV – VÝCHOD                                                               </a:t>
                      </a:r>
                    </a:p>
                    <a:p>
                      <a:endParaRPr lang="cs-CZ" sz="1300" dirty="0"/>
                    </a:p>
                  </a:txBody>
                  <a:tcPr marL="100812" marR="100812" marT="50410" marB="5041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 b="1" dirty="0" smtClean="0">
                          <a:solidFill>
                            <a:schemeClr val="tx1"/>
                          </a:solidFill>
                        </a:rPr>
                        <a:t> 1589</a:t>
                      </a:r>
                      <a:endParaRPr lang="cs-CZ" sz="1300" b="1" dirty="0">
                        <a:solidFill>
                          <a:schemeClr val="tx1"/>
                        </a:solidFill>
                      </a:endParaRPr>
                    </a:p>
                  </a:txBody>
                  <a:tcPr marL="100812" marR="100812" marT="50410" marB="5041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cs-CZ" sz="1300" b="1" dirty="0">
                        <a:solidFill>
                          <a:schemeClr val="tx1"/>
                        </a:solidFill>
                      </a:endParaRPr>
                    </a:p>
                  </a:txBody>
                  <a:tcPr marL="100812" marR="100812" marT="50410" marB="50410"/>
                </a:tc>
              </a:tr>
              <a:tr h="353499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BENEŠOV</a:t>
                      </a:r>
                      <a:endParaRPr lang="cs-CZ" sz="1300" dirty="0"/>
                    </a:p>
                  </a:txBody>
                  <a:tcPr marL="100812" marR="100812" marT="50410" marB="5041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 b="1" dirty="0" smtClean="0">
                          <a:solidFill>
                            <a:schemeClr val="tx1"/>
                          </a:solidFill>
                        </a:rPr>
                        <a:t>1432</a:t>
                      </a:r>
                      <a:endParaRPr lang="cs-CZ" sz="1300" b="1" dirty="0">
                        <a:solidFill>
                          <a:schemeClr val="tx1"/>
                        </a:solidFill>
                      </a:endParaRPr>
                    </a:p>
                  </a:txBody>
                  <a:tcPr marL="100812" marR="100812" marT="50410" marB="5041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 b="1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cs-CZ" sz="1300" b="1" dirty="0">
                        <a:solidFill>
                          <a:schemeClr val="tx1"/>
                        </a:solidFill>
                      </a:endParaRPr>
                    </a:p>
                  </a:txBody>
                  <a:tcPr marL="100812" marR="100812" marT="50410" marB="50410"/>
                </a:tc>
              </a:tr>
              <a:tr h="353499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PŘÍBRAM</a:t>
                      </a:r>
                      <a:endParaRPr lang="cs-CZ" sz="1300" dirty="0"/>
                    </a:p>
                  </a:txBody>
                  <a:tcPr marL="100812" marR="100812" marT="50410" marB="5041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 b="1" dirty="0" smtClean="0">
                          <a:solidFill>
                            <a:schemeClr val="tx1"/>
                          </a:solidFill>
                        </a:rPr>
                        <a:t>1265</a:t>
                      </a:r>
                      <a:endParaRPr lang="cs-CZ" sz="1300" b="1" dirty="0">
                        <a:solidFill>
                          <a:schemeClr val="tx1"/>
                        </a:solidFill>
                      </a:endParaRPr>
                    </a:p>
                  </a:txBody>
                  <a:tcPr marL="100812" marR="100812" marT="50410" marB="5041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 b="1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cs-CZ" sz="1300" b="1" dirty="0">
                        <a:solidFill>
                          <a:schemeClr val="tx1"/>
                        </a:solidFill>
                      </a:endParaRPr>
                    </a:p>
                  </a:txBody>
                  <a:tcPr marL="100812" marR="100812" marT="50410" marB="5041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574123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5276" y="297915"/>
            <a:ext cx="9072563" cy="5467339"/>
          </a:xfrm>
        </p:spPr>
        <p:txBody>
          <a:bodyPr/>
          <a:lstStyle/>
          <a:p>
            <a:pPr algn="ctr">
              <a:defRPr/>
            </a:pPr>
            <a:r>
              <a:rPr lang="cs-CZ" sz="1984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1984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984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1984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984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1984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1984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984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1984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984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1984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984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1984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984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1984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2646" dirty="0" smtClean="0">
                <a:solidFill>
                  <a:schemeClr val="accent2">
                    <a:lumMod val="75000"/>
                  </a:schemeClr>
                </a:solidFill>
              </a:rPr>
              <a:t>Krajské </a:t>
            </a:r>
            <a:r>
              <a:rPr lang="cs-CZ" sz="2646" dirty="0">
                <a:solidFill>
                  <a:schemeClr val="accent2">
                    <a:lumMod val="75000"/>
                  </a:schemeClr>
                </a:solidFill>
              </a:rPr>
              <a:t>ředitelství policie Středočeského kraje </a:t>
            </a:r>
            <a:r>
              <a:rPr lang="cs-CZ" sz="1984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1984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984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1984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2205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2205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2205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2205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2205" dirty="0">
                <a:solidFill>
                  <a:schemeClr val="accent2">
                    <a:lumMod val="75000"/>
                  </a:schemeClr>
                </a:solidFill>
              </a:rPr>
              <a:t>mjr. Bc. Štěpánka Zatloukalová</a:t>
            </a:r>
            <a:br>
              <a:rPr lang="cs-CZ" sz="2205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2205" dirty="0">
                <a:solidFill>
                  <a:schemeClr val="accent2">
                    <a:lumMod val="75000"/>
                  </a:schemeClr>
                </a:solidFill>
              </a:rPr>
              <a:t>vedoucí Oddělení tisku a prevence</a:t>
            </a:r>
            <a:br>
              <a:rPr lang="cs-CZ" sz="2205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2205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2205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2205" dirty="0">
                <a:solidFill>
                  <a:schemeClr val="accent2">
                    <a:lumMod val="75000"/>
                  </a:schemeClr>
                </a:solidFill>
              </a:rPr>
              <a:t>   email: </a:t>
            </a:r>
            <a:r>
              <a:rPr lang="cs-CZ" sz="2205" dirty="0">
                <a:solidFill>
                  <a:schemeClr val="accent2">
                    <a:lumMod val="75000"/>
                  </a:schemeClr>
                </a:solidFill>
                <a:hlinkClick r:id="rId2"/>
              </a:rPr>
              <a:t>stepanka.zatloukalova@pcr.cz</a:t>
            </a:r>
            <a:r>
              <a:rPr lang="cs-CZ" sz="2205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2205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2205" dirty="0">
                <a:solidFill>
                  <a:schemeClr val="accent2">
                    <a:lumMod val="75000"/>
                  </a:schemeClr>
                </a:solidFill>
              </a:rPr>
              <a:t>tel.:         974 861 217</a:t>
            </a:r>
            <a:br>
              <a:rPr lang="cs-CZ" sz="2205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2205" dirty="0">
                <a:solidFill>
                  <a:schemeClr val="accent2">
                    <a:lumMod val="75000"/>
                  </a:schemeClr>
                </a:solidFill>
              </a:rPr>
              <a:t> mobil:    603 190 291</a:t>
            </a:r>
            <a:br>
              <a:rPr lang="cs-CZ" sz="2205" dirty="0">
                <a:solidFill>
                  <a:schemeClr val="accent2">
                    <a:lumMod val="75000"/>
                  </a:schemeClr>
                </a:solidFill>
              </a:rPr>
            </a:br>
            <a:endParaRPr lang="cs-CZ" sz="2205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0698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4400" b="1" dirty="0" smtClean="0"/>
          </a:p>
          <a:p>
            <a:pPr marL="0" indent="0">
              <a:buNone/>
            </a:pPr>
            <a:endParaRPr lang="cs-CZ" sz="4400" b="1" dirty="0"/>
          </a:p>
          <a:p>
            <a:pPr marL="0" indent="0">
              <a:buNone/>
            </a:pPr>
            <a:r>
              <a:rPr lang="cs-CZ" sz="4400" b="1" dirty="0" smtClean="0"/>
              <a:t>DOŽIJ SE DVACETI</a:t>
            </a:r>
          </a:p>
          <a:p>
            <a:pPr marL="0" indent="0">
              <a:buNone/>
            </a:pPr>
            <a:r>
              <a:rPr lang="cs-CZ" sz="2000" b="1" dirty="0" smtClean="0"/>
              <a:t>Linda Jandová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37720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Proč jsme 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  <a:buFont typeface="Arial"/>
              <a:buChar char="•"/>
            </a:pPr>
            <a:r>
              <a:rPr lang="cs-CZ" sz="2400" dirty="0">
                <a:solidFill>
                  <a:srgbClr val="000000"/>
                </a:solidFill>
                <a:latin typeface="Verdana"/>
                <a:ea typeface="Verdana"/>
              </a:rPr>
              <a:t>riziko vážné nehody/úrazu se týká </a:t>
            </a:r>
            <a:r>
              <a:rPr lang="cs-CZ" sz="2400" b="1" dirty="0">
                <a:solidFill>
                  <a:srgbClr val="000000"/>
                </a:solidFill>
                <a:latin typeface="Verdana"/>
                <a:ea typeface="Verdana"/>
              </a:rPr>
              <a:t>každého z nás</a:t>
            </a:r>
          </a:p>
          <a:p>
            <a:pPr>
              <a:lnSpc>
                <a:spcPct val="120000"/>
              </a:lnSpc>
              <a:buFont typeface="Arial"/>
              <a:buChar char="•"/>
            </a:pPr>
            <a:r>
              <a:rPr lang="cs-CZ" sz="2400" dirty="0" smtClean="0">
                <a:solidFill>
                  <a:srgbClr val="000000"/>
                </a:solidFill>
                <a:latin typeface="Verdana"/>
                <a:ea typeface="Verdana"/>
              </a:rPr>
              <a:t>všichni </a:t>
            </a:r>
            <a:r>
              <a:rPr lang="cs-CZ" sz="2400" dirty="0">
                <a:solidFill>
                  <a:srgbClr val="000000"/>
                </a:solidFill>
                <a:latin typeface="Verdana"/>
                <a:ea typeface="Verdana"/>
              </a:rPr>
              <a:t>děláme chyby, některé nelze napravit – </a:t>
            </a:r>
            <a:r>
              <a:rPr lang="cs-CZ" sz="2400" b="1" dirty="0">
                <a:solidFill>
                  <a:srgbClr val="000000"/>
                </a:solidFill>
                <a:latin typeface="Verdana"/>
                <a:ea typeface="Verdana"/>
              </a:rPr>
              <a:t>chceme </a:t>
            </a:r>
            <a:r>
              <a:rPr lang="cs-CZ" sz="2400" b="1" dirty="0" smtClean="0">
                <a:solidFill>
                  <a:srgbClr val="000000"/>
                </a:solidFill>
                <a:latin typeface="Verdana"/>
                <a:ea typeface="Verdana"/>
              </a:rPr>
              <a:t>je minimalizovat</a:t>
            </a:r>
            <a:endParaRPr lang="cs-CZ" sz="2400" b="1" dirty="0">
              <a:solidFill>
                <a:srgbClr val="000000"/>
              </a:solidFill>
              <a:latin typeface="Verdana"/>
              <a:ea typeface="Verdana"/>
            </a:endParaRPr>
          </a:p>
          <a:p>
            <a:pPr>
              <a:lnSpc>
                <a:spcPct val="120000"/>
              </a:lnSpc>
              <a:buFont typeface="Arial"/>
              <a:buChar char="•"/>
            </a:pPr>
            <a:r>
              <a:rPr lang="cs-CZ" sz="2400" dirty="0" smtClean="0">
                <a:solidFill>
                  <a:srgbClr val="000000"/>
                </a:solidFill>
                <a:latin typeface="Verdana"/>
                <a:ea typeface="Verdana"/>
              </a:rPr>
              <a:t>často </a:t>
            </a:r>
            <a:r>
              <a:rPr lang="cs-CZ" sz="2400" dirty="0">
                <a:solidFill>
                  <a:srgbClr val="000000"/>
                </a:solidFill>
                <a:latin typeface="Verdana"/>
                <a:ea typeface="Verdana"/>
              </a:rPr>
              <a:t>nám chybí odvaha pomoci druhým v kritické situaci </a:t>
            </a:r>
            <a:r>
              <a:rPr lang="cs-CZ" sz="2400" b="1" dirty="0">
                <a:solidFill>
                  <a:srgbClr val="000000"/>
                </a:solidFill>
                <a:latin typeface="Verdana"/>
                <a:ea typeface="Verdana"/>
              </a:rPr>
              <a:t>– chceme se na ně </a:t>
            </a:r>
            <a:r>
              <a:rPr lang="cs-CZ" sz="2400" b="1" dirty="0" smtClean="0">
                <a:solidFill>
                  <a:srgbClr val="000000"/>
                </a:solidFill>
                <a:latin typeface="Verdana"/>
                <a:ea typeface="Verdana"/>
              </a:rPr>
              <a:t>připravit</a:t>
            </a:r>
          </a:p>
          <a:p>
            <a:pPr>
              <a:lnSpc>
                <a:spcPct val="120000"/>
              </a:lnSpc>
              <a:buFont typeface="Arial"/>
              <a:buChar char="•"/>
            </a:pPr>
            <a:r>
              <a:rPr lang="cs-CZ" sz="2400" b="1" dirty="0" smtClean="0">
                <a:solidFill>
                  <a:srgbClr val="000000"/>
                </a:solidFill>
                <a:latin typeface="Verdana"/>
                <a:ea typeface="Verdana"/>
              </a:rPr>
              <a:t>mladí lidé patří k nejohroženější věkové skupině</a:t>
            </a:r>
            <a:endParaRPr lang="cs-CZ" sz="2400" b="1" dirty="0">
              <a:solidFill>
                <a:srgbClr val="000000"/>
              </a:solidFill>
              <a:latin typeface="Verdana"/>
              <a:ea typeface="Verdana"/>
            </a:endParaRPr>
          </a:p>
          <a:p>
            <a:pPr lvl="2">
              <a:buFont typeface="Arial"/>
              <a:buChar char="•"/>
            </a:pPr>
            <a:endParaRPr lang="cs-CZ" sz="2000" dirty="0" smtClean="0">
              <a:solidFill>
                <a:srgbClr val="000000"/>
              </a:solidFill>
              <a:latin typeface="Verdana"/>
              <a:ea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749781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Cíle projektu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/>
              <a:buChar char="•"/>
            </a:pPr>
            <a:r>
              <a:rPr lang="cs-CZ" sz="2100" b="1" dirty="0">
                <a:solidFill>
                  <a:srgbClr val="000000"/>
                </a:solidFill>
                <a:latin typeface="Verdana"/>
                <a:ea typeface="Verdana"/>
              </a:rPr>
              <a:t>s</a:t>
            </a:r>
            <a:r>
              <a:rPr lang="cs-CZ" sz="2100" b="1" dirty="0" smtClean="0">
                <a:solidFill>
                  <a:srgbClr val="000000"/>
                </a:solidFill>
                <a:latin typeface="Verdana"/>
                <a:ea typeface="Verdana"/>
              </a:rPr>
              <a:t>nížit riziko nebezpečného chování na silnicích</a:t>
            </a:r>
            <a:endParaRPr lang="cs-CZ" sz="2100" dirty="0" smtClean="0"/>
          </a:p>
          <a:p>
            <a:endParaRPr lang="cs-CZ" sz="2100" dirty="0" smtClean="0"/>
          </a:p>
          <a:p>
            <a:pPr>
              <a:buFont typeface="Arial"/>
              <a:buChar char="•"/>
            </a:pPr>
            <a:r>
              <a:rPr lang="cs-CZ" sz="2100" b="1" dirty="0">
                <a:solidFill>
                  <a:srgbClr val="000000"/>
                </a:solidFill>
                <a:latin typeface="Verdana"/>
                <a:ea typeface="Verdana"/>
              </a:rPr>
              <a:t>s</a:t>
            </a:r>
            <a:r>
              <a:rPr lang="cs-CZ" sz="2100" b="1" dirty="0" smtClean="0">
                <a:solidFill>
                  <a:srgbClr val="000000"/>
                </a:solidFill>
                <a:latin typeface="Verdana"/>
                <a:ea typeface="Verdana"/>
              </a:rPr>
              <a:t>nížit nebezpečí dopravní nehody a vážných následků</a:t>
            </a:r>
          </a:p>
          <a:p>
            <a:pPr marL="0" indent="0">
              <a:buNone/>
            </a:pPr>
            <a:endParaRPr lang="cs-CZ" sz="2100" b="1" dirty="0" smtClean="0">
              <a:solidFill>
                <a:srgbClr val="000000"/>
              </a:solidFill>
              <a:latin typeface="Verdana"/>
              <a:ea typeface="Verdana"/>
            </a:endParaRPr>
          </a:p>
          <a:p>
            <a:pPr>
              <a:buFont typeface="Arial"/>
              <a:buChar char="•"/>
            </a:pPr>
            <a:r>
              <a:rPr lang="cs-CZ" sz="2100" b="1" dirty="0" smtClean="0">
                <a:solidFill>
                  <a:srgbClr val="000000"/>
                </a:solidFill>
                <a:latin typeface="Verdana"/>
                <a:ea typeface="Verdana"/>
              </a:rPr>
              <a:t>varovat skupinu mladistvých před možnými následky dopravních nehod</a:t>
            </a:r>
            <a:endParaRPr lang="cs-CZ" sz="2100" dirty="0" smtClean="0"/>
          </a:p>
          <a:p>
            <a:endParaRPr lang="cs-CZ" sz="2100" dirty="0" smtClean="0"/>
          </a:p>
          <a:p>
            <a:pPr>
              <a:buFont typeface="Arial"/>
              <a:buChar char="•"/>
            </a:pPr>
            <a:r>
              <a:rPr lang="cs-CZ" sz="2100" b="1" dirty="0">
                <a:solidFill>
                  <a:srgbClr val="000000"/>
                </a:solidFill>
                <a:latin typeface="Verdana"/>
                <a:ea typeface="Verdana"/>
              </a:rPr>
              <a:t>d</a:t>
            </a:r>
            <a:r>
              <a:rPr lang="cs-CZ" sz="2100" b="1" dirty="0" smtClean="0">
                <a:solidFill>
                  <a:srgbClr val="000000"/>
                </a:solidFill>
                <a:latin typeface="Verdana"/>
                <a:ea typeface="Verdana"/>
              </a:rPr>
              <a:t>odat odvahu pomoci v kritických situacích</a:t>
            </a:r>
            <a:endParaRPr lang="cs-CZ" sz="2100" dirty="0" smtClean="0"/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Koncept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10 akcí v 10 městech Středočeského a Ústeckého kraje v období 09/2015 – 04/2016</a:t>
            </a:r>
          </a:p>
          <a:p>
            <a:pPr lvl="1"/>
            <a:r>
              <a:rPr lang="cs-CZ" b="1" dirty="0"/>
              <a:t>Benešov, Mladá Boleslav, Kutná Hora</a:t>
            </a:r>
            <a:r>
              <a:rPr lang="cs-CZ" dirty="0"/>
              <a:t>, Kolín, Kladno, Mělník, Beroun, Most, Teplice, Ústí nad Labem</a:t>
            </a:r>
          </a:p>
          <a:p>
            <a:r>
              <a:rPr lang="cs-CZ" dirty="0"/>
              <a:t>Interaktivní semináře v délce 2,5 hodiny </a:t>
            </a:r>
          </a:p>
          <a:p>
            <a:pPr lvl="1"/>
            <a:r>
              <a:rPr lang="cs-CZ" dirty="0" smtClean="0"/>
              <a:t>Teoretická a praktická </a:t>
            </a:r>
            <a:r>
              <a:rPr lang="cs-CZ" dirty="0"/>
              <a:t>část</a:t>
            </a:r>
          </a:p>
          <a:p>
            <a:r>
              <a:rPr lang="cs-CZ" dirty="0" smtClean="0"/>
              <a:t>Cílový </a:t>
            </a:r>
            <a:r>
              <a:rPr lang="cs-CZ" dirty="0"/>
              <a:t>počet absolventů minimálně </a:t>
            </a:r>
            <a:r>
              <a:rPr lang="cs-CZ" dirty="0" smtClean="0"/>
              <a:t>600 (2 skupiny po 30 studentech)</a:t>
            </a:r>
          </a:p>
          <a:p>
            <a:r>
              <a:rPr lang="cs-CZ" dirty="0"/>
              <a:t>Hodnocení projektu samotnými </a:t>
            </a:r>
            <a:r>
              <a:rPr lang="cs-CZ" dirty="0" smtClean="0"/>
              <a:t>studenty (</a:t>
            </a:r>
            <a:r>
              <a:rPr lang="cs-CZ" dirty="0"/>
              <a:t>odborný garant projektu </a:t>
            </a:r>
            <a:r>
              <a:rPr lang="cs-CZ" dirty="0" smtClean="0"/>
              <a:t>PhDr. </a:t>
            </a:r>
            <a:r>
              <a:rPr lang="cs-CZ" dirty="0" err="1"/>
              <a:t>Matúš</a:t>
            </a:r>
            <a:r>
              <a:rPr lang="cs-CZ" dirty="0"/>
              <a:t> </a:t>
            </a:r>
            <a:r>
              <a:rPr lang="cs-CZ" dirty="0" err="1" smtClean="0"/>
              <a:t>Šucha</a:t>
            </a:r>
            <a:r>
              <a:rPr lang="cs-CZ" dirty="0" smtClean="0"/>
              <a:t>, </a:t>
            </a:r>
            <a:r>
              <a:rPr lang="cs-CZ" dirty="0" err="1" smtClean="0"/>
              <a:t>Ph.D</a:t>
            </a:r>
            <a:r>
              <a:rPr lang="cs-CZ" dirty="0" smtClean="0"/>
              <a:t>. (Katedra psychologie UP Olomouc)</a:t>
            </a:r>
          </a:p>
          <a:p>
            <a:pPr lvl="1"/>
            <a:r>
              <a:rPr lang="cs-CZ" dirty="0" smtClean="0"/>
              <a:t>Dotazník </a:t>
            </a:r>
            <a:r>
              <a:rPr lang="cs-CZ" dirty="0"/>
              <a:t>mapující rysy </a:t>
            </a:r>
            <a:r>
              <a:rPr lang="cs-CZ" dirty="0" smtClean="0"/>
              <a:t>osobnosti</a:t>
            </a:r>
          </a:p>
          <a:p>
            <a:pPr lvl="1"/>
            <a:r>
              <a:rPr lang="cs-CZ" dirty="0" smtClean="0"/>
              <a:t>Dotazník </a:t>
            </a:r>
            <a:r>
              <a:rPr lang="cs-CZ" dirty="0"/>
              <a:t>mapující postoje k tématu – před akcí a po ní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/>
              <a:t>Rozpočet projektu: 594 000 Kč</a:t>
            </a:r>
          </a:p>
          <a:p>
            <a:r>
              <a:rPr lang="cs-CZ" dirty="0" smtClean="0"/>
              <a:t>Výše grantu – Norské fondy: 534 600 Kč</a:t>
            </a:r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Teoretická 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Společný úvod do problematiky pro celou skupinu 30 studentů – cca 10´</a:t>
            </a:r>
          </a:p>
          <a:p>
            <a:r>
              <a:rPr lang="cs-CZ" dirty="0" smtClean="0"/>
              <a:t>Rozdělení na 2 skupiny – po 30 – 40 minutách se skupiny vymění</a:t>
            </a:r>
          </a:p>
          <a:p>
            <a:pPr lvl="1"/>
            <a:r>
              <a:rPr lang="cs-CZ" dirty="0" smtClean="0"/>
              <a:t>Rozhovor s člověkem s osobní zkušeností s vážnou dopravní nehodou</a:t>
            </a:r>
          </a:p>
          <a:p>
            <a:pPr lvl="1"/>
            <a:r>
              <a:rPr lang="cs-CZ" dirty="0" smtClean="0"/>
              <a:t>Seminář </a:t>
            </a:r>
          </a:p>
          <a:p>
            <a:pPr lvl="2"/>
            <a:r>
              <a:rPr lang="cs-CZ" dirty="0" smtClean="0"/>
              <a:t>Cestování automobilem – pasivní/aktivní bezpečnost</a:t>
            </a:r>
          </a:p>
          <a:p>
            <a:pPr lvl="2"/>
            <a:r>
              <a:rPr lang="cs-CZ" dirty="0" smtClean="0"/>
              <a:t>Chůze v silničním provozu (rizikové momenty, viditelnost)</a:t>
            </a:r>
          </a:p>
          <a:p>
            <a:pPr lvl="2"/>
            <a:r>
              <a:rPr lang="cs-CZ" dirty="0" smtClean="0"/>
              <a:t>Nejčastější příčiny dopravních nehod - prezentace místního oddělení dopravní PČR – nehody mladých řidičů v dané oblasti</a:t>
            </a:r>
          </a:p>
          <a:p>
            <a:pPr lvl="2"/>
            <a:r>
              <a:rPr lang="cs-CZ" dirty="0" smtClean="0"/>
              <a:t>Problematika sportovních a dopravních úrazů očima lékaře – traumatologa (KDCHT </a:t>
            </a:r>
            <a:r>
              <a:rPr lang="cs-CZ" dirty="0" err="1" smtClean="0"/>
              <a:t>Thomayerovy</a:t>
            </a:r>
            <a:r>
              <a:rPr lang="cs-CZ" dirty="0" smtClean="0"/>
              <a:t> nemocnice)</a:t>
            </a:r>
          </a:p>
          <a:p>
            <a:pPr lvl="2"/>
            <a:r>
              <a:rPr lang="cs-CZ" dirty="0" smtClean="0"/>
              <a:t>Pravidla první občanské pomoci – příprava na praktickou část</a:t>
            </a:r>
          </a:p>
          <a:p>
            <a:pPr lvl="2"/>
            <a:r>
              <a:rPr lang="cs-CZ" dirty="0" smtClean="0"/>
              <a:t>Fotografie, </a:t>
            </a:r>
            <a:r>
              <a:rPr lang="cs-CZ" dirty="0" err="1" smtClean="0"/>
              <a:t>crashtesty</a:t>
            </a:r>
            <a:r>
              <a:rPr lang="cs-CZ" dirty="0" smtClean="0"/>
              <a:t>, statistiky, tabulky</a:t>
            </a:r>
          </a:p>
          <a:p>
            <a:pPr lvl="2"/>
            <a:r>
              <a:rPr lang="cs-CZ" dirty="0" smtClean="0"/>
              <a:t>Propagační předměty projektu v reflexních barvách související s tématem:</a:t>
            </a:r>
          </a:p>
          <a:p>
            <a:pPr lvl="3"/>
            <a:r>
              <a:rPr lang="cs-CZ" dirty="0" smtClean="0"/>
              <a:t>Samolepka s pravidly první občanské pomoci, jednorázový </a:t>
            </a:r>
            <a:r>
              <a:rPr lang="cs-CZ" dirty="0" err="1" smtClean="0"/>
              <a:t>alkoholtester</a:t>
            </a:r>
            <a:r>
              <a:rPr lang="cs-CZ" dirty="0" smtClean="0"/>
              <a:t>, placka, tužka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Viditelnost</a:t>
            </a:r>
            <a:endParaRPr lang="cs-CZ" dirty="0"/>
          </a:p>
        </p:txBody>
      </p:sp>
      <p:pic>
        <p:nvPicPr>
          <p:cNvPr id="4" name="Picture 2"/>
          <p:cNvPicPr>
            <a:picLocks noGrp="1"/>
          </p:cNvPicPr>
          <p:nvPr>
            <p:ph idx="1"/>
          </p:nvPr>
        </p:nvPicPr>
        <p:blipFill>
          <a:blip r:embed="rId2" cstate="print"/>
          <a:stretch/>
        </p:blipFill>
        <p:spPr>
          <a:xfrm>
            <a:off x="1079872" y="2340471"/>
            <a:ext cx="7776864" cy="4464496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Cestování automobilem</a:t>
            </a:r>
            <a:endParaRPr lang="cs-CZ" dirty="0"/>
          </a:p>
        </p:txBody>
      </p:sp>
      <p:sp>
        <p:nvSpPr>
          <p:cNvPr id="4" name="CustomShape 4"/>
          <p:cNvSpPr/>
          <p:nvPr/>
        </p:nvSpPr>
        <p:spPr>
          <a:xfrm>
            <a:off x="487208" y="2241569"/>
            <a:ext cx="6838200" cy="309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cs-CZ" strike="noStrike" dirty="0">
                <a:solidFill>
                  <a:srgbClr val="000000"/>
                </a:solidFill>
                <a:latin typeface="Verdana"/>
                <a:ea typeface="Verdana"/>
              </a:rPr>
              <a:t>Karoserie – struktura	</a:t>
            </a:r>
            <a:r>
              <a:rPr lang="cs-CZ" strike="noStrike" dirty="0" smtClean="0">
                <a:solidFill>
                  <a:srgbClr val="000000"/>
                </a:solidFill>
                <a:latin typeface="Verdana"/>
                <a:ea typeface="Verdana"/>
              </a:rPr>
              <a:t>  Bezpečnostní </a:t>
            </a:r>
            <a:r>
              <a:rPr lang="cs-CZ" strike="noStrike" dirty="0">
                <a:solidFill>
                  <a:srgbClr val="000000"/>
                </a:solidFill>
                <a:latin typeface="Verdana"/>
                <a:ea typeface="Verdana"/>
              </a:rPr>
              <a:t>pásy</a:t>
            </a:r>
            <a:endParaRPr dirty="0"/>
          </a:p>
        </p:txBody>
      </p:sp>
      <p:sp>
        <p:nvSpPr>
          <p:cNvPr id="5" name="CustomShape 5"/>
          <p:cNvSpPr/>
          <p:nvPr/>
        </p:nvSpPr>
        <p:spPr>
          <a:xfrm>
            <a:off x="537968" y="4771231"/>
            <a:ext cx="6518568" cy="364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cs-CZ" dirty="0">
                <a:solidFill>
                  <a:srgbClr val="000000"/>
                </a:solidFill>
                <a:latin typeface="Verdana"/>
                <a:ea typeface="Verdana"/>
              </a:rPr>
              <a:t>Hlavová </a:t>
            </a:r>
            <a:r>
              <a:rPr lang="cs-CZ" dirty="0" smtClean="0">
                <a:solidFill>
                  <a:srgbClr val="000000"/>
                </a:solidFill>
                <a:latin typeface="Verdana"/>
                <a:ea typeface="Verdana"/>
              </a:rPr>
              <a:t>opěrka</a:t>
            </a:r>
            <a:r>
              <a:rPr lang="cs-CZ" strike="noStrike" dirty="0">
                <a:solidFill>
                  <a:srgbClr val="000000"/>
                </a:solidFill>
                <a:latin typeface="Verdana"/>
                <a:ea typeface="Verdana"/>
              </a:rPr>
              <a:t>		</a:t>
            </a:r>
            <a:r>
              <a:rPr lang="cs-CZ" strike="noStrike" dirty="0" smtClean="0">
                <a:solidFill>
                  <a:srgbClr val="000000"/>
                </a:solidFill>
                <a:latin typeface="Verdana"/>
                <a:ea typeface="Verdana"/>
              </a:rPr>
              <a:t> Airbagy</a:t>
            </a:r>
            <a:endParaRPr dirty="0"/>
          </a:p>
        </p:txBody>
      </p:sp>
      <p:sp>
        <p:nvSpPr>
          <p:cNvPr id="6" name="CustomShape 6"/>
          <p:cNvSpPr/>
          <p:nvPr/>
        </p:nvSpPr>
        <p:spPr>
          <a:xfrm>
            <a:off x="6840512" y="3548671"/>
            <a:ext cx="2394720" cy="364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cs-CZ" dirty="0">
                <a:solidFill>
                  <a:srgbClr val="000000"/>
                </a:solidFill>
                <a:latin typeface="Verdana"/>
                <a:ea typeface="Verdana"/>
              </a:rPr>
              <a:t>Dětské sedačky</a:t>
            </a:r>
            <a:endParaRPr dirty="0"/>
          </a:p>
        </p:txBody>
      </p:sp>
      <p:grpSp>
        <p:nvGrpSpPr>
          <p:cNvPr id="3" name="Skupina 2"/>
          <p:cNvGrpSpPr/>
          <p:nvPr/>
        </p:nvGrpSpPr>
        <p:grpSpPr>
          <a:xfrm>
            <a:off x="487208" y="2700511"/>
            <a:ext cx="9137988" cy="4412625"/>
            <a:chOff x="487208" y="2700511"/>
            <a:chExt cx="9137988" cy="4412625"/>
          </a:xfrm>
        </p:grpSpPr>
        <p:pic>
          <p:nvPicPr>
            <p:cNvPr id="7" name="Obrázek 6"/>
            <p:cNvPicPr/>
            <p:nvPr/>
          </p:nvPicPr>
          <p:blipFill>
            <a:blip r:embed="rId2" cstate="print"/>
            <a:stretch/>
          </p:blipFill>
          <p:spPr>
            <a:xfrm>
              <a:off x="487208" y="2700511"/>
              <a:ext cx="2735640" cy="193068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8" name="Obrázek 2"/>
            <p:cNvPicPr/>
            <p:nvPr/>
          </p:nvPicPr>
          <p:blipFill>
            <a:blip r:embed="rId3" cstate="print"/>
            <a:srcRect t="5010"/>
            <a:stretch/>
          </p:blipFill>
          <p:spPr>
            <a:xfrm>
              <a:off x="3690542" y="2700511"/>
              <a:ext cx="2731680" cy="194328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9" name="Obrázek 7"/>
            <p:cNvPicPr/>
            <p:nvPr/>
          </p:nvPicPr>
          <p:blipFill>
            <a:blip r:embed="rId4" cstate="print"/>
            <a:stretch/>
          </p:blipFill>
          <p:spPr>
            <a:xfrm>
              <a:off x="3686942" y="5162450"/>
              <a:ext cx="2735280" cy="193500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0" name="Obrázek 9"/>
            <p:cNvPicPr/>
            <p:nvPr/>
          </p:nvPicPr>
          <p:blipFill>
            <a:blip r:embed="rId5" cstate="print"/>
            <a:srcRect t="5348"/>
            <a:stretch/>
          </p:blipFill>
          <p:spPr>
            <a:xfrm>
              <a:off x="6889916" y="3983011"/>
              <a:ext cx="2735280" cy="194076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1" name="Obrázek 13"/>
            <p:cNvPicPr/>
            <p:nvPr/>
          </p:nvPicPr>
          <p:blipFill rotWithShape="1">
            <a:blip r:embed="rId6" cstate="print"/>
            <a:srcRect t="9520" r="51052" b="32752"/>
            <a:stretch/>
          </p:blipFill>
          <p:spPr>
            <a:xfrm>
              <a:off x="487208" y="5146764"/>
              <a:ext cx="2304000" cy="1966372"/>
            </a:xfrm>
            <a:prstGeom prst="rect">
              <a:avLst/>
            </a:prstGeom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Praktická 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Rozdělení studentů do tří skupin – střídání: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Posuvný simulátor nárazu – náraz do pevné překážky v rychlosti 30km/hod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Policejní hlídka – dobrovolná zkouška na přítomnost alkoholu a návykových látek v krvi, podrobné informace o jejich odbourávání, zkušenosti policistů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Simulovaná dopravní nehoda na železničním přejezdu – profesionálové z </a:t>
            </a:r>
            <a:r>
              <a:rPr lang="cs-CZ" dirty="0" err="1" smtClean="0"/>
              <a:t>Royal</a:t>
            </a:r>
            <a:r>
              <a:rPr lang="cs-CZ" dirty="0" smtClean="0"/>
              <a:t> </a:t>
            </a:r>
            <a:r>
              <a:rPr lang="cs-CZ" dirty="0" err="1" smtClean="0"/>
              <a:t>Rangers</a:t>
            </a:r>
            <a:endParaRPr lang="cs-CZ" dirty="0" smtClean="0"/>
          </a:p>
          <a:p>
            <a:pPr lvl="2"/>
            <a:r>
              <a:rPr lang="cs-CZ" dirty="0" smtClean="0"/>
              <a:t>Teoretická příprava</a:t>
            </a:r>
          </a:p>
          <a:p>
            <a:pPr lvl="2"/>
            <a:r>
              <a:rPr lang="cs-CZ" dirty="0" smtClean="0"/>
              <a:t>Samotný zásah s aktivním zapojením studentů</a:t>
            </a:r>
          </a:p>
          <a:p>
            <a:pPr lvl="2"/>
            <a:r>
              <a:rPr lang="cs-CZ" dirty="0" smtClean="0"/>
              <a:t>Důraz nejen na první pomoc a záchranu života, ale i na ochranu důstojnosti a osobních věcí účastníků nehody</a:t>
            </a:r>
          </a:p>
          <a:p>
            <a:pPr lvl="2"/>
            <a:r>
              <a:rPr lang="cs-CZ" dirty="0" smtClean="0"/>
              <a:t>Vyhodnocení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Praktická část názorně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06" y="3060551"/>
            <a:ext cx="4324704" cy="288032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5504" y="2124447"/>
            <a:ext cx="3780172" cy="251765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393" y="4860751"/>
            <a:ext cx="3784115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19833" y="2565460"/>
            <a:ext cx="8830088" cy="4269892"/>
          </a:xfrm>
        </p:spPr>
        <p:txBody>
          <a:bodyPr/>
          <a:lstStyle/>
          <a:p>
            <a:r>
              <a:rPr lang="cs-CZ" dirty="0"/>
              <a:t>Již několik desítek let se snažíme zlepšit situaci na silnicích v rámci různých bezpečnostních projektů s cílem ochránit lidské </a:t>
            </a:r>
            <a:r>
              <a:rPr lang="cs-CZ" dirty="0" smtClean="0"/>
              <a:t>životy – například projekt v roce 2015 Jezdi </a:t>
            </a:r>
            <a:r>
              <a:rPr lang="cs-CZ" dirty="0"/>
              <a:t>bezpečně</a:t>
            </a:r>
            <a:r>
              <a:rPr lang="cs-CZ" dirty="0" smtClean="0"/>
              <a:t>!</a:t>
            </a:r>
          </a:p>
          <a:p>
            <a:r>
              <a:rPr lang="cs-CZ" dirty="0"/>
              <a:t>Pro tyto akce používáme nejmodernější simulátory v Evropě </a:t>
            </a:r>
          </a:p>
        </p:txBody>
      </p:sp>
      <p:pic>
        <p:nvPicPr>
          <p:cNvPr id="1026" name="Picture 2" descr="Logo ÚAM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16" y="180231"/>
            <a:ext cx="1512168" cy="1503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uamk.cz/images/sport/Aktuality/JBZlin/OtocSim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56" y="4068663"/>
            <a:ext cx="4496931" cy="28083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uamk.cz/images/sport/Aktuality/JBVary/bumbac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376" y="4212679"/>
            <a:ext cx="3579420" cy="2016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802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19833" y="2565460"/>
            <a:ext cx="8830088" cy="4269892"/>
          </a:xfrm>
        </p:spPr>
        <p:txBody>
          <a:bodyPr/>
          <a:lstStyle/>
          <a:p>
            <a:r>
              <a:rPr lang="cs-CZ" dirty="0"/>
              <a:t>V současné době také podporujeme zavedení rakouského modelu výuky nových řidičů, který zahrnuje i praktickou zkoušku na polygonu a prokazatelně dokázal snížit počet tragických dopravních nehod mladých řidičů ve věku 18 až 26 </a:t>
            </a:r>
            <a:r>
              <a:rPr lang="cs-CZ" dirty="0" smtClean="0"/>
              <a:t>let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768" y="4068663"/>
            <a:ext cx="4176464" cy="2777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Logo ÚAM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16" y="180231"/>
            <a:ext cx="1512168" cy="1503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Vícefázový Školení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504" y="4996295"/>
            <a:ext cx="2476103" cy="18570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Vícefázový Školení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336" y="3708623"/>
            <a:ext cx="2647950" cy="19859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69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pic>
        <p:nvPicPr>
          <p:cNvPr id="4098" name="Picture 2" descr="ym Auto_2-Rad Titelbi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984" y="2412479"/>
            <a:ext cx="6003032" cy="45022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87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Výchozí návrh 1">
    <a:dk1>
      <a:srgbClr val="000000"/>
    </a:dk1>
    <a:lt1>
      <a:srgbClr val="FFFFFF"/>
    </a:lt1>
    <a:dk2>
      <a:srgbClr val="000000"/>
    </a:dk2>
    <a:lt2>
      <a:srgbClr val="B7B6B7"/>
    </a:lt2>
    <a:accent1>
      <a:srgbClr val="3B7EA9"/>
    </a:accent1>
    <a:accent2>
      <a:srgbClr val="3F94D3"/>
    </a:accent2>
    <a:accent3>
      <a:srgbClr val="FFFFFF"/>
    </a:accent3>
    <a:accent4>
      <a:srgbClr val="000000"/>
    </a:accent4>
    <a:accent5>
      <a:srgbClr val="AFC0D1"/>
    </a:accent5>
    <a:accent6>
      <a:srgbClr val="3886BF"/>
    </a:accent6>
    <a:hlink>
      <a:srgbClr val="A8C8EB"/>
    </a:hlink>
    <a:folHlink>
      <a:srgbClr val="368E2B"/>
    </a:folHlink>
  </a:clrScheme>
  <a:fontScheme name="Výchozí návrh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558</TotalTime>
  <Words>1146</Words>
  <Application>Microsoft Office PowerPoint</Application>
  <PresentationFormat>Vlastní</PresentationFormat>
  <Paragraphs>165</Paragraphs>
  <Slides>24</Slides>
  <Notes>1</Notes>
  <HiddenSlides>1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33" baseType="lpstr">
      <vt:lpstr>arial</vt:lpstr>
      <vt:lpstr>arial</vt:lpstr>
      <vt:lpstr>Calibri</vt:lpstr>
      <vt:lpstr>DejaVu Sans</vt:lpstr>
      <vt:lpstr>StarSymbol</vt:lpstr>
      <vt:lpstr>Symbol</vt:lpstr>
      <vt:lpstr>Verdana</vt:lpstr>
      <vt:lpstr>Wingdings</vt:lpstr>
      <vt:lpstr>Motiv sady Office</vt:lpstr>
      <vt:lpstr>Tisková konference 12. 11. 2015</vt:lpstr>
      <vt:lpstr>Nadační fond Kolečko </vt:lpstr>
      <vt:lpstr>Partneři projektu/tým</vt:lpstr>
      <vt:lpstr>Prezentace aplikace PowerPoint</vt:lpstr>
      <vt:lpstr>České sdružení obětí  dopravních nehod (ČSODN)</vt:lpstr>
      <vt:lpstr>Prezentace aplikace PowerPoint</vt:lpstr>
      <vt:lpstr>UVĚDOMĚNÍ SI VLASTNÍ BEZPEČNOSTI -  JAKO JEDNA Z FOREM PREVENCE  V OBLASTI DOPRAVY  KRAJSKÉ ŘEDITELSTVÍ POLICIE STŘEDOČESKÉHO KRAJE</vt:lpstr>
      <vt:lpstr>BEZPEČNÉ STŘEDOČESKÉ KOMUNIKACE</vt:lpstr>
      <vt:lpstr>Vývoj dopravních nehod v ČR </vt:lpstr>
      <vt:lpstr>DOPRAVNÍ NEHODOVOST V RÁMCI ČESKÉ REPUBLIKY V ROCE 2014 </vt:lpstr>
      <vt:lpstr>DOPRAVNÍ NEHODOVOST V RÁMCI  STŘEDOČESKÉHO KRAJE V ROCE 2014 </vt:lpstr>
      <vt:lpstr>        Krajské ředitelství policie Středočeského kraje     mjr. Bc. Štěpánka Zatloukalová vedoucí Oddělení tisku a prevence     email: stepanka.zatloukalova@pcr.cz tel.:         974 861 217  mobil:    603 190 291 </vt:lpstr>
      <vt:lpstr>Prezentace aplikace PowerPoint</vt:lpstr>
      <vt:lpstr>Proč jsme tu</vt:lpstr>
      <vt:lpstr>Cíle projektu</vt:lpstr>
      <vt:lpstr>Koncept</vt:lpstr>
      <vt:lpstr>Teoretická část</vt:lpstr>
      <vt:lpstr>Viditelnost</vt:lpstr>
      <vt:lpstr>Cestování automobilem</vt:lpstr>
      <vt:lpstr>Praktická část</vt:lpstr>
      <vt:lpstr>Praktická část názorně</vt:lpstr>
      <vt:lpstr>Prezentace aplikace PowerPoint</vt:lpstr>
      <vt:lpstr>Prezentace aplikace PowerPoint</vt:lpstr>
      <vt:lpstr>Děkujeme za pozornost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I.N.GLOBAL</dc:creator>
  <cp:lastModifiedBy>Kristýna Hájková</cp:lastModifiedBy>
  <cp:revision>86</cp:revision>
  <dcterms:created xsi:type="dcterms:W3CDTF">2015-09-23T10:38:35Z</dcterms:created>
  <dcterms:modified xsi:type="dcterms:W3CDTF">2015-11-12T05:55:31Z</dcterms:modified>
</cp:coreProperties>
</file>