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508" r:id="rId2"/>
    <p:sldId id="523" r:id="rId3"/>
    <p:sldId id="522" r:id="rId4"/>
    <p:sldId id="530" r:id="rId5"/>
    <p:sldId id="547" r:id="rId6"/>
    <p:sldId id="556" r:id="rId7"/>
    <p:sldId id="555" r:id="rId8"/>
    <p:sldId id="546" r:id="rId9"/>
    <p:sldId id="550" r:id="rId10"/>
    <p:sldId id="561" r:id="rId11"/>
    <p:sldId id="562" r:id="rId12"/>
    <p:sldId id="554" r:id="rId13"/>
    <p:sldId id="557" r:id="rId14"/>
    <p:sldId id="553" r:id="rId15"/>
    <p:sldId id="559" r:id="rId16"/>
    <p:sldId id="558" r:id="rId17"/>
    <p:sldId id="560" r:id="rId18"/>
    <p:sldId id="552" r:id="rId19"/>
    <p:sldId id="484" r:id="rId20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 userDrawn="1">
          <p15:clr>
            <a:srgbClr val="A4A3A4"/>
          </p15:clr>
        </p15:guide>
        <p15:guide id="2" pos="2182" userDrawn="1">
          <p15:clr>
            <a:srgbClr val="A4A3A4"/>
          </p15:clr>
        </p15:guide>
        <p15:guide id="3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  <a:srgbClr val="0066FF"/>
    <a:srgbClr val="33CCFF"/>
    <a:srgbClr val="00CC99"/>
    <a:srgbClr val="0000FF"/>
    <a:srgbClr val="FF9999"/>
    <a:srgbClr val="3399FF"/>
    <a:srgbClr val="FFFFFF"/>
    <a:srgbClr val="660066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82" autoAdjust="0"/>
    <p:restoredTop sz="23721" autoAdjust="0"/>
  </p:normalViewPr>
  <p:slideViewPr>
    <p:cSldViewPr>
      <p:cViewPr varScale="1">
        <p:scale>
          <a:sx n="23" d="100"/>
          <a:sy n="23" d="100"/>
        </p:scale>
        <p:origin x="342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299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2" d="100"/>
        <a:sy n="82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3978" y="108"/>
      </p:cViewPr>
      <p:guideLst>
        <p:guide orient="horz" pos="3125"/>
        <p:guide pos="2182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List_aplikace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List_aplikace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674564984932442E-2"/>
          <c:y val="4.1724979658258748E-2"/>
          <c:w val="0.9063501263730922"/>
          <c:h val="0.84412165322296473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List1!$D$4</c:f>
              <c:strCache>
                <c:ptCount val="1"/>
                <c:pt idx="0">
                  <c:v>nelegální pobyt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List1!$D$5:$D$17</c:f>
              <c:numCache>
                <c:formatCode>General</c:formatCode>
                <c:ptCount val="13"/>
                <c:pt idx="0">
                  <c:v>3661</c:v>
                </c:pt>
                <c:pt idx="1">
                  <c:v>4267</c:v>
                </c:pt>
                <c:pt idx="2">
                  <c:v>2848</c:v>
                </c:pt>
                <c:pt idx="3">
                  <c:v>3280</c:v>
                </c:pt>
                <c:pt idx="4">
                  <c:v>3476</c:v>
                </c:pt>
                <c:pt idx="5">
                  <c:v>3974</c:v>
                </c:pt>
                <c:pt idx="6">
                  <c:v>4641</c:v>
                </c:pt>
                <c:pt idx="7">
                  <c:v>8323</c:v>
                </c:pt>
                <c:pt idx="8">
                  <c:v>5039</c:v>
                </c:pt>
                <c:pt idx="9">
                  <c:v>4488</c:v>
                </c:pt>
                <c:pt idx="10">
                  <c:v>4653</c:v>
                </c:pt>
                <c:pt idx="11">
                  <c:v>5174</c:v>
                </c:pt>
                <c:pt idx="12">
                  <c:v>6645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C3B-4511-AF8B-56CC7377DE1D}"/>
            </c:ext>
          </c:extLst>
        </c:ser>
        <c:ser>
          <c:idx val="2"/>
          <c:order val="2"/>
          <c:tx>
            <c:strRef>
              <c:f>List1!$E$4</c:f>
              <c:strCache>
                <c:ptCount val="1"/>
                <c:pt idx="0">
                  <c:v>nelegální překročení vnější sch. hranice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List1!$E$5:$E$17</c:f>
              <c:numCache>
                <c:formatCode>General</c:formatCode>
                <c:ptCount val="13"/>
                <c:pt idx="0">
                  <c:v>168</c:v>
                </c:pt>
                <c:pt idx="1">
                  <c:v>190</c:v>
                </c:pt>
                <c:pt idx="2">
                  <c:v>140</c:v>
                </c:pt>
                <c:pt idx="3">
                  <c:v>80</c:v>
                </c:pt>
                <c:pt idx="4">
                  <c:v>119</c:v>
                </c:pt>
                <c:pt idx="5">
                  <c:v>179</c:v>
                </c:pt>
                <c:pt idx="6">
                  <c:v>181</c:v>
                </c:pt>
                <c:pt idx="7">
                  <c:v>240</c:v>
                </c:pt>
                <c:pt idx="8">
                  <c:v>222</c:v>
                </c:pt>
                <c:pt idx="9">
                  <c:v>250</c:v>
                </c:pt>
                <c:pt idx="10">
                  <c:v>339</c:v>
                </c:pt>
                <c:pt idx="11">
                  <c:v>503</c:v>
                </c:pt>
                <c:pt idx="12">
                  <c:v>448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C3B-4511-AF8B-56CC7377DE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74659295"/>
        <c:axId val="674667615"/>
      </c:barChart>
      <c:lineChart>
        <c:grouping val="standard"/>
        <c:varyColors val="0"/>
        <c:ser>
          <c:idx val="0"/>
          <c:order val="0"/>
          <c:tx>
            <c:strRef>
              <c:f>List1!$C$4</c:f>
              <c:strCache>
                <c:ptCount val="1"/>
                <c:pt idx="0">
                  <c:v>celkem</c:v>
                </c:pt>
              </c:strCache>
            </c:strRef>
          </c:tx>
          <c:spPr>
            <a:ln w="34925" cap="rnd">
              <a:solidFill>
                <a:srgbClr val="00B0F0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List1!$B$5:$B$17</c:f>
              <c:numCache>
                <c:formatCode>General</c:formatCode>
                <c:ptCount val="13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List1!$C$5:$C$17</c:f>
              <c:numCache>
                <c:formatCode>General</c:formatCode>
                <c:ptCount val="13"/>
                <c:pt idx="0">
                  <c:v>3829</c:v>
                </c:pt>
                <c:pt idx="1">
                  <c:v>4457</c:v>
                </c:pt>
                <c:pt idx="2">
                  <c:v>2988</c:v>
                </c:pt>
                <c:pt idx="3">
                  <c:v>3360</c:v>
                </c:pt>
                <c:pt idx="4">
                  <c:v>3595</c:v>
                </c:pt>
                <c:pt idx="5">
                  <c:v>4153</c:v>
                </c:pt>
                <c:pt idx="6">
                  <c:v>4822</c:v>
                </c:pt>
                <c:pt idx="7">
                  <c:v>8563</c:v>
                </c:pt>
                <c:pt idx="8">
                  <c:v>5261</c:v>
                </c:pt>
                <c:pt idx="9">
                  <c:v>4738</c:v>
                </c:pt>
                <c:pt idx="10">
                  <c:v>4992</c:v>
                </c:pt>
                <c:pt idx="11">
                  <c:v>5677</c:v>
                </c:pt>
                <c:pt idx="12">
                  <c:v>7093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C3B-4511-AF8B-56CC7377DE1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674659295"/>
        <c:axId val="674667615"/>
      </c:lineChart>
      <c:catAx>
        <c:axId val="6746592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74667615"/>
        <c:crosses val="autoZero"/>
        <c:auto val="1"/>
        <c:lblAlgn val="ctr"/>
        <c:lblOffset val="100"/>
        <c:noMultiLvlLbl val="0"/>
      </c:catAx>
      <c:valAx>
        <c:axId val="6746676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746592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9580052493438307E-2"/>
          <c:y val="7.5835549034808394E-2"/>
          <c:w val="0.47349421600077768"/>
          <c:h val="0.19837112305632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blipFill>
      <a:blip xmlns:r="http://schemas.openxmlformats.org/officeDocument/2006/relationships" r:embed="rId3"/>
      <a:tile tx="0" ty="0" sx="100000" sy="100000" flip="none" algn="tl"/>
    </a:blipFill>
    <a:ln>
      <a:noFill/>
    </a:ln>
    <a:effectLst/>
  </c:spPr>
  <c:txPr>
    <a:bodyPr/>
    <a:lstStyle/>
    <a:p>
      <a:pPr>
        <a:defRPr sz="1400" b="1"/>
      </a:pPr>
      <a:endParaRPr lang="cs-CZ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List2!$A$77</c:f>
              <c:strCache>
                <c:ptCount val="1"/>
                <c:pt idx="0">
                  <c:v>Celkový součet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List2!$B$1:$M$1</c:f>
              <c:strCache>
                <c:ptCount val="12"/>
                <c:pt idx="0">
                  <c:v>leden</c:v>
                </c:pt>
                <c:pt idx="1">
                  <c:v>únor</c:v>
                </c:pt>
                <c:pt idx="2">
                  <c:v>březen</c:v>
                </c:pt>
                <c:pt idx="3">
                  <c:v>duben</c:v>
                </c:pt>
                <c:pt idx="4">
                  <c:v>květen</c:v>
                </c:pt>
                <c:pt idx="5">
                  <c:v>červen</c:v>
                </c:pt>
                <c:pt idx="6">
                  <c:v>červenec</c:v>
                </c:pt>
                <c:pt idx="7">
                  <c:v>srpen</c:v>
                </c:pt>
                <c:pt idx="8">
                  <c:v>září</c:v>
                </c:pt>
                <c:pt idx="9">
                  <c:v>říjen</c:v>
                </c:pt>
                <c:pt idx="10">
                  <c:v>listopad</c:v>
                </c:pt>
                <c:pt idx="11">
                  <c:v>prosinec</c:v>
                </c:pt>
              </c:strCache>
            </c:strRef>
          </c:cat>
          <c:val>
            <c:numRef>
              <c:f>List2!$B$77:$M$77</c:f>
              <c:numCache>
                <c:formatCode>General</c:formatCode>
                <c:ptCount val="12"/>
                <c:pt idx="0">
                  <c:v>762</c:v>
                </c:pt>
                <c:pt idx="1">
                  <c:v>471</c:v>
                </c:pt>
                <c:pt idx="2">
                  <c:v>589</c:v>
                </c:pt>
                <c:pt idx="3">
                  <c:v>310</c:v>
                </c:pt>
                <c:pt idx="4">
                  <c:v>75</c:v>
                </c:pt>
                <c:pt idx="5">
                  <c:v>208</c:v>
                </c:pt>
                <c:pt idx="6">
                  <c:v>642</c:v>
                </c:pt>
                <c:pt idx="7">
                  <c:v>639</c:v>
                </c:pt>
                <c:pt idx="8">
                  <c:v>835</c:v>
                </c:pt>
                <c:pt idx="9">
                  <c:v>784</c:v>
                </c:pt>
                <c:pt idx="10">
                  <c:v>619</c:v>
                </c:pt>
                <c:pt idx="11">
                  <c:v>451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E18-4608-81E4-816631BEDE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71010367"/>
        <c:axId val="671014943"/>
      </c:lineChart>
      <c:catAx>
        <c:axId val="6710103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71014943"/>
        <c:crosses val="autoZero"/>
        <c:auto val="1"/>
        <c:lblAlgn val="ctr"/>
        <c:lblOffset val="100"/>
        <c:noMultiLvlLbl val="0"/>
      </c:catAx>
      <c:valAx>
        <c:axId val="6710149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7101036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/>
              <a:t>TOP 10 STP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List2!$A$2:$A$11</c:f>
              <c:strCache>
                <c:ptCount val="10"/>
                <c:pt idx="0">
                  <c:v>Ukrajina</c:v>
                </c:pt>
                <c:pt idx="1">
                  <c:v>Moldavsko</c:v>
                </c:pt>
                <c:pt idx="2">
                  <c:v>Uzbekistán</c:v>
                </c:pt>
                <c:pt idx="3">
                  <c:v>Gruzie</c:v>
                </c:pt>
                <c:pt idx="4">
                  <c:v>Vietnam</c:v>
                </c:pt>
                <c:pt idx="5">
                  <c:v>Albánie</c:v>
                </c:pt>
                <c:pt idx="6">
                  <c:v>Srbsko</c:v>
                </c:pt>
                <c:pt idx="7">
                  <c:v>Afghánistán</c:v>
                </c:pt>
                <c:pt idx="8">
                  <c:v>Rusko</c:v>
                </c:pt>
                <c:pt idx="9">
                  <c:v>Maroko</c:v>
                </c:pt>
              </c:strCache>
            </c:strRef>
          </c:cat>
          <c:val>
            <c:numRef>
              <c:f>List2!$N$2:$N$11</c:f>
              <c:numCache>
                <c:formatCode>General</c:formatCode>
                <c:ptCount val="10"/>
                <c:pt idx="0">
                  <c:v>4233</c:v>
                </c:pt>
                <c:pt idx="1">
                  <c:v>1050</c:v>
                </c:pt>
                <c:pt idx="2">
                  <c:v>125</c:v>
                </c:pt>
                <c:pt idx="3">
                  <c:v>121</c:v>
                </c:pt>
                <c:pt idx="4">
                  <c:v>116</c:v>
                </c:pt>
                <c:pt idx="5">
                  <c:v>113</c:v>
                </c:pt>
                <c:pt idx="6">
                  <c:v>54</c:v>
                </c:pt>
                <c:pt idx="7">
                  <c:v>41</c:v>
                </c:pt>
                <c:pt idx="8">
                  <c:v>36</c:v>
                </c:pt>
                <c:pt idx="9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34-4605-BFC5-EC2219B2488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67"/>
        <c:overlap val="-43"/>
        <c:axId val="665713743"/>
        <c:axId val="665719983"/>
      </c:barChart>
      <c:catAx>
        <c:axId val="66571374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65719983"/>
        <c:crosses val="autoZero"/>
        <c:auto val="1"/>
        <c:lblAlgn val="ctr"/>
        <c:lblOffset val="100"/>
        <c:noMultiLvlLbl val="0"/>
      </c:catAx>
      <c:valAx>
        <c:axId val="6657199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65713743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plotVisOnly val="1"/>
    <c:dispBlanksAs val="gap"/>
    <c:showDLblsOverMax val="0"/>
  </c:chart>
  <c:spPr>
    <a:blipFill>
      <a:blip xmlns:r="http://schemas.openxmlformats.org/officeDocument/2006/relationships" r:embed="rId3"/>
      <a:tile tx="0" ty="0" sx="100000" sy="100000" flip="none" algn="tl"/>
    </a:blipFill>
    <a:ln w="9525" cap="flat" cmpd="sng" algn="ctr">
      <a:solidFill>
        <a:schemeClr val="dk1">
          <a:lumMod val="15000"/>
          <a:lumOff val="85000"/>
        </a:schemeClr>
      </a:solidFill>
      <a:round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7" y="0"/>
            <a:ext cx="2944813" cy="4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307"/>
            <a:ext cx="2944813" cy="4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7" y="9430307"/>
            <a:ext cx="2944813" cy="4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EAEE58A-3FB7-4EF0-AD42-05AA6265087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7" y="0"/>
            <a:ext cx="2944813" cy="4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1" y="4715953"/>
            <a:ext cx="5438775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/>
              <a:t>Klepnutím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307"/>
            <a:ext cx="2944813" cy="4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7" y="9430307"/>
            <a:ext cx="2944813" cy="4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86" tIns="45793" rIns="91586" bIns="45793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E028E4E-0012-4201-9BD6-F9BB837775A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2496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8181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2570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07281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8631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8872216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07658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 hangingPunct="0">
              <a:buFont typeface="Arial" panose="020B0604020202020204" pitchFamily="34" charset="0"/>
              <a:buChar char="•"/>
            </a:pPr>
            <a:r>
              <a:rPr lang="cs-CZ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*Evidováno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od června 2015</a:t>
            </a:r>
          </a:p>
          <a:p>
            <a:pPr marL="171450" indent="-171450" hangingPunct="0">
              <a:buFont typeface="Arial" panose="020B0604020202020204" pitchFamily="34" charset="0"/>
              <a:buChar char="•"/>
            </a:pPr>
            <a:endParaRPr lang="cs-CZ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4608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0073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5239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376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37619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36273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5913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8772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6119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4682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3333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2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6C686DF-B7CF-455B-A23C-FF46A5C0F169}" type="datetime1">
              <a:rPr lang="cs-CZ" smtClean="0"/>
              <a:t>03.02.2021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BA869-3104-493E-8780-5ED7F9314A3A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88E2C-049D-40FB-B69B-CC7F9AB5B0D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6B2AF-B7A7-4377-B9D6-15575E5C90CA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0D718-6A61-4BB2-9214-09A334DCE63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F59A9-3C04-4F7E-9726-963DB1884029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FE028-0A18-4559-AB0C-2EBF7FF568D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D7BB1-1B85-47A0-8A23-27F0EDF93E4B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96F13-046B-4CFA-82A4-4579E4C795A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BC47A7-4F15-4B10-B4B4-B9467BCDF21B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D0433-3699-4E12-A77E-B9429A5B8F8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CD5C8-E3AE-48A6-BFD0-75D88D320CD6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A0B02-007A-4725-AA8E-358693BC5C0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4A968-236B-4F03-BBA6-EFBD2D47B597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32E5D-AFC4-426B-9F35-12EF36EAB71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79860-F7D1-4A91-B79B-40223210C385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27086-D8B6-4E60-B671-D6685FC332F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36251-4C4C-48AD-9BCA-9AC48E0CFADC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CD933-C8FF-4E0B-A677-66CAE63909D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7A8D7-0118-4CFD-B914-C9B9BA6253B8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932AE-F4E9-4C8B-97E0-A774774E98D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92A75-8EA5-4C8C-9268-82E06AEF4646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A0C51-8875-4ECE-A47D-76E24297EE3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28775"/>
            <a:ext cx="8229600" cy="1874838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656013"/>
            <a:ext cx="8229600" cy="1874837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542B6-7C95-44E5-A2EC-F49C35619BEC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D7673-97AB-449D-B3E5-4759F7101A4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28775"/>
            <a:ext cx="8229600" cy="3902075"/>
          </a:xfrm>
        </p:spPr>
        <p:txBody>
          <a:bodyPr/>
          <a:lstStyle/>
          <a:p>
            <a:pPr lvl="0"/>
            <a:endParaRPr lang="cs-CZ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35D95-4AC7-4EC9-A6D5-866A3CE479F0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541D6-F016-4E77-8F32-8EED257D9A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bezna zapato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>
              <a:cs typeface="+mn-cs"/>
            </a:endParaRP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EC6E942-7CB6-46B6-B763-66D97BC232BA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2D2CDC5B-8E9B-4FAA-93F5-1DA3B406313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77aa99cd-f39f-4b05-8755-7ed6cce06347" descr="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746" y="2390332"/>
            <a:ext cx="9201805" cy="44676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99792" y="405313"/>
            <a:ext cx="5040560" cy="1705381"/>
          </a:xfr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 eaLnBrk="1" hangingPunct="1"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CIZINECKÁ POLICIE</a:t>
            </a:r>
            <a:b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BILANCE ROKU</a:t>
            </a:r>
            <a:b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</a:t>
            </a: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04664"/>
            <a:ext cx="1329390" cy="1541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7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9ECB0F18-A046-432C-A875-F5EC7C2370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241" y="3356420"/>
            <a:ext cx="9144000" cy="2629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</a:t>
            </a:r>
            <a:endParaRPr lang="cs-CZ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9075"/>
            <a:ext cx="7787208" cy="1795909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Nouzový stav a jeho vliv na nelegální migraci v ČR v roce 2020</a:t>
            </a:r>
          </a:p>
          <a:p>
            <a:pPr eaLnBrk="1" hangingPunct="1">
              <a:defRPr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Nelegální migrace v ČR v roce 2020</a:t>
            </a:r>
          </a:p>
          <a:p>
            <a:pPr eaLnBrk="1" hangingPunct="1">
              <a:defRPr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Podíl Policie ČR na ochraně vnějších hranic EU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3EB08B-F11C-481E-8C85-E830182F872F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Policejní prezidium, 1. náměstek policejního prezidenta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64B5751-747F-47C5-B51E-34EA2140B9AE}"/>
              </a:ext>
            </a:extLst>
          </p:cNvPr>
          <p:cNvCxnSpPr>
            <a:cxnSpLocks/>
          </p:cNvCxnSpPr>
          <p:nvPr/>
        </p:nvCxnSpPr>
        <p:spPr bwMode="auto">
          <a:xfrm>
            <a:off x="1114398" y="1065566"/>
            <a:ext cx="237626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55DCF872-6E1A-40F4-9B65-65CC1ED25241}"/>
              </a:ext>
            </a:extLst>
          </p:cNvPr>
          <p:cNvCxnSpPr>
            <a:cxnSpLocks/>
          </p:cNvCxnSpPr>
          <p:nvPr/>
        </p:nvCxnSpPr>
        <p:spPr bwMode="auto">
          <a:xfrm>
            <a:off x="5652120" y="1078396"/>
            <a:ext cx="237626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5FAE383D-7F2D-450D-AD97-59EE4DB231D0}"/>
              </a:ext>
            </a:extLst>
          </p:cNvPr>
          <p:cNvCxnSpPr>
            <a:cxnSpLocks/>
          </p:cNvCxnSpPr>
          <p:nvPr/>
        </p:nvCxnSpPr>
        <p:spPr bwMode="auto">
          <a:xfrm flipH="1">
            <a:off x="533393" y="872894"/>
            <a:ext cx="246064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14E6320C-B938-41F0-96EA-93DC8E1899AE}"/>
              </a:ext>
            </a:extLst>
          </p:cNvPr>
          <p:cNvCxnSpPr/>
          <p:nvPr/>
        </p:nvCxnSpPr>
        <p:spPr bwMode="auto">
          <a:xfrm>
            <a:off x="6119577" y="851548"/>
            <a:ext cx="2664296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17" y="3658622"/>
            <a:ext cx="2699792" cy="2024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847" y="3794574"/>
            <a:ext cx="2538288" cy="1903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794574"/>
            <a:ext cx="2472005" cy="1854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090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5148D839-7AF3-47A3-B068-5A9B16E1A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69405"/>
            <a:ext cx="9144000" cy="191831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D3F7065-631C-4136-AAEC-2851B4C3DD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2924944"/>
            <a:ext cx="3518907" cy="2635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7F30C8-9ADC-4566-A85F-90CC4085A23D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 bwMode="auto">
          <a:xfrm>
            <a:off x="457200" y="228186"/>
            <a:ext cx="8229600" cy="778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cs-CZ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Nouzový stav a jeho vliv na nelegální migraci v ČR v roce 2020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9693" y="1079160"/>
            <a:ext cx="4086798" cy="2159544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 2020 na vnitřní SH ČR </a:t>
            </a:r>
          </a:p>
          <a:p>
            <a:r>
              <a:rPr lang="cs-CZ" sz="1800" kern="0" dirty="0"/>
              <a:t>Nouzový </a:t>
            </a:r>
            <a:r>
              <a:rPr lang="cs-CZ" sz="1800" kern="0" dirty="0" smtClean="0"/>
              <a:t>stav 12.3 – 17.5 2020</a:t>
            </a:r>
            <a:endParaRPr lang="cs-CZ" sz="1800" kern="0" dirty="0"/>
          </a:p>
          <a:p>
            <a:r>
              <a:rPr lang="cs-CZ" sz="1800" dirty="0"/>
              <a:t>Dočasné zavedení </a:t>
            </a:r>
            <a:r>
              <a:rPr lang="cs-CZ" sz="1800" dirty="0" smtClean="0"/>
              <a:t>kontrol na st. hranici s Rakouskem a Německem</a:t>
            </a:r>
            <a:endParaRPr lang="cs-CZ" sz="1800" dirty="0"/>
          </a:p>
          <a:p>
            <a:r>
              <a:rPr lang="cs-CZ" sz="1800" dirty="0"/>
              <a:t>Zvýšené </a:t>
            </a:r>
            <a:r>
              <a:rPr lang="cs-CZ" sz="1800" dirty="0" smtClean="0"/>
              <a:t>kontroly na státní hranici s Polskem a Slovenskem </a:t>
            </a:r>
            <a:endParaRPr lang="cs-CZ" sz="1800" dirty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10" name="Zástupný symbol pro obsah 1">
            <a:extLst>
              <a:ext uri="{FF2B5EF4-FFF2-40B4-BE49-F238E27FC236}">
                <a16:creationId xmlns:a16="http://schemas.microsoft.com/office/drawing/2014/main" id="{0BEE442C-22DA-4272-991F-43D5D44D36AC}"/>
              </a:ext>
            </a:extLst>
          </p:cNvPr>
          <p:cNvSpPr txBox="1">
            <a:spLocks/>
          </p:cNvSpPr>
          <p:nvPr/>
        </p:nvSpPr>
        <p:spPr bwMode="auto">
          <a:xfrm>
            <a:off x="4738019" y="1830819"/>
            <a:ext cx="4269160" cy="381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kern="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Nasazení sil a prostředků</a:t>
            </a:r>
          </a:p>
          <a:p>
            <a:r>
              <a:rPr lang="cs-CZ" sz="2000" kern="0" dirty="0"/>
              <a:t>61 </a:t>
            </a:r>
            <a:r>
              <a:rPr lang="cs-CZ" sz="2000" kern="0" dirty="0" smtClean="0"/>
              <a:t>HP (AUT-10, DEU-18, POL-18, SVK-10, ML-5)</a:t>
            </a:r>
            <a:endParaRPr lang="cs-CZ" sz="2000" kern="0" dirty="0"/>
          </a:p>
          <a:p>
            <a:r>
              <a:rPr lang="cs-CZ" sz="2000" kern="0" dirty="0"/>
              <a:t>Zkontrolováno více než </a:t>
            </a:r>
            <a:r>
              <a:rPr lang="cs-CZ" sz="2000" kern="0" dirty="0" smtClean="0"/>
              <a:t>204 </a:t>
            </a:r>
            <a:r>
              <a:rPr lang="cs-CZ" sz="2000" kern="0" dirty="0"/>
              <a:t>tisíc vozidel a přes milion osob </a:t>
            </a:r>
          </a:p>
          <a:p>
            <a:r>
              <a:rPr lang="cs-CZ" sz="2000" kern="0" dirty="0">
                <a:solidFill>
                  <a:schemeClr val="bg1"/>
                </a:solidFill>
              </a:rPr>
              <a:t>Kooperace příslušníků </a:t>
            </a:r>
            <a:r>
              <a:rPr lang="cs-CZ" sz="2000" kern="0" dirty="0" smtClean="0">
                <a:solidFill>
                  <a:schemeClr val="bg1"/>
                </a:solidFill>
              </a:rPr>
              <a:t> AČR, HZS a CS ČR</a:t>
            </a:r>
            <a:endParaRPr lang="cs-CZ" sz="2000" kern="0" dirty="0">
              <a:solidFill>
                <a:schemeClr val="bg1"/>
              </a:solidFill>
            </a:endParaRPr>
          </a:p>
          <a:p>
            <a:r>
              <a:rPr lang="cs-CZ" sz="2000" kern="0" dirty="0">
                <a:solidFill>
                  <a:schemeClr val="bg1"/>
                </a:solidFill>
              </a:rPr>
              <a:t>Denně nasazeno téměř tisíc příslušníků</a:t>
            </a:r>
          </a:p>
          <a:p>
            <a:endParaRPr lang="cs-CZ" sz="2400" kern="0" dirty="0"/>
          </a:p>
          <a:p>
            <a:endParaRPr lang="cs-CZ" sz="2400" kern="0" dirty="0"/>
          </a:p>
          <a:p>
            <a:pPr marL="0" indent="0">
              <a:buFontTx/>
              <a:buNone/>
            </a:pPr>
            <a:endParaRPr lang="cs-CZ" sz="2400" kern="0" dirty="0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A9B45883-2CC7-42A2-ABBB-A7E185AA4FA0}"/>
              </a:ext>
            </a:extLst>
          </p:cNvPr>
          <p:cNvCxnSpPr>
            <a:cxnSpLocks/>
          </p:cNvCxnSpPr>
          <p:nvPr/>
        </p:nvCxnSpPr>
        <p:spPr bwMode="auto">
          <a:xfrm>
            <a:off x="5436096" y="1268760"/>
            <a:ext cx="347627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9EA2190B-FE18-4C11-861D-6FC18253FB4E}"/>
              </a:ext>
            </a:extLst>
          </p:cNvPr>
          <p:cNvCxnSpPr>
            <a:cxnSpLocks/>
          </p:cNvCxnSpPr>
          <p:nvPr/>
        </p:nvCxnSpPr>
        <p:spPr bwMode="auto">
          <a:xfrm>
            <a:off x="4738019" y="1124744"/>
            <a:ext cx="3694781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3266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6896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FF76C5-D4AE-48D8-8119-04BDE33FE987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 bwMode="auto">
          <a:xfrm>
            <a:off x="457199" y="202529"/>
            <a:ext cx="8383961" cy="778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cs-CZ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Omezení letecké dopravy </a:t>
            </a:r>
            <a:endParaRPr lang="cs-CZ" sz="3200" b="1" kern="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908749"/>
            <a:ext cx="405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77179" y="1052736"/>
            <a:ext cx="4274559" cy="3960440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Vnější schengenská hranice</a:t>
            </a:r>
          </a:p>
          <a:p>
            <a:r>
              <a:rPr lang="cs-CZ" sz="2400" dirty="0" smtClean="0"/>
              <a:t>3.2 2020 zákaz letů z Číny</a:t>
            </a:r>
          </a:p>
          <a:p>
            <a:r>
              <a:rPr lang="cs-CZ" sz="2400" dirty="0" smtClean="0"/>
              <a:t>2.3 2020 zákaz letů z Koreje a severní Itálie</a:t>
            </a:r>
            <a:endParaRPr lang="cs-CZ" sz="2400" dirty="0"/>
          </a:p>
          <a:p>
            <a:r>
              <a:rPr lang="cs-CZ" sz="2400" dirty="0">
                <a:solidFill>
                  <a:schemeClr val="bg1"/>
                </a:solidFill>
              </a:rPr>
              <a:t>Postupně pokles letů o 99,6 %</a:t>
            </a:r>
          </a:p>
          <a:p>
            <a:r>
              <a:rPr lang="cs-CZ" sz="2400" dirty="0">
                <a:solidFill>
                  <a:schemeClr val="bg1"/>
                </a:solidFill>
              </a:rPr>
              <a:t>Přesun sil a prostředků CP na vnitřní hranice ČR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10" name="Zástupný symbol pro obsah 1">
            <a:extLst>
              <a:ext uri="{FF2B5EF4-FFF2-40B4-BE49-F238E27FC236}">
                <a16:creationId xmlns:a16="http://schemas.microsoft.com/office/drawing/2014/main" id="{0BEE442C-22DA-4272-991F-43D5D44D36AC}"/>
              </a:ext>
            </a:extLst>
          </p:cNvPr>
          <p:cNvSpPr txBox="1">
            <a:spLocks/>
          </p:cNvSpPr>
          <p:nvPr/>
        </p:nvSpPr>
        <p:spPr bwMode="auto">
          <a:xfrm>
            <a:off x="4731758" y="1124744"/>
            <a:ext cx="4109401" cy="271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800" kern="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Letecký most s Čínou</a:t>
            </a:r>
          </a:p>
          <a:p>
            <a:pPr>
              <a:spcBef>
                <a:spcPts val="0"/>
              </a:spcBef>
            </a:pPr>
            <a:r>
              <a:rPr lang="cs-CZ" sz="2200" kern="0" dirty="0"/>
              <a:t>20.3 – 3.5. 2020 - 52 letadel</a:t>
            </a:r>
          </a:p>
          <a:p>
            <a:pPr>
              <a:spcBef>
                <a:spcPts val="0"/>
              </a:spcBef>
            </a:pPr>
            <a:r>
              <a:rPr lang="cs-CZ" sz="22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tisíc </a:t>
            </a:r>
            <a:r>
              <a:rPr lang="cs-CZ" sz="22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m</a:t>
            </a:r>
            <a:r>
              <a:rPr lang="cs-CZ" sz="2200" kern="1200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3</a:t>
            </a:r>
            <a:r>
              <a:rPr lang="cs-CZ" sz="22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ochranných pomůcek</a:t>
            </a:r>
          </a:p>
          <a:p>
            <a:pPr>
              <a:spcBef>
                <a:spcPts val="0"/>
              </a:spcBef>
            </a:pPr>
            <a:r>
              <a:rPr lang="cs-CZ" sz="22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Součinnost P ČR a HZS</a:t>
            </a:r>
          </a:p>
          <a:p>
            <a:endParaRPr lang="cs-CZ" sz="2400" kern="0" dirty="0"/>
          </a:p>
          <a:p>
            <a:pPr marL="0" indent="0">
              <a:buFontTx/>
              <a:buNone/>
            </a:pPr>
            <a:endParaRPr lang="cs-CZ" sz="2400" kern="0" dirty="0"/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251520" y="764704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7505426" y="764704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259632" y="908720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83F16877-E669-4F7E-8D5E-44766A6E3A27}"/>
              </a:ext>
            </a:extLst>
          </p:cNvPr>
          <p:cNvCxnSpPr>
            <a:cxnSpLocks/>
          </p:cNvCxnSpPr>
          <p:nvPr/>
        </p:nvCxnSpPr>
        <p:spPr bwMode="auto">
          <a:xfrm>
            <a:off x="1691680" y="5013176"/>
            <a:ext cx="237626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58996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6896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807566"/>
          </a:xfrm>
        </p:spPr>
        <p:txBody>
          <a:bodyPr/>
          <a:lstStyle/>
          <a:p>
            <a:pPr algn="ctr"/>
            <a:r>
              <a:rPr lang="cs-CZ" sz="3200" b="1" kern="1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Omezení </a:t>
            </a:r>
            <a:r>
              <a:rPr lang="cs-CZ" sz="3200" b="1" kern="1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cestování</a:t>
            </a:r>
            <a:endParaRPr lang="cs-CZ" sz="3200" b="1" strike="sngStrike" kern="12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3367" y="1279132"/>
            <a:ext cx="8229600" cy="1911395"/>
          </a:xfrm>
        </p:spPr>
        <p:txBody>
          <a:bodyPr/>
          <a:lstStyle/>
          <a:p>
            <a:pPr marL="0" lvl="0" indent="0">
              <a:buNone/>
            </a:pPr>
            <a:r>
              <a:rPr lang="cs-CZ" sz="1800" dirty="0"/>
              <a:t>Usnesením Vlády České republiky č. 203 </a:t>
            </a:r>
            <a:r>
              <a:rPr lang="cs-CZ" sz="1800" dirty="0" smtClean="0"/>
              <a:t>bylo nařízeno </a:t>
            </a:r>
            <a:r>
              <a:rPr lang="cs-CZ" sz="1800" dirty="0"/>
              <a:t>od 16.3.2020:</a:t>
            </a:r>
          </a:p>
          <a:p>
            <a:pPr lvl="0"/>
            <a:r>
              <a:rPr lang="cs-CZ" sz="1800" dirty="0"/>
              <a:t>zákaz vstupu pro všechny cizince s výjimkou cizinců pobývajících s přechodným pobytem nad 90 dnů nebo trvalým pobytem na území </a:t>
            </a:r>
            <a:r>
              <a:rPr lang="cs-CZ" sz="1800" dirty="0" smtClean="0"/>
              <a:t>ČR; </a:t>
            </a:r>
            <a:endParaRPr lang="cs-CZ" sz="1800" dirty="0"/>
          </a:p>
          <a:p>
            <a:pPr lvl="0"/>
            <a:r>
              <a:rPr lang="cs-CZ" sz="1800" dirty="0"/>
              <a:t>zákaz občanům </a:t>
            </a:r>
            <a:r>
              <a:rPr lang="cs-CZ" sz="1800" dirty="0" smtClean="0"/>
              <a:t>ČR </a:t>
            </a:r>
            <a:r>
              <a:rPr lang="cs-CZ" sz="1800" dirty="0"/>
              <a:t>a cizincům s trvalým nebo s přechodným pobytem nad 90 dnů na území </a:t>
            </a:r>
            <a:r>
              <a:rPr lang="cs-CZ" sz="1800" dirty="0" smtClean="0"/>
              <a:t>ČR </a:t>
            </a:r>
            <a:r>
              <a:rPr lang="cs-CZ" sz="1800" dirty="0"/>
              <a:t>vycestovat z území </a:t>
            </a:r>
            <a:r>
              <a:rPr lang="cs-CZ" sz="1800" dirty="0" smtClean="0"/>
              <a:t>ČR; </a:t>
            </a:r>
            <a:endParaRPr lang="cs-CZ" sz="1800" dirty="0" smtClean="0"/>
          </a:p>
          <a:p>
            <a:pPr marL="0" lvl="0" indent="0">
              <a:buNone/>
            </a:pPr>
            <a:r>
              <a:rPr lang="cs-CZ" sz="1800" dirty="0" smtClean="0"/>
              <a:t>Omezení s různými modifikacemi platí dodnes (např. ochranná opatření </a:t>
            </a:r>
            <a:r>
              <a:rPr lang="cs-CZ" sz="1800" dirty="0" err="1" smtClean="0"/>
              <a:t>MZdr</a:t>
            </a:r>
            <a:r>
              <a:rPr lang="cs-CZ" sz="1800" dirty="0" smtClean="0"/>
              <a:t>)</a:t>
            </a:r>
            <a:endParaRPr lang="cs-CZ" sz="18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6470A9-237A-462D-80B3-B54501A7F2B0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03" y="3530828"/>
            <a:ext cx="2558619" cy="1705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372" y="3549500"/>
            <a:ext cx="2558622" cy="1705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344" y="3530826"/>
            <a:ext cx="2558623" cy="1705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251520" y="764704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7505426" y="764704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259632" y="908720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5516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54" y="3058655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/>
            <a:r>
              <a:rPr lang="cs-CZ" sz="3200" b="1" kern="1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Prodloužení </a:t>
            </a:r>
            <a:r>
              <a:rPr lang="cs-CZ" sz="3200" b="1" kern="1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oprávnění </a:t>
            </a:r>
            <a:r>
              <a:rPr lang="cs-CZ" sz="3200" b="1" kern="1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</a:t>
            </a:r>
            <a:r>
              <a:rPr lang="cs-CZ" sz="3200" b="1" kern="1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pobytu na území </a:t>
            </a:r>
            <a:r>
              <a:rPr lang="cs-CZ" sz="3200" b="1" kern="1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ČR pro cizince</a:t>
            </a:r>
            <a:endParaRPr lang="cs-CZ" sz="3200" b="1" kern="12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7753" y="2073200"/>
            <a:ext cx="8488386" cy="303832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Usnesení vlády č. 198/2020 – oprávněnost pobytu cizince v době vyhlášení nouzového stavu – cizinec může pobývat na území ČR do ukončení nouzového stavu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chemeClr val="bg1"/>
                </a:solidFill>
              </a:rPr>
              <a:t>Po ukončení nouzového stavu – rozhodnutí ministra vnitra - 2 měsíční lhůta k vycestování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chemeClr val="bg1"/>
                </a:solidFill>
              </a:rPr>
              <a:t>Cizinci s oprávněným pobytem za účelem zaměstnání – pobyt do 16.11. 2020 (usnesení vlády č. 248/2020)</a:t>
            </a:r>
            <a:endParaRPr lang="cs-CZ" sz="18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EA7AA5-F25E-4489-A023-8F2069A4437D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1907704" y="1210453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5723583" y="1210453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403648" y="1340768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42688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6896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5075"/>
            <a:ext cx="8229600" cy="1143000"/>
          </a:xfrm>
        </p:spPr>
        <p:txBody>
          <a:bodyPr/>
          <a:lstStyle/>
          <a:p>
            <a:pPr algn="ctr"/>
            <a:r>
              <a:rPr lang="cs-CZ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Vývoj nelegální migrace v ČR </a:t>
            </a:r>
            <a:br>
              <a:rPr lang="cs-CZ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srovnání 2008-2020</a:t>
            </a:r>
            <a:endParaRPr lang="cs-CZ" sz="3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F78EFF-AF29-40AC-877F-5BE23FA4C85B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3696230"/>
              </p:ext>
            </p:extLst>
          </p:nvPr>
        </p:nvGraphicFramePr>
        <p:xfrm>
          <a:off x="434355" y="1417638"/>
          <a:ext cx="8229600" cy="3902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751209" y="1196752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6731645" y="1196752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380803" y="1323847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75963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3992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Obrázek 23" descr="migrace4 (2)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47747" y="1008224"/>
            <a:ext cx="6345626" cy="44294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179" y="-41186"/>
            <a:ext cx="8229600" cy="1143000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Vývoj tranzitní nelegální migrace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1EAFE4-8672-43B3-9BF4-45B96EFCC87A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0" name="Šipka nahoru 9"/>
          <p:cNvSpPr/>
          <p:nvPr/>
        </p:nvSpPr>
        <p:spPr bwMode="auto">
          <a:xfrm rot="20690616">
            <a:off x="7248059" y="4525296"/>
            <a:ext cx="484632" cy="864096"/>
          </a:xfrm>
          <a:prstGeom prst="upArrow">
            <a:avLst/>
          </a:prstGeom>
          <a:solidFill>
            <a:srgbClr val="66CC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Šipka nahoru 11"/>
          <p:cNvSpPr/>
          <p:nvPr/>
        </p:nvSpPr>
        <p:spPr bwMode="auto">
          <a:xfrm rot="1203593">
            <a:off x="6555732" y="4372327"/>
            <a:ext cx="258285" cy="769724"/>
          </a:xfrm>
          <a:prstGeom prst="upArrow">
            <a:avLst/>
          </a:prstGeom>
          <a:solidFill>
            <a:srgbClr val="66CC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Šipka nahoru 14"/>
          <p:cNvSpPr/>
          <p:nvPr/>
        </p:nvSpPr>
        <p:spPr bwMode="auto">
          <a:xfrm rot="18651489">
            <a:off x="8514954" y="3690178"/>
            <a:ext cx="129624" cy="438810"/>
          </a:xfrm>
          <a:prstGeom prst="upArrow">
            <a:avLst/>
          </a:prstGeom>
          <a:solidFill>
            <a:srgbClr val="66CCFF"/>
          </a:solidFill>
          <a:ln w="9525" cap="flat" cmpd="sng" algn="ctr">
            <a:solidFill>
              <a:srgbClr val="00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Šipka nahoru 2"/>
          <p:cNvSpPr/>
          <p:nvPr/>
        </p:nvSpPr>
        <p:spPr bwMode="auto">
          <a:xfrm rot="20133388">
            <a:off x="5221829" y="1930493"/>
            <a:ext cx="220321" cy="410625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Šipka nahoru 15"/>
          <p:cNvSpPr/>
          <p:nvPr/>
        </p:nvSpPr>
        <p:spPr bwMode="auto">
          <a:xfrm rot="18068961">
            <a:off x="4265923" y="2264006"/>
            <a:ext cx="99982" cy="392275"/>
          </a:xfrm>
          <a:prstGeom prst="upArrow">
            <a:avLst/>
          </a:prstGeom>
          <a:solidFill>
            <a:srgbClr val="FF0000"/>
          </a:solidFill>
          <a:ln w="15875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Šipka nahoru 16"/>
          <p:cNvSpPr/>
          <p:nvPr/>
        </p:nvSpPr>
        <p:spPr bwMode="auto">
          <a:xfrm rot="13896538" flipH="1">
            <a:off x="4186230" y="2636866"/>
            <a:ext cx="259370" cy="352990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Šipka nahoru 17"/>
          <p:cNvSpPr/>
          <p:nvPr/>
        </p:nvSpPr>
        <p:spPr bwMode="auto">
          <a:xfrm rot="8574620">
            <a:off x="3788552" y="1501342"/>
            <a:ext cx="98326" cy="300443"/>
          </a:xfrm>
          <a:prstGeom prst="upArrow">
            <a:avLst/>
          </a:prstGeom>
          <a:solidFill>
            <a:srgbClr val="66CCFF"/>
          </a:solidFill>
          <a:ln w="9525" cap="flat" cmpd="sng" algn="ctr">
            <a:solidFill>
              <a:srgbClr val="00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6174" flipH="1">
            <a:off x="5587482" y="2551197"/>
            <a:ext cx="689647" cy="446834"/>
          </a:xfrm>
          <a:prstGeom prst="rect">
            <a:avLst/>
          </a:prstGeom>
          <a:noFill/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632755"/>
              </p:ext>
            </p:extLst>
          </p:nvPr>
        </p:nvGraphicFramePr>
        <p:xfrm>
          <a:off x="282317" y="1854870"/>
          <a:ext cx="2072610" cy="2491614"/>
        </p:xfrm>
        <a:graphic>
          <a:graphicData uri="http://schemas.openxmlformats.org/drawingml/2006/table">
            <a:tbl>
              <a:tblPr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1036305">
                  <a:extLst>
                    <a:ext uri="{9D8B030D-6E8A-4147-A177-3AD203B41FA5}">
                      <a16:colId xmlns:a16="http://schemas.microsoft.com/office/drawing/2014/main" val="502250841"/>
                    </a:ext>
                  </a:extLst>
                </a:gridCol>
                <a:gridCol w="1036305">
                  <a:extLst>
                    <a:ext uri="{9D8B030D-6E8A-4147-A177-3AD203B41FA5}">
                      <a16:colId xmlns:a16="http://schemas.microsoft.com/office/drawing/2014/main" val="1057903707"/>
                    </a:ext>
                  </a:extLst>
                </a:gridCol>
              </a:tblGrid>
              <a:tr h="234861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 dirty="0">
                          <a:effectLst/>
                        </a:rPr>
                        <a:t>T</a:t>
                      </a:r>
                      <a:r>
                        <a:rPr lang="cs-CZ" sz="1600" u="none" strike="noStrike" dirty="0">
                          <a:effectLst/>
                        </a:rPr>
                        <a:t>ranzitní nelegální migrace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394553"/>
                  </a:ext>
                </a:extLst>
              </a:tr>
              <a:tr h="332719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 dirty="0">
                          <a:effectLst/>
                        </a:rPr>
                        <a:t>2015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 dirty="0" smtClean="0">
                          <a:effectLst/>
                        </a:rPr>
                        <a:t>3294*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5408715"/>
                  </a:ext>
                </a:extLst>
              </a:tr>
              <a:tr h="332719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2016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511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3192928"/>
                  </a:ext>
                </a:extLst>
              </a:tr>
              <a:tr h="332719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2017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172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59823"/>
                  </a:ext>
                </a:extLst>
              </a:tr>
              <a:tr h="332719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2018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191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112927"/>
                  </a:ext>
                </a:extLst>
              </a:tr>
              <a:tr h="332719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2019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266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4577766"/>
                  </a:ext>
                </a:extLst>
              </a:tr>
              <a:tr h="332719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>
                          <a:effectLst/>
                        </a:rPr>
                        <a:t>2020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u="none" strike="noStrike" dirty="0">
                          <a:effectLst/>
                        </a:rPr>
                        <a:t>486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8549370"/>
                  </a:ext>
                </a:extLst>
              </a:tr>
            </a:tbl>
          </a:graphicData>
        </a:graphic>
      </p:graphicFrame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282317" y="764704"/>
            <a:ext cx="864096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7668344" y="764704"/>
            <a:ext cx="651529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827584" y="836712"/>
            <a:ext cx="705678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38222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6896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443DCF-FCBC-48BC-92C2-2CF4A5288504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Správní vyhoštění z území ČR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108624" y="3685936"/>
            <a:ext cx="4212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Celkem vydáno rozhodnutí o správním vyhoštění:</a:t>
            </a:r>
          </a:p>
          <a:p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chemeClr val="bg1"/>
                </a:solidFill>
              </a:rPr>
              <a:t> 2020 - 6 385 cizincům</a:t>
            </a:r>
          </a:p>
          <a:p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chemeClr val="bg1"/>
                </a:solidFill>
              </a:rPr>
              <a:t> 2019 - 7 067 cizincům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13" name="Zástupný symbol pro obsah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7130923"/>
              </p:ext>
            </p:extLst>
          </p:nvPr>
        </p:nvGraphicFramePr>
        <p:xfrm>
          <a:off x="457200" y="1181021"/>
          <a:ext cx="8229600" cy="18879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Graf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9880578"/>
              </p:ext>
            </p:extLst>
          </p:nvPr>
        </p:nvGraphicFramePr>
        <p:xfrm>
          <a:off x="323528" y="3290694"/>
          <a:ext cx="3456384" cy="21545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179512" y="1052736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7451725" y="1052736"/>
            <a:ext cx="1543882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259632" y="1124744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41034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22937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34144"/>
            <a:ext cx="8229600" cy="1143000"/>
          </a:xfrm>
        </p:spPr>
        <p:txBody>
          <a:bodyPr/>
          <a:lstStyle/>
          <a:p>
            <a:pPr algn="ctr"/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Situace na vnější </a:t>
            </a:r>
            <a:r>
              <a:rPr lang="cs-CZ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hranici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519F91-1E3D-4E49-88FC-E6AEE66024A1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pic>
        <p:nvPicPr>
          <p:cNvPr id="7" name="Zástupný symbol pro obsah 6"/>
          <p:cNvPicPr>
            <a:picLocks noGrp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879" y="1196182"/>
            <a:ext cx="6066242" cy="433466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251520" y="908720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7451725" y="908720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 flipV="1">
            <a:off x="1268417" y="980728"/>
            <a:ext cx="6615951" cy="14401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61003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09021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3942"/>
          </a:xfrm>
        </p:spPr>
        <p:txBody>
          <a:bodyPr/>
          <a:lstStyle/>
          <a:p>
            <a:pPr algn="ctr"/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Balkánská trasa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7A5B9E-9FDD-4420-8DAF-D94C597E2E02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pic>
        <p:nvPicPr>
          <p:cNvPr id="7" name="Zástupný symbol pro obsah 6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96752"/>
            <a:ext cx="6788189" cy="432048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1259632" y="836712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6228184" y="831032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2239574" y="906792"/>
            <a:ext cx="4419989" cy="4156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12488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09021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 Policie ČR na ochraně vnějších hranic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698355"/>
            <a:ext cx="5273558" cy="1241087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 smtClean="0"/>
              <a:t>Český </a:t>
            </a:r>
            <a:r>
              <a:rPr lang="cs-CZ" sz="1800" dirty="0"/>
              <a:t>národní tým EBCG – (</a:t>
            </a:r>
            <a:r>
              <a:rPr lang="cs-CZ" sz="1800" dirty="0" err="1"/>
              <a:t>European</a:t>
            </a:r>
            <a:r>
              <a:rPr lang="cs-CZ" sz="1800" dirty="0"/>
              <a:t> </a:t>
            </a:r>
            <a:r>
              <a:rPr lang="cs-CZ" sz="1800" dirty="0" err="1"/>
              <a:t>Border</a:t>
            </a:r>
            <a:r>
              <a:rPr lang="cs-CZ" sz="1800" dirty="0"/>
              <a:t> and Coast </a:t>
            </a:r>
            <a:r>
              <a:rPr lang="cs-CZ" sz="1800" dirty="0" err="1"/>
              <a:t>Guard</a:t>
            </a:r>
            <a:r>
              <a:rPr lang="cs-CZ" sz="1800" dirty="0"/>
              <a:t> Team) </a:t>
            </a:r>
            <a:r>
              <a:rPr lang="cs-CZ" sz="1800" dirty="0" smtClean="0"/>
              <a:t>má </a:t>
            </a:r>
            <a:r>
              <a:rPr lang="cs-CZ" sz="1800" dirty="0"/>
              <a:t>319 policistů.</a:t>
            </a:r>
          </a:p>
          <a:p>
            <a:r>
              <a:rPr lang="cs-CZ" sz="1800" dirty="0"/>
              <a:t>V roce 2020 bylo do společných operací nasazeno 237 policistů (2019 – 242 policistů</a:t>
            </a:r>
            <a:r>
              <a:rPr lang="cs-CZ" sz="1800" dirty="0" smtClean="0"/>
              <a:t>).</a:t>
            </a:r>
            <a:r>
              <a:rPr lang="cs-CZ" sz="1800" dirty="0"/>
              <a:t> 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5993631" y="1338340"/>
            <a:ext cx="3106688" cy="3902075"/>
          </a:xfrm>
        </p:spPr>
        <p:txBody>
          <a:bodyPr/>
          <a:lstStyle/>
          <a:p>
            <a:r>
              <a:rPr lang="cs-CZ" sz="1400" dirty="0"/>
              <a:t>Řecko: 95 policistů</a:t>
            </a:r>
          </a:p>
          <a:p>
            <a:r>
              <a:rPr lang="cs-CZ" sz="1400" dirty="0"/>
              <a:t>Albánie: 60 policistů</a:t>
            </a:r>
          </a:p>
          <a:p>
            <a:r>
              <a:rPr lang="cs-CZ" sz="1400" dirty="0"/>
              <a:t>Itálie: 27 policistů</a:t>
            </a:r>
          </a:p>
          <a:p>
            <a:r>
              <a:rPr lang="cs-CZ" sz="1400" dirty="0"/>
              <a:t>Španělsko: 19 policistů</a:t>
            </a:r>
          </a:p>
          <a:p>
            <a:r>
              <a:rPr lang="cs-CZ" sz="1400" dirty="0"/>
              <a:t>Maďarsko: 16 policistů</a:t>
            </a:r>
          </a:p>
          <a:p>
            <a:r>
              <a:rPr lang="cs-CZ" sz="1400" dirty="0"/>
              <a:t>Bulharsko: 8 policistů</a:t>
            </a:r>
          </a:p>
          <a:p>
            <a:r>
              <a:rPr lang="cs-CZ" sz="1400" dirty="0"/>
              <a:t>Polsko: 7 policistů</a:t>
            </a:r>
          </a:p>
          <a:p>
            <a:r>
              <a:rPr lang="cs-CZ" sz="1400" dirty="0">
                <a:solidFill>
                  <a:schemeClr val="bg1"/>
                </a:solidFill>
              </a:rPr>
              <a:t>Černá Hora: 2 </a:t>
            </a:r>
            <a:r>
              <a:rPr lang="cs-CZ" sz="1400" dirty="0" smtClean="0">
                <a:solidFill>
                  <a:schemeClr val="bg1"/>
                </a:solidFill>
              </a:rPr>
              <a:t>policisté</a:t>
            </a:r>
            <a:endParaRPr lang="cs-CZ" sz="1400" dirty="0">
              <a:solidFill>
                <a:schemeClr val="bg1"/>
              </a:solidFill>
            </a:endParaRPr>
          </a:p>
          <a:p>
            <a:r>
              <a:rPr lang="cs-CZ" sz="1400" dirty="0">
                <a:solidFill>
                  <a:schemeClr val="bg1"/>
                </a:solidFill>
              </a:rPr>
              <a:t>Kypr: 1 policista</a:t>
            </a:r>
          </a:p>
          <a:p>
            <a:r>
              <a:rPr lang="cs-CZ" sz="1400" dirty="0">
                <a:solidFill>
                  <a:schemeClr val="bg1"/>
                </a:solidFill>
              </a:rPr>
              <a:t>Kosovo: 1 policista</a:t>
            </a:r>
          </a:p>
          <a:p>
            <a:r>
              <a:rPr lang="cs-CZ" sz="1400" dirty="0">
                <a:solidFill>
                  <a:schemeClr val="bg1"/>
                </a:solidFill>
              </a:rPr>
              <a:t>Moldavsko: 1 policista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část </a:t>
            </a:r>
            <a:r>
              <a:rPr lang="cs-CZ" sz="1400" dirty="0">
                <a:solidFill>
                  <a:schemeClr val="bg1"/>
                </a:solidFill>
              </a:rPr>
              <a:t>na misích agentury FRONTEX</a:t>
            </a:r>
          </a:p>
          <a:p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5DC0F2-576D-4D75-93CA-C0FC1D96FE05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12</a:t>
            </a:fld>
            <a:endParaRPr lang="cs-CZ" dirty="0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251520" y="1124744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6804248" y="1129752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187624" y="1184254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ovéPole 11"/>
          <p:cNvSpPr txBox="1"/>
          <p:nvPr/>
        </p:nvSpPr>
        <p:spPr>
          <a:xfrm>
            <a:off x="395536" y="3265496"/>
            <a:ext cx="56989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Pozemní </a:t>
            </a:r>
            <a:r>
              <a:rPr lang="cs-CZ" dirty="0">
                <a:solidFill>
                  <a:schemeClr val="bg1"/>
                </a:solidFill>
              </a:rPr>
              <a:t>sektor -124 policistů</a:t>
            </a:r>
          </a:p>
          <a:p>
            <a:r>
              <a:rPr lang="cs-CZ" dirty="0">
                <a:solidFill>
                  <a:schemeClr val="bg1"/>
                </a:solidFill>
              </a:rPr>
              <a:t>Mořský sektor - 80 policistů</a:t>
            </a:r>
          </a:p>
          <a:p>
            <a:r>
              <a:rPr lang="cs-CZ" dirty="0">
                <a:solidFill>
                  <a:schemeClr val="bg1"/>
                </a:solidFill>
              </a:rPr>
              <a:t>Vzdušná hranice - 4 policisté</a:t>
            </a:r>
          </a:p>
          <a:p>
            <a:r>
              <a:rPr lang="cs-CZ" dirty="0">
                <a:solidFill>
                  <a:schemeClr val="bg1"/>
                </a:solidFill>
              </a:rPr>
              <a:t>Situační centrum ve Varšavě </a:t>
            </a:r>
            <a:r>
              <a:rPr lang="cs-CZ" dirty="0" smtClean="0">
                <a:solidFill>
                  <a:schemeClr val="bg1"/>
                </a:solidFill>
              </a:rPr>
              <a:t>agentury </a:t>
            </a:r>
            <a:r>
              <a:rPr lang="cs-CZ" dirty="0" err="1">
                <a:solidFill>
                  <a:schemeClr val="bg1"/>
                </a:solidFill>
              </a:rPr>
              <a:t>Frontex</a:t>
            </a:r>
            <a:r>
              <a:rPr lang="cs-CZ" dirty="0">
                <a:solidFill>
                  <a:schemeClr val="bg1"/>
                </a:solidFill>
              </a:rPr>
              <a:t> – 3 policisté</a:t>
            </a:r>
          </a:p>
          <a:p>
            <a:r>
              <a:rPr lang="cs-CZ" dirty="0">
                <a:solidFill>
                  <a:schemeClr val="bg1"/>
                </a:solidFill>
              </a:rPr>
              <a:t>STM – dlouhodobě vyslaní experti: 5 policistů</a:t>
            </a:r>
          </a:p>
          <a:p>
            <a:r>
              <a:rPr lang="cs-CZ" dirty="0">
                <a:solidFill>
                  <a:schemeClr val="bg1"/>
                </a:solidFill>
              </a:rPr>
              <a:t>Rapid GRE/TUR hranice – 21 policistů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76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" y="3148469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48E5FA-79D7-487B-8B9D-91952C333291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Mimořádné mise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1259632" y="908720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6443663" y="908720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259632" y="1124744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TextovéPole 1"/>
          <p:cNvSpPr txBox="1"/>
          <p:nvPr/>
        </p:nvSpPr>
        <p:spPr>
          <a:xfrm>
            <a:off x="492878" y="1504635"/>
            <a:ext cx="864096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/>
              <a:t>Nasazení týmu „RAPID“ (Tým rychlé reakce)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dirty="0" smtClean="0"/>
              <a:t>Řecko-turecká </a:t>
            </a:r>
            <a:r>
              <a:rPr lang="cs-CZ" b="1" dirty="0"/>
              <a:t>hranice – pozemní</a:t>
            </a:r>
            <a:endParaRPr lang="cs-CZ" dirty="0"/>
          </a:p>
          <a:p>
            <a:pPr lvl="0"/>
            <a:r>
              <a:rPr lang="cs-CZ" dirty="0"/>
              <a:t>11.3. – 31.10.2020</a:t>
            </a:r>
          </a:p>
          <a:p>
            <a:pPr lvl="0"/>
            <a:r>
              <a:rPr lang="cs-CZ" dirty="0"/>
              <a:t>nasazeno 13 příslušníků Policie ČR v protiúderových kompletech, se štíty, plynovými maskami, převážně příslušníci SPJ</a:t>
            </a:r>
          </a:p>
          <a:p>
            <a:r>
              <a:rPr lang="cs-CZ" dirty="0"/>
              <a:t> 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>
                <a:solidFill>
                  <a:schemeClr val="bg1"/>
                </a:solidFill>
              </a:rPr>
              <a:t>Řecko, ostrov Kos – mořská hranice</a:t>
            </a:r>
            <a:endParaRPr lang="cs-CZ" dirty="0">
              <a:solidFill>
                <a:schemeClr val="bg1"/>
              </a:solidFill>
            </a:endParaRPr>
          </a:p>
          <a:p>
            <a:pPr lvl="0"/>
            <a:r>
              <a:rPr lang="cs-CZ" dirty="0">
                <a:solidFill>
                  <a:schemeClr val="bg1"/>
                </a:solidFill>
              </a:rPr>
              <a:t>11.3. – 7.7.2020</a:t>
            </a:r>
          </a:p>
          <a:p>
            <a:pPr lvl="0"/>
            <a:r>
              <a:rPr lang="cs-CZ" dirty="0">
                <a:solidFill>
                  <a:schemeClr val="bg1"/>
                </a:solidFill>
              </a:rPr>
              <a:t>Nasazeno 8 expertů s vozidlem vybaveným termovizní technikou </a:t>
            </a:r>
          </a:p>
        </p:txBody>
      </p:sp>
      <p:pic>
        <p:nvPicPr>
          <p:cNvPr id="13" name="Obrázek 1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283750"/>
            <a:ext cx="2122037" cy="140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Obrázek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586" y="3424596"/>
            <a:ext cx="2340949" cy="1335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95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" y="306896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85646" y="3437240"/>
            <a:ext cx="6408712" cy="1771352"/>
          </a:xfrm>
        </p:spPr>
        <p:txBody>
          <a:bodyPr/>
          <a:lstStyle/>
          <a:p>
            <a:pPr marL="0" lvl="0" indent="0">
              <a:buNone/>
            </a:pPr>
            <a:r>
              <a:rPr lang="cs-CZ" sz="1800" dirty="0" smtClean="0">
                <a:solidFill>
                  <a:schemeClr val="bg1"/>
                </a:solidFill>
              </a:rPr>
              <a:t>2020</a:t>
            </a:r>
          </a:p>
          <a:p>
            <a:pPr lvl="0"/>
            <a:r>
              <a:rPr lang="cs-CZ" sz="1800" dirty="0" smtClean="0">
                <a:solidFill>
                  <a:schemeClr val="bg1"/>
                </a:solidFill>
              </a:rPr>
              <a:t>Severní </a:t>
            </a:r>
            <a:r>
              <a:rPr lang="cs-CZ" sz="1800" dirty="0">
                <a:solidFill>
                  <a:schemeClr val="bg1"/>
                </a:solidFill>
              </a:rPr>
              <a:t>Makedonie a </a:t>
            </a:r>
            <a:r>
              <a:rPr lang="cs-CZ" sz="1800" dirty="0" smtClean="0">
                <a:solidFill>
                  <a:schemeClr val="bg1"/>
                </a:solidFill>
              </a:rPr>
              <a:t>Srbsko</a:t>
            </a:r>
          </a:p>
          <a:p>
            <a:pPr lvl="0"/>
            <a:r>
              <a:rPr lang="cs-CZ" sz="1800" dirty="0" smtClean="0">
                <a:solidFill>
                  <a:schemeClr val="bg1"/>
                </a:solidFill>
              </a:rPr>
              <a:t>celkem </a:t>
            </a:r>
            <a:r>
              <a:rPr lang="cs-CZ" sz="1800" dirty="0">
                <a:solidFill>
                  <a:schemeClr val="bg1"/>
                </a:solidFill>
              </a:rPr>
              <a:t>7 kontingentů - </a:t>
            </a:r>
            <a:r>
              <a:rPr lang="cs-CZ" sz="1800" b="1" dirty="0">
                <a:solidFill>
                  <a:schemeClr val="bg1"/>
                </a:solidFill>
              </a:rPr>
              <a:t>209 policistů a 4 služební psi</a:t>
            </a:r>
            <a:endParaRPr lang="cs-CZ" sz="1800" dirty="0">
              <a:solidFill>
                <a:schemeClr val="bg1"/>
              </a:solidFill>
            </a:endParaRPr>
          </a:p>
          <a:p>
            <a:pPr lvl="0"/>
            <a:r>
              <a:rPr lang="cs-CZ" sz="1800" dirty="0" smtClean="0">
                <a:solidFill>
                  <a:schemeClr val="bg1"/>
                </a:solidFill>
              </a:rPr>
              <a:t>zachyceno </a:t>
            </a:r>
            <a:r>
              <a:rPr lang="cs-CZ" sz="1800" b="1" dirty="0">
                <a:solidFill>
                  <a:schemeClr val="bg1"/>
                </a:solidFill>
              </a:rPr>
              <a:t>8306</a:t>
            </a:r>
            <a:r>
              <a:rPr lang="cs-CZ" sz="1800" dirty="0">
                <a:solidFill>
                  <a:schemeClr val="bg1"/>
                </a:solidFill>
              </a:rPr>
              <a:t> nelegálních </a:t>
            </a:r>
            <a:r>
              <a:rPr lang="cs-CZ" sz="1800" dirty="0" smtClean="0">
                <a:solidFill>
                  <a:schemeClr val="bg1"/>
                </a:solidFill>
              </a:rPr>
              <a:t>migrantů, </a:t>
            </a:r>
          </a:p>
          <a:p>
            <a:pPr lvl="0"/>
            <a:r>
              <a:rPr lang="cs-CZ" sz="1800" dirty="0" smtClean="0">
                <a:solidFill>
                  <a:schemeClr val="bg1"/>
                </a:solidFill>
              </a:rPr>
              <a:t>nejvíce </a:t>
            </a:r>
            <a:r>
              <a:rPr lang="cs-CZ" sz="1800" dirty="0" err="1">
                <a:solidFill>
                  <a:schemeClr val="bg1"/>
                </a:solidFill>
              </a:rPr>
              <a:t>severomakedonská</a:t>
            </a:r>
            <a:r>
              <a:rPr lang="cs-CZ" sz="1800" dirty="0">
                <a:solidFill>
                  <a:schemeClr val="bg1"/>
                </a:solidFill>
              </a:rPr>
              <a:t> – řecká hranice (</a:t>
            </a:r>
            <a:r>
              <a:rPr lang="cs-CZ" sz="1800" dirty="0" err="1">
                <a:solidFill>
                  <a:schemeClr val="bg1"/>
                </a:solidFill>
              </a:rPr>
              <a:t>Gevgelia</a:t>
            </a:r>
            <a:r>
              <a:rPr lang="cs-CZ" sz="1800" dirty="0" smtClean="0">
                <a:solidFill>
                  <a:schemeClr val="bg1"/>
                </a:solidFill>
              </a:rPr>
              <a:t>)</a:t>
            </a:r>
            <a:endParaRPr lang="cs-CZ" sz="18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2F28FA-E48E-432D-B09C-6D6741F60D4B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36004" y="274638"/>
            <a:ext cx="9107996" cy="1143000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Bilaterální policejní spolupráce v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zemích západního Balkánu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629549" y="1127824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6731645" y="1127824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274555" y="1340768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TextovéPole 1"/>
          <p:cNvSpPr txBox="1"/>
          <p:nvPr/>
        </p:nvSpPr>
        <p:spPr>
          <a:xfrm>
            <a:off x="287524" y="1491359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Policie </a:t>
            </a:r>
            <a:r>
              <a:rPr lang="cs-CZ" dirty="0"/>
              <a:t>ČR vysílá policisty a techniku na základě bilaterální spolupráce do zemí zasažených migrační krizí. </a:t>
            </a:r>
            <a:endParaRPr lang="cs-CZ" dirty="0" smtClean="0"/>
          </a:p>
          <a:p>
            <a:r>
              <a:rPr lang="cs-CZ" dirty="0" smtClean="0"/>
              <a:t>Soustavně </a:t>
            </a:r>
            <a:r>
              <a:rPr lang="cs-CZ" dirty="0"/>
              <a:t>od roku 2015 do Severní Makedonie a od roku 2016 také do Srbska. V letech 2015 a 2016 byli čeští policisté vysláni též do Maďarska a Slovinska. </a:t>
            </a:r>
            <a:r>
              <a:rPr lang="cs-CZ" b="1" dirty="0"/>
              <a:t>Celkový záchyt od roku 2017 – 2020 je 28.647 migrantů.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082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" y="306896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A72919-9F05-46B2-88B3-ADE60AEA4B2C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/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Mimořádné případy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1007616" y="908720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6615257" y="908720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239742" y="1052736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TextovéPole 1"/>
          <p:cNvSpPr txBox="1"/>
          <p:nvPr/>
        </p:nvSpPr>
        <p:spPr>
          <a:xfrm>
            <a:off x="251520" y="1440304"/>
            <a:ext cx="489210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7. 7. </a:t>
            </a:r>
            <a:r>
              <a:rPr lang="cs-CZ" b="1" dirty="0" smtClean="0"/>
              <a:t>2020, Severní Makedonie, 211 </a:t>
            </a:r>
            <a:r>
              <a:rPr lang="cs-CZ" b="1" dirty="0"/>
              <a:t>migrantů, </a:t>
            </a:r>
          </a:p>
          <a:p>
            <a:pPr algn="just"/>
            <a:r>
              <a:rPr lang="cs-CZ" dirty="0" smtClean="0"/>
              <a:t>Kamion </a:t>
            </a:r>
            <a:r>
              <a:rPr lang="cs-CZ" dirty="0"/>
              <a:t>plný migrantů, včetně více než šesti desítek dětí, jedoucí od řeckých </a:t>
            </a:r>
            <a:r>
              <a:rPr lang="cs-CZ" dirty="0" smtClean="0"/>
              <a:t>hranic zastavila společná hlídka českých a makedonských policistů. Policisté </a:t>
            </a:r>
            <a:r>
              <a:rPr lang="cs-CZ" dirty="0"/>
              <a:t>v nákladním </a:t>
            </a:r>
            <a:r>
              <a:rPr lang="cs-CZ" dirty="0">
                <a:solidFill>
                  <a:schemeClr val="bg1"/>
                </a:solidFill>
              </a:rPr>
              <a:t>prostoru našli namačkaných 211 migrantů, mezi nimiž bylo 63 nezletilých dětí. </a:t>
            </a:r>
            <a:r>
              <a:rPr lang="cs-CZ" dirty="0" smtClean="0">
                <a:solidFill>
                  <a:schemeClr val="bg1"/>
                </a:solidFill>
              </a:rPr>
              <a:t>Jednalo se </a:t>
            </a:r>
            <a:r>
              <a:rPr lang="cs-CZ" dirty="0">
                <a:solidFill>
                  <a:schemeClr val="bg1"/>
                </a:solidFill>
              </a:rPr>
              <a:t>o 144 osob z Bangladéše a 67 z Pákistánu. </a:t>
            </a:r>
            <a:r>
              <a:rPr lang="cs-CZ" dirty="0" smtClean="0">
                <a:solidFill>
                  <a:schemeClr val="bg1"/>
                </a:solidFill>
              </a:rPr>
              <a:t>Obrovský </a:t>
            </a:r>
            <a:r>
              <a:rPr lang="cs-CZ" dirty="0">
                <a:solidFill>
                  <a:schemeClr val="bg1"/>
                </a:solidFill>
              </a:rPr>
              <a:t>podíl na tomto záchytu měla hlídka českých policistů obsluhující vozidlo </a:t>
            </a:r>
            <a:r>
              <a:rPr lang="cs-CZ" dirty="0" err="1">
                <a:solidFill>
                  <a:schemeClr val="bg1"/>
                </a:solidFill>
              </a:rPr>
              <a:t>termovize</a:t>
            </a:r>
            <a:r>
              <a:rPr lang="cs-CZ" dirty="0">
                <a:solidFill>
                  <a:schemeClr val="bg1"/>
                </a:solidFill>
              </a:rPr>
              <a:t>, která své kolegy naváděla k místu, kde migranti do kamionu nastupovali.</a:t>
            </a:r>
          </a:p>
        </p:txBody>
      </p:sp>
      <p:pic>
        <p:nvPicPr>
          <p:cNvPr id="13" name="Zástupný symbol pro obsah 12"/>
          <p:cNvPicPr>
            <a:picLocks noGrp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2" b="16268"/>
          <a:stretch/>
        </p:blipFill>
        <p:spPr bwMode="auto">
          <a:xfrm>
            <a:off x="5345644" y="1417638"/>
            <a:ext cx="3488834" cy="3902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1617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"/>
          <p:cNvSpPr txBox="1">
            <a:spLocks/>
          </p:cNvSpPr>
          <p:nvPr/>
        </p:nvSpPr>
        <p:spPr bwMode="auto">
          <a:xfrm>
            <a:off x="62063" y="311953"/>
            <a:ext cx="885698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cs-CZ" sz="3200" b="1" kern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Mimořádné případy</a:t>
            </a:r>
            <a:endParaRPr lang="cs-CZ" sz="2400" b="1" kern="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" y="306896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C733C8-7ED8-43E5-8632-70B770FC4E98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1007616" y="908720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6423572" y="908720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979712" y="1196752"/>
            <a:ext cx="525658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TextovéPole 1"/>
          <p:cNvSpPr txBox="1"/>
          <p:nvPr/>
        </p:nvSpPr>
        <p:spPr>
          <a:xfrm>
            <a:off x="323450" y="1454953"/>
            <a:ext cx="47271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/>
              <a:t>Čeští </a:t>
            </a:r>
            <a:r>
              <a:rPr lang="cs-CZ" b="1" dirty="0"/>
              <a:t>policisté </a:t>
            </a:r>
            <a:r>
              <a:rPr lang="cs-CZ" b="1" dirty="0" smtClean="0"/>
              <a:t>se ve </a:t>
            </a:r>
            <a:r>
              <a:rPr lang="cs-CZ" b="1" dirty="0"/>
              <a:t>svém volném čase </a:t>
            </a:r>
            <a:r>
              <a:rPr lang="cs-CZ" b="1" dirty="0" smtClean="0"/>
              <a:t>v</a:t>
            </a:r>
            <a:r>
              <a:rPr lang="cs-CZ" b="1" dirty="0"/>
              <a:t> Severní Makedonii rozhodně nenudí: </a:t>
            </a:r>
            <a:endParaRPr lang="cs-CZ" b="1" dirty="0" smtClean="0"/>
          </a:p>
          <a:p>
            <a:pPr algn="just"/>
            <a:r>
              <a:rPr lang="cs-CZ" dirty="0" smtClean="0"/>
              <a:t>Česká policistka </a:t>
            </a:r>
            <a:r>
              <a:rPr lang="cs-CZ" dirty="0"/>
              <a:t>ve svém osobním volnu v civilním oblečení, při svém každodenním sportovním tréninku v blízkosti motelu, kde je český kontingent ubytován, narazila na </a:t>
            </a:r>
            <a:r>
              <a:rPr lang="cs-CZ" dirty="0">
                <a:solidFill>
                  <a:schemeClr val="bg1"/>
                </a:solidFill>
              </a:rPr>
              <a:t>skupinu cca 60-ti migrantů, kteří běželi směrem k dálnici. </a:t>
            </a:r>
            <a:r>
              <a:rPr lang="cs-CZ" dirty="0" smtClean="0">
                <a:solidFill>
                  <a:schemeClr val="bg1"/>
                </a:solidFill>
              </a:rPr>
              <a:t>Policistka </a:t>
            </a:r>
            <a:r>
              <a:rPr lang="cs-CZ" dirty="0">
                <a:solidFill>
                  <a:schemeClr val="bg1"/>
                </a:solidFill>
              </a:rPr>
              <a:t>zalarmovala díky společné skupině v aplikaci </a:t>
            </a:r>
            <a:r>
              <a:rPr lang="cs-CZ" dirty="0" err="1">
                <a:solidFill>
                  <a:schemeClr val="bg1"/>
                </a:solidFill>
              </a:rPr>
              <a:t>WhatsApp</a:t>
            </a:r>
            <a:r>
              <a:rPr lang="cs-CZ" dirty="0">
                <a:solidFill>
                  <a:schemeClr val="bg1"/>
                </a:solidFill>
              </a:rPr>
              <a:t> všechny své kolegy, kteří byli v tu dobu na motelu a tito neváhali a ve svém osobním volnu začali migranty pronásledovat. Společně se jim nakonec celou velkou skupinu podařilo zadržet. </a:t>
            </a:r>
          </a:p>
        </p:txBody>
      </p:sp>
      <p:pic>
        <p:nvPicPr>
          <p:cNvPr id="13" name="Zástupný symbol pro obsah 12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163" y="2453709"/>
            <a:ext cx="3502025" cy="1972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803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"/>
          <p:cNvSpPr txBox="1">
            <a:spLocks/>
          </p:cNvSpPr>
          <p:nvPr/>
        </p:nvSpPr>
        <p:spPr bwMode="auto">
          <a:xfrm>
            <a:off x="65088" y="-2534"/>
            <a:ext cx="885698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cs-CZ" sz="3200" b="1" kern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Ocenění policistů v Albánii</a:t>
            </a:r>
            <a:endParaRPr lang="cs-CZ" sz="2400" b="1" kern="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" y="3623574"/>
            <a:ext cx="9144000" cy="1953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E9E597-7427-4718-8473-0FEA06EEEE8C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1289199" y="764704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6502102" y="767408"/>
            <a:ext cx="1440160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2801392" y="836712"/>
            <a:ext cx="3384376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Zástupný symbol pro obsah 12"/>
          <p:cNvSpPr txBox="1">
            <a:spLocks noGrp="1"/>
          </p:cNvSpPr>
          <p:nvPr>
            <p:ph idx="1"/>
          </p:nvPr>
        </p:nvSpPr>
        <p:spPr>
          <a:xfrm>
            <a:off x="-42397" y="1123985"/>
            <a:ext cx="50804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600" dirty="0"/>
              <a:t>U příležitosti státního svátku 28. října </a:t>
            </a:r>
            <a:r>
              <a:rPr lang="cs-CZ" sz="1600" dirty="0" smtClean="0"/>
              <a:t>2020 obdržela </a:t>
            </a:r>
            <a:r>
              <a:rPr lang="cs-CZ" sz="1600" dirty="0"/>
              <a:t>Policie ČR v Albánii ocenění za profesionální působení v rámci operace </a:t>
            </a:r>
            <a:r>
              <a:rPr lang="cs-CZ" sz="1600" dirty="0" err="1"/>
              <a:t>Frontex</a:t>
            </a:r>
            <a:r>
              <a:rPr lang="cs-CZ" sz="1600" dirty="0"/>
              <a:t> v oblasti </a:t>
            </a:r>
            <a:r>
              <a:rPr lang="cs-CZ" sz="1600" dirty="0" err="1"/>
              <a:t>Gjirokaster</a:t>
            </a:r>
            <a:r>
              <a:rPr lang="cs-CZ" sz="1600" dirty="0"/>
              <a:t>. Slavnostního předání ocenění se </a:t>
            </a:r>
            <a:r>
              <a:rPr lang="cs-CZ" sz="1600" dirty="0" smtClean="0"/>
              <a:t>zúčastnilo </a:t>
            </a:r>
            <a:r>
              <a:rPr lang="cs-CZ" sz="1600" dirty="0"/>
              <a:t>deset českých policistů spolu se styčným </a:t>
            </a:r>
            <a:r>
              <a:rPr lang="cs-CZ" sz="1600" dirty="0" smtClean="0"/>
              <a:t>důstojníkem </a:t>
            </a:r>
            <a:r>
              <a:rPr lang="cs-CZ" sz="1600" dirty="0"/>
              <a:t>policie v Tiraně, velvyslanec České republiky v Albánii, ředitel albánské pohraniční policie, krajský hejtman, zástupce agentury </a:t>
            </a:r>
            <a:r>
              <a:rPr lang="cs-CZ" sz="1600" dirty="0" err="1"/>
              <a:t>Frontex</a:t>
            </a:r>
            <a:r>
              <a:rPr lang="cs-CZ" sz="1600" dirty="0"/>
              <a:t> a další představitelé veřejného života.</a:t>
            </a:r>
          </a:p>
        </p:txBody>
      </p:sp>
      <p:pic>
        <p:nvPicPr>
          <p:cNvPr id="16" name="Zástupný symbol pro obsah 12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063" y="1428313"/>
            <a:ext cx="3684739" cy="257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ázek 1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767650"/>
            <a:ext cx="2620455" cy="166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3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ECAC33-B67C-47F2-BE5B-88BFB47E3BC9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Policejní prezidium, 1. náměstek policejního prezidenta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18</a:t>
            </a:fld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 bwMode="auto">
          <a:xfrm>
            <a:off x="143508" y="214847"/>
            <a:ext cx="8856984" cy="66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cs-CZ" sz="3200" b="1" kern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Styční důstojníci Policie ČR v zahraničí</a:t>
            </a:r>
            <a:endParaRPr lang="cs-CZ" sz="2400" b="1" kern="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33793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B3EA888-3B6B-4787-A3AB-A3A2F627F641}"/>
              </a:ext>
            </a:extLst>
          </p:cNvPr>
          <p:cNvCxnSpPr>
            <a:cxnSpLocks/>
          </p:cNvCxnSpPr>
          <p:nvPr/>
        </p:nvCxnSpPr>
        <p:spPr bwMode="auto">
          <a:xfrm>
            <a:off x="251520" y="903711"/>
            <a:ext cx="1512193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9389535A-3466-465A-91CF-449696CC9272}"/>
              </a:ext>
            </a:extLst>
          </p:cNvPr>
          <p:cNvCxnSpPr/>
          <p:nvPr/>
        </p:nvCxnSpPr>
        <p:spPr bwMode="auto">
          <a:xfrm>
            <a:off x="7511504" y="915380"/>
            <a:ext cx="1133226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186FBB37-7E2E-4FEA-A4CF-7200C9C6B755}"/>
              </a:ext>
            </a:extLst>
          </p:cNvPr>
          <p:cNvCxnSpPr/>
          <p:nvPr/>
        </p:nvCxnSpPr>
        <p:spPr bwMode="auto">
          <a:xfrm>
            <a:off x="1446560" y="980728"/>
            <a:ext cx="6336704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/>
          <a:srcRect l="2920" t="41938" r="49588" b="10812"/>
          <a:stretch/>
        </p:blipFill>
        <p:spPr>
          <a:xfrm>
            <a:off x="555001" y="1124744"/>
            <a:ext cx="7848872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5" name="Přímá spojnice 14"/>
          <p:cNvCxnSpPr/>
          <p:nvPr/>
        </p:nvCxnSpPr>
        <p:spPr bwMode="auto">
          <a:xfrm>
            <a:off x="4722326" y="3010211"/>
            <a:ext cx="209714" cy="370028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Přímá spojnice 15"/>
          <p:cNvCxnSpPr/>
          <p:nvPr/>
        </p:nvCxnSpPr>
        <p:spPr bwMode="auto">
          <a:xfrm>
            <a:off x="5173857" y="3355694"/>
            <a:ext cx="254749" cy="198030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Přímá spojnice 16"/>
          <p:cNvCxnSpPr/>
          <p:nvPr/>
        </p:nvCxnSpPr>
        <p:spPr bwMode="auto">
          <a:xfrm>
            <a:off x="4764559" y="2991594"/>
            <a:ext cx="409298" cy="364100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Přímá spojnice 17"/>
          <p:cNvCxnSpPr/>
          <p:nvPr/>
        </p:nvCxnSpPr>
        <p:spPr bwMode="auto">
          <a:xfrm>
            <a:off x="4748674" y="3017740"/>
            <a:ext cx="927922" cy="1136011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Přímá spojnice 18"/>
          <p:cNvCxnSpPr/>
          <p:nvPr/>
        </p:nvCxnSpPr>
        <p:spPr bwMode="auto">
          <a:xfrm flipH="1">
            <a:off x="5141286" y="4153751"/>
            <a:ext cx="515492" cy="116361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Přímá spojnice 19"/>
          <p:cNvCxnSpPr/>
          <p:nvPr/>
        </p:nvCxnSpPr>
        <p:spPr bwMode="auto">
          <a:xfrm>
            <a:off x="4710791" y="3043788"/>
            <a:ext cx="883063" cy="2046404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Přímá spojnice 20"/>
          <p:cNvCxnSpPr/>
          <p:nvPr/>
        </p:nvCxnSpPr>
        <p:spPr bwMode="auto">
          <a:xfrm flipV="1">
            <a:off x="4788024" y="2901698"/>
            <a:ext cx="2514922" cy="57293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Přímá spojnice 22"/>
          <p:cNvCxnSpPr/>
          <p:nvPr/>
        </p:nvCxnSpPr>
        <p:spPr bwMode="auto">
          <a:xfrm flipH="1">
            <a:off x="4788024" y="2487010"/>
            <a:ext cx="978024" cy="447050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Přímá spojnice 23"/>
          <p:cNvCxnSpPr/>
          <p:nvPr/>
        </p:nvCxnSpPr>
        <p:spPr bwMode="auto">
          <a:xfrm>
            <a:off x="4572000" y="2449256"/>
            <a:ext cx="127248" cy="452441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Přímá spojnice 24"/>
          <p:cNvCxnSpPr/>
          <p:nvPr/>
        </p:nvCxnSpPr>
        <p:spPr bwMode="auto">
          <a:xfrm>
            <a:off x="2195736" y="2398466"/>
            <a:ext cx="2461922" cy="540985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Přímá spojnice 37"/>
          <p:cNvCxnSpPr/>
          <p:nvPr/>
        </p:nvCxnSpPr>
        <p:spPr bwMode="auto">
          <a:xfrm flipH="1">
            <a:off x="5478728" y="4179799"/>
            <a:ext cx="187206" cy="415903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Přímá spojnice 39"/>
          <p:cNvCxnSpPr/>
          <p:nvPr/>
        </p:nvCxnSpPr>
        <p:spPr bwMode="auto">
          <a:xfrm flipH="1" flipV="1">
            <a:off x="5676596" y="4153751"/>
            <a:ext cx="159075" cy="738412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Přímá spojnice 41"/>
          <p:cNvCxnSpPr/>
          <p:nvPr/>
        </p:nvCxnSpPr>
        <p:spPr bwMode="auto">
          <a:xfrm flipH="1">
            <a:off x="5593854" y="4718776"/>
            <a:ext cx="94337" cy="368863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Přímá spojnice 43"/>
          <p:cNvCxnSpPr/>
          <p:nvPr/>
        </p:nvCxnSpPr>
        <p:spPr bwMode="auto">
          <a:xfrm>
            <a:off x="4773715" y="2998552"/>
            <a:ext cx="1828953" cy="1265763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9" name="Přímá spojnice 48"/>
          <p:cNvCxnSpPr/>
          <p:nvPr/>
        </p:nvCxnSpPr>
        <p:spPr bwMode="auto">
          <a:xfrm flipH="1" flipV="1">
            <a:off x="6602517" y="4264316"/>
            <a:ext cx="1065827" cy="984500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51" name="Přímá spojnice 50"/>
          <p:cNvCxnSpPr/>
          <p:nvPr/>
        </p:nvCxnSpPr>
        <p:spPr bwMode="auto">
          <a:xfrm flipV="1">
            <a:off x="6156176" y="4271273"/>
            <a:ext cx="446341" cy="381863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pic>
        <p:nvPicPr>
          <p:cNvPr id="83" name="Obrázek 82"/>
          <p:cNvPicPr>
            <a:picLocks noChangeAspect="1"/>
          </p:cNvPicPr>
          <p:nvPr/>
        </p:nvPicPr>
        <p:blipFill rotWithShape="1">
          <a:blip r:embed="rId5"/>
          <a:srcRect l="37952" t="45031" r="47340" b="22285"/>
          <a:stretch/>
        </p:blipFill>
        <p:spPr>
          <a:xfrm>
            <a:off x="7869244" y="3050278"/>
            <a:ext cx="1152000" cy="14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cxnSp>
        <p:nvCxnSpPr>
          <p:cNvPr id="84" name="Přímá spojnice 83"/>
          <p:cNvCxnSpPr/>
          <p:nvPr/>
        </p:nvCxnSpPr>
        <p:spPr bwMode="auto">
          <a:xfrm>
            <a:off x="4722326" y="2991593"/>
            <a:ext cx="3820458" cy="411913"/>
          </a:xfrm>
          <a:prstGeom prst="line">
            <a:avLst/>
          </a:prstGeom>
          <a:solidFill>
            <a:srgbClr val="66CCFF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7" name="Pravidelný pětiúhelník 86"/>
          <p:cNvSpPr/>
          <p:nvPr/>
        </p:nvSpPr>
        <p:spPr bwMode="auto">
          <a:xfrm>
            <a:off x="5146871" y="3349941"/>
            <a:ext cx="154360" cy="143734"/>
          </a:xfrm>
          <a:prstGeom prst="pentagon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62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A14C0725-619A-4152-B07C-B76E27DBE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68960"/>
            <a:ext cx="9144000" cy="250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3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</a:t>
            </a:r>
            <a:r>
              <a:rPr lang="cs-CZ" sz="3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pozornost</a:t>
            </a:r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cs typeface="Arial" charset="0"/>
              </a:rPr>
              <a:t>Policejní prezidium, 1. náměstek policejního prezidenta</a:t>
            </a:r>
            <a:endParaRPr lang="cs-CZ" dirty="0">
              <a:cs typeface="Arial" charset="0"/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68D2AC-1ABC-4D86-8284-FA1651588527}" type="datetime1">
              <a:rPr lang="cs-CZ" smtClean="0"/>
              <a:t>03.02.2021</a:t>
            </a:fld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88E2C-049D-40FB-B69B-CC7F9AB5B0D6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CBAF45CC-115B-4AEB-9375-FEE1761AF9CA}"/>
              </a:ext>
            </a:extLst>
          </p:cNvPr>
          <p:cNvCxnSpPr>
            <a:cxnSpLocks/>
          </p:cNvCxnSpPr>
          <p:nvPr/>
        </p:nvCxnSpPr>
        <p:spPr bwMode="auto">
          <a:xfrm>
            <a:off x="251520" y="1196752"/>
            <a:ext cx="8513327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513BA1C4-8F86-4177-82E6-62E137ABCE37}"/>
              </a:ext>
            </a:extLst>
          </p:cNvPr>
          <p:cNvCxnSpPr/>
          <p:nvPr/>
        </p:nvCxnSpPr>
        <p:spPr bwMode="auto">
          <a:xfrm>
            <a:off x="734232" y="1268760"/>
            <a:ext cx="7533208" cy="0"/>
          </a:xfrm>
          <a:prstGeom prst="line">
            <a:avLst/>
          </a:prstGeom>
          <a:solidFill>
            <a:srgbClr val="66CCFF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95065" y="3493972"/>
            <a:ext cx="757237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</a:pPr>
            <a:r>
              <a:rPr lang="cs-CZ" sz="2000" b="1" kern="0" dirty="0" smtClean="0">
                <a:solidFill>
                  <a:schemeClr val="bg1"/>
                </a:solidFill>
              </a:rPr>
              <a:t>Policejní prezidium České republiky</a:t>
            </a:r>
          </a:p>
          <a:p>
            <a:pPr eaLnBrk="1" hangingPunct="1">
              <a:buFontTx/>
              <a:buNone/>
            </a:pPr>
            <a:r>
              <a:rPr lang="cs-CZ" sz="2000" kern="0" dirty="0" smtClean="0">
                <a:solidFill>
                  <a:schemeClr val="bg1"/>
                </a:solidFill>
              </a:rPr>
              <a:t>Strojnická 27</a:t>
            </a:r>
          </a:p>
          <a:p>
            <a:pPr eaLnBrk="1" hangingPunct="1">
              <a:buFontTx/>
              <a:buNone/>
            </a:pPr>
            <a:r>
              <a:rPr lang="cs-CZ" sz="2000" kern="0" dirty="0" smtClean="0">
                <a:solidFill>
                  <a:schemeClr val="bg1"/>
                </a:solidFill>
              </a:rPr>
              <a:t>Praha 7 - Holešovice</a:t>
            </a:r>
            <a:endParaRPr lang="cs-CZ" sz="1400" b="1" kern="0" dirty="0" smtClean="0">
              <a:solidFill>
                <a:schemeClr val="bg1"/>
              </a:solidFill>
            </a:endParaRPr>
          </a:p>
          <a:p>
            <a:pPr eaLnBrk="1" hangingPunct="1">
              <a:spcBef>
                <a:spcPct val="40000"/>
              </a:spcBef>
              <a:buFontTx/>
              <a:buNone/>
            </a:pPr>
            <a:r>
              <a:rPr lang="cs-CZ" sz="1400" b="1" kern="0" dirty="0" smtClean="0">
                <a:solidFill>
                  <a:schemeClr val="bg1"/>
                </a:solidFill>
              </a:rPr>
              <a:t>Tel.:</a:t>
            </a:r>
            <a:r>
              <a:rPr lang="cs-CZ" sz="1400" kern="0" dirty="0" smtClean="0">
                <a:solidFill>
                  <a:schemeClr val="bg1"/>
                </a:solidFill>
              </a:rPr>
              <a:t> 974 811 111</a:t>
            </a:r>
          </a:p>
          <a:p>
            <a:pPr eaLnBrk="1" hangingPunct="1">
              <a:buFontTx/>
              <a:buNone/>
            </a:pPr>
            <a:r>
              <a:rPr lang="cs-CZ" sz="1400" b="1" kern="0" dirty="0" smtClean="0">
                <a:solidFill>
                  <a:schemeClr val="bg1"/>
                </a:solidFill>
              </a:rPr>
              <a:t>e-mail:</a:t>
            </a:r>
            <a:r>
              <a:rPr lang="cs-CZ" sz="1400" kern="0" dirty="0" smtClean="0">
                <a:solidFill>
                  <a:schemeClr val="bg1"/>
                </a:solidFill>
              </a:rPr>
              <a:t> pp.otp.podatelna@pcr.cz </a:t>
            </a:r>
          </a:p>
          <a:p>
            <a:pPr eaLnBrk="1" hangingPunct="1">
              <a:buFontTx/>
              <a:buNone/>
            </a:pPr>
            <a:endParaRPr lang="cs-CZ" sz="2000" kern="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39752" y="1710775"/>
            <a:ext cx="5790368" cy="1131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genmjr. Mgr. Martin Vondrášek, MBA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První náměstek policejního prezidenta</a:t>
            </a:r>
            <a:endParaRPr lang="cs-CZ" sz="2400" b="1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04" y="1542048"/>
            <a:ext cx="1267270" cy="14693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6CC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6CC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69302</TotalTime>
  <Words>1165</Words>
  <Application>Microsoft Office PowerPoint</Application>
  <PresentationFormat>Předvádění na obrazovce (4:3)</PresentationFormat>
  <Paragraphs>174</Paragraphs>
  <Slides>19</Slides>
  <Notes>19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2" baseType="lpstr">
      <vt:lpstr>Arial</vt:lpstr>
      <vt:lpstr>Calibri</vt:lpstr>
      <vt:lpstr>Výchozí návrh</vt:lpstr>
      <vt:lpstr>  CIZINECKÁ POLICIE BILANCE ROKU 2020 </vt:lpstr>
      <vt:lpstr>Obsah</vt:lpstr>
      <vt:lpstr>Prezentace aplikace PowerPoint</vt:lpstr>
      <vt:lpstr>Prezentace aplikace PowerPoint</vt:lpstr>
      <vt:lpstr>Omezení cestování</vt:lpstr>
      <vt:lpstr>Prodloužení oprávnění k pobytu na území ČR pro cizince</vt:lpstr>
      <vt:lpstr>Vývoj nelegální migrace v ČR  srovnání 2008-2020</vt:lpstr>
      <vt:lpstr>Vývoj tranzitní nelegální migrace</vt:lpstr>
      <vt:lpstr>Správní vyhoštění z území ČR</vt:lpstr>
      <vt:lpstr>Situace na vnější sch. hranici </vt:lpstr>
      <vt:lpstr>Balkánská trasa</vt:lpstr>
      <vt:lpstr>Podíl Policie ČR na ochraně vnějších hranic</vt:lpstr>
      <vt:lpstr>Mimořádné mise</vt:lpstr>
      <vt:lpstr>Bilaterální policejní spolupráce v zemích západního Balkánu</vt:lpstr>
      <vt:lpstr>Mimořádné případy</vt:lpstr>
      <vt:lpstr>Prezentace aplikace PowerPoint</vt:lpstr>
      <vt:lpstr>Prezentace aplikace PowerPoint</vt:lpstr>
      <vt:lpstr>Prezentace aplikace PowerPoint</vt:lpstr>
      <vt:lpstr>Děkuji za pozornost</vt:lpstr>
    </vt:vector>
  </TitlesOfParts>
  <Company>GOPAS, a.s.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TAKÁČ Vladimír</cp:lastModifiedBy>
  <cp:revision>2187</cp:revision>
  <cp:lastPrinted>2021-02-03T14:27:54Z</cp:lastPrinted>
  <dcterms:created xsi:type="dcterms:W3CDTF">2008-10-28T13:44:22Z</dcterms:created>
  <dcterms:modified xsi:type="dcterms:W3CDTF">2021-02-03T15:16:19Z</dcterms:modified>
</cp:coreProperties>
</file>