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5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j412197\Desktop\ro&#269;n&#237;%20present\podklady%20prezentace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baseline="0">
                <a:effectLst/>
              </a:rPr>
              <a:t>Početní stavy  KŘP Středočeského kraje </a:t>
            </a:r>
            <a:endParaRPr lang="cs-CZ" sz="2400">
              <a:effectLst/>
            </a:endParaRPr>
          </a:p>
          <a:p>
            <a:pPr>
              <a:defRPr sz="2400"/>
            </a:pPr>
            <a:r>
              <a:rPr lang="cs-CZ" sz="2400" b="1" i="0" baseline="0">
                <a:effectLst/>
              </a:rPr>
              <a:t>v období 2014 – 2024</a:t>
            </a:r>
            <a:endParaRPr lang="cs-CZ" sz="2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'roční present 2025'!$A$29</c:f>
              <c:strCache>
                <c:ptCount val="1"/>
                <c:pt idx="0">
                  <c:v>skutečnost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179730799683295E-2"/>
                  <c:y val="6.69214785651792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CEC-43A1-BB05-C8829C47C714}"/>
                </c:ext>
              </c:extLst>
            </c:dLbl>
            <c:dLbl>
              <c:idx val="1"/>
              <c:layout>
                <c:manualLayout>
                  <c:x val="-2.7527950310559005E-2"/>
                  <c:y val="4.8645742198891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CEC-43A1-BB05-C8829C47C714}"/>
                </c:ext>
              </c:extLst>
            </c:dLbl>
            <c:dLbl>
              <c:idx val="2"/>
              <c:layout>
                <c:manualLayout>
                  <c:x val="-3.4346793349168674E-2"/>
                  <c:y val="6.69214785651793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CEC-43A1-BB05-C8829C47C714}"/>
                </c:ext>
              </c:extLst>
            </c:dLbl>
            <c:dLbl>
              <c:idx val="3"/>
              <c:layout>
                <c:manualLayout>
                  <c:x val="-3.5930324623911325E-2"/>
                  <c:y val="6.69214785651793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CEC-43A1-BB05-C8829C47C714}"/>
                </c:ext>
              </c:extLst>
            </c:dLbl>
            <c:dLbl>
              <c:idx val="4"/>
              <c:layout>
                <c:manualLayout>
                  <c:x val="-2.9184265010352029E-2"/>
                  <c:y val="5.32753718285214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CEC-43A1-BB05-C8829C47C714}"/>
                </c:ext>
              </c:extLst>
            </c:dLbl>
            <c:dLbl>
              <c:idx val="5"/>
              <c:layout>
                <c:manualLayout>
                  <c:x val="-2.7527950310558946E-2"/>
                  <c:y val="3.93864829396325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CEC-43A1-BB05-C8829C47C714}"/>
                </c:ext>
              </c:extLst>
            </c:dLbl>
            <c:dLbl>
              <c:idx val="6"/>
              <c:layout>
                <c:manualLayout>
                  <c:x val="-2.7527950310559005E-2"/>
                  <c:y val="4.40161125692621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CEC-43A1-BB05-C8829C47C714}"/>
                </c:ext>
              </c:extLst>
            </c:dLbl>
            <c:dLbl>
              <c:idx val="7"/>
              <c:layout>
                <c:manualLayout>
                  <c:x val="-2.9184265010351967E-2"/>
                  <c:y val="3.9386482939632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CEC-43A1-BB05-C8829C47C714}"/>
                </c:ext>
              </c:extLst>
            </c:dLbl>
            <c:dLbl>
              <c:idx val="8"/>
              <c:layout>
                <c:manualLayout>
                  <c:x val="-3.4346793349168646E-2"/>
                  <c:y val="6.69214785651792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CEC-43A1-BB05-C8829C47C714}"/>
                </c:ext>
              </c:extLst>
            </c:dLbl>
            <c:dLbl>
              <c:idx val="9"/>
              <c:layout>
                <c:manualLayout>
                  <c:x val="-3.5930324623911325E-2"/>
                  <c:y val="6.69214785651794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CEC-43A1-BB05-C8829C47C714}"/>
                </c:ext>
              </c:extLst>
            </c:dLbl>
            <c:dLbl>
              <c:idx val="10"/>
              <c:layout>
                <c:manualLayout>
                  <c:x val="-3.7229568394212008E-2"/>
                  <c:y val="7.1551108194808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4CEC-43A1-BB05-C8829C47C7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2025'!$J$28:$T$28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2025'!$J$29:$T$29</c:f>
              <c:numCache>
                <c:formatCode>General</c:formatCode>
                <c:ptCount val="11"/>
                <c:pt idx="0">
                  <c:v>3635</c:v>
                </c:pt>
                <c:pt idx="1">
                  <c:v>3688</c:v>
                </c:pt>
                <c:pt idx="2">
                  <c:v>3585</c:v>
                </c:pt>
                <c:pt idx="3">
                  <c:v>3465</c:v>
                </c:pt>
                <c:pt idx="4">
                  <c:v>3516</c:v>
                </c:pt>
                <c:pt idx="5">
                  <c:v>3524</c:v>
                </c:pt>
                <c:pt idx="6">
                  <c:v>3558</c:v>
                </c:pt>
                <c:pt idx="7">
                  <c:v>3485</c:v>
                </c:pt>
                <c:pt idx="8">
                  <c:v>3415</c:v>
                </c:pt>
                <c:pt idx="9">
                  <c:v>3478</c:v>
                </c:pt>
                <c:pt idx="10">
                  <c:v>3465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EC-43A1-BB05-C8829C47C714}"/>
            </c:ext>
          </c:extLst>
        </c:ser>
        <c:ser>
          <c:idx val="1"/>
          <c:order val="1"/>
          <c:tx>
            <c:strRef>
              <c:f>'roční present 2025'!$A$30</c:f>
              <c:strCache>
                <c:ptCount val="1"/>
                <c:pt idx="0">
                  <c:v>plán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4346793349168674E-2"/>
                  <c:y val="-8.58562992125984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4CEC-43A1-BB05-C8829C47C714}"/>
                </c:ext>
              </c:extLst>
            </c:dLbl>
            <c:dLbl>
              <c:idx val="3"/>
              <c:layout>
                <c:manualLayout>
                  <c:x val="-3.5930324623911325E-2"/>
                  <c:y val="-8.58562992125984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CEC-43A1-BB05-C8829C47C714}"/>
                </c:ext>
              </c:extLst>
            </c:dLbl>
            <c:dLbl>
              <c:idx val="4"/>
              <c:layout>
                <c:manualLayout>
                  <c:x val="-2.9184265010352029E-2"/>
                  <c:y val="-5.7835739282589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CEC-43A1-BB05-C8829C47C714}"/>
                </c:ext>
              </c:extLst>
            </c:dLbl>
            <c:dLbl>
              <c:idx val="5"/>
              <c:layout>
                <c:manualLayout>
                  <c:x val="-2.7527950310558946E-2"/>
                  <c:y val="-4.39468503937008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CEC-43A1-BB05-C8829C47C7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2025'!$J$28:$T$28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2025'!$J$30:$T$30</c:f>
              <c:numCache>
                <c:formatCode>General</c:formatCode>
                <c:ptCount val="11"/>
                <c:pt idx="0">
                  <c:v>3707</c:v>
                </c:pt>
                <c:pt idx="1">
                  <c:v>3737</c:v>
                </c:pt>
                <c:pt idx="2">
                  <c:v>3779</c:v>
                </c:pt>
                <c:pt idx="3">
                  <c:v>3782</c:v>
                </c:pt>
                <c:pt idx="4">
                  <c:v>3896</c:v>
                </c:pt>
                <c:pt idx="5">
                  <c:v>3895</c:v>
                </c:pt>
                <c:pt idx="6">
                  <c:v>3878</c:v>
                </c:pt>
                <c:pt idx="7">
                  <c:v>3922</c:v>
                </c:pt>
                <c:pt idx="8">
                  <c:v>3977</c:v>
                </c:pt>
                <c:pt idx="9">
                  <c:v>4004</c:v>
                </c:pt>
                <c:pt idx="10">
                  <c:v>4004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4CEC-43A1-BB05-C8829C47C7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49039647"/>
        <c:axId val="1649040479"/>
      </c:lineChart>
      <c:catAx>
        <c:axId val="164903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9040479"/>
        <c:crosses val="autoZero"/>
        <c:auto val="1"/>
        <c:lblAlgn val="ctr"/>
        <c:lblOffset val="100"/>
        <c:noMultiLvlLbl val="0"/>
      </c:catAx>
      <c:valAx>
        <c:axId val="1649040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903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baseline="0">
                <a:effectLst/>
              </a:rPr>
              <a:t>Počet přijetí a skončení v letech 2014 - 2024</a:t>
            </a:r>
            <a:endParaRPr lang="cs-CZ" sz="2400" b="0" i="0" u="none" strike="noStrike" baseline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1"/>
          <c:tx>
            <c:strRef>
              <c:f>'roční present 2025'!$B$58</c:f>
              <c:strCache>
                <c:ptCount val="1"/>
                <c:pt idx="0">
                  <c:v>Počet přijatých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2025'!$A$59:$A$72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  <c:extLst/>
            </c:numRef>
          </c:cat>
          <c:val>
            <c:numRef>
              <c:f>'roční present 2025'!$B$59:$B$72</c:f>
              <c:numCache>
                <c:formatCode>General</c:formatCode>
                <c:ptCount val="11"/>
                <c:pt idx="0">
                  <c:v>224</c:v>
                </c:pt>
                <c:pt idx="1">
                  <c:v>167</c:v>
                </c:pt>
                <c:pt idx="2">
                  <c:v>116</c:v>
                </c:pt>
                <c:pt idx="3">
                  <c:v>105</c:v>
                </c:pt>
                <c:pt idx="4">
                  <c:v>199</c:v>
                </c:pt>
                <c:pt idx="5">
                  <c:v>164</c:v>
                </c:pt>
                <c:pt idx="6">
                  <c:v>228</c:v>
                </c:pt>
                <c:pt idx="7">
                  <c:v>165</c:v>
                </c:pt>
                <c:pt idx="8">
                  <c:v>187</c:v>
                </c:pt>
                <c:pt idx="9">
                  <c:v>202</c:v>
                </c:pt>
                <c:pt idx="10">
                  <c:v>195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CFB-4E8C-83FD-0974D1D997C0}"/>
            </c:ext>
          </c:extLst>
        </c:ser>
        <c:ser>
          <c:idx val="2"/>
          <c:order val="2"/>
          <c:tx>
            <c:strRef>
              <c:f>'roční present 2025'!$C$58</c:f>
              <c:strCache>
                <c:ptCount val="1"/>
                <c:pt idx="0">
                  <c:v>Počet skončení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2025'!$A$59:$A$72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  <c:extLst/>
            </c:numRef>
          </c:cat>
          <c:val>
            <c:numRef>
              <c:f>'roční present 2025'!$C$59:$C$72</c:f>
              <c:numCache>
                <c:formatCode>General</c:formatCode>
                <c:ptCount val="11"/>
                <c:pt idx="0">
                  <c:v>101</c:v>
                </c:pt>
                <c:pt idx="1">
                  <c:v>117</c:v>
                </c:pt>
                <c:pt idx="2">
                  <c:v>101</c:v>
                </c:pt>
                <c:pt idx="3">
                  <c:v>134</c:v>
                </c:pt>
                <c:pt idx="4">
                  <c:v>145</c:v>
                </c:pt>
                <c:pt idx="5">
                  <c:v>172</c:v>
                </c:pt>
                <c:pt idx="6">
                  <c:v>147</c:v>
                </c:pt>
                <c:pt idx="7">
                  <c:v>150</c:v>
                </c:pt>
                <c:pt idx="8">
                  <c:v>197</c:v>
                </c:pt>
                <c:pt idx="9">
                  <c:v>111</c:v>
                </c:pt>
                <c:pt idx="10">
                  <c:v>183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CFB-4E8C-83FD-0974D1D99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42748847"/>
        <c:axId val="1442752591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'roční present 2025'!$A$58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'roční present 2025'!$A$59:$A$72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'roční present 2025'!$A$59:$A$72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CFB-4E8C-83FD-0974D1D997C0}"/>
                  </c:ext>
                </c:extLst>
              </c15:ser>
            </c15:filteredBarSeries>
          </c:ext>
        </c:extLst>
      </c:bar3DChart>
      <c:catAx>
        <c:axId val="144274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42752591"/>
        <c:crosses val="autoZero"/>
        <c:auto val="1"/>
        <c:lblAlgn val="ctr"/>
        <c:lblOffset val="100"/>
        <c:noMultiLvlLbl val="0"/>
      </c:catAx>
      <c:valAx>
        <c:axId val="1442752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42748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u="none" strike="noStrike" baseline="0">
                <a:effectLst/>
              </a:rPr>
              <a:t>Personální změny v letech 2014 až 2024</a:t>
            </a:r>
            <a:r>
              <a:rPr lang="cs-CZ" sz="2400" b="0" i="0" u="none" strike="noStrike" baseline="0"/>
              <a:t> </a:t>
            </a:r>
            <a:endParaRPr lang="cs-CZ" sz="24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1"/>
          <c:tx>
            <c:strRef>
              <c:f>'roční present 2025'!$B$89</c:f>
              <c:strCache>
                <c:ptCount val="1"/>
                <c:pt idx="0">
                  <c:v>Přírustek převedením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2025'!$A$90:$A$103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  <c:extLst/>
            </c:numRef>
          </c:cat>
          <c:val>
            <c:numRef>
              <c:f>'roční present 2025'!$B$90:$B$103</c:f>
              <c:numCache>
                <c:formatCode>General</c:formatCode>
                <c:ptCount val="11"/>
                <c:pt idx="0">
                  <c:v>48</c:v>
                </c:pt>
                <c:pt idx="1">
                  <c:v>52</c:v>
                </c:pt>
                <c:pt idx="2">
                  <c:v>61</c:v>
                </c:pt>
                <c:pt idx="3">
                  <c:v>59</c:v>
                </c:pt>
                <c:pt idx="4">
                  <c:v>68</c:v>
                </c:pt>
                <c:pt idx="5">
                  <c:v>66</c:v>
                </c:pt>
                <c:pt idx="6">
                  <c:v>70</c:v>
                </c:pt>
                <c:pt idx="7">
                  <c:v>78</c:v>
                </c:pt>
                <c:pt idx="8">
                  <c:v>69</c:v>
                </c:pt>
                <c:pt idx="9">
                  <c:v>89</c:v>
                </c:pt>
                <c:pt idx="10">
                  <c:v>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1C6-44E8-8AA6-DB4DFCFABAE1}"/>
            </c:ext>
          </c:extLst>
        </c:ser>
        <c:ser>
          <c:idx val="2"/>
          <c:order val="2"/>
          <c:tx>
            <c:strRef>
              <c:f>'roční present 2025'!$C$89</c:f>
              <c:strCache>
                <c:ptCount val="1"/>
                <c:pt idx="0">
                  <c:v>Úbytek převedením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2025'!$A$90:$A$103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  <c:extLst/>
            </c:numRef>
          </c:cat>
          <c:val>
            <c:numRef>
              <c:f>'roční present 2025'!$C$90:$C$103</c:f>
              <c:numCache>
                <c:formatCode>General</c:formatCode>
                <c:ptCount val="11"/>
                <c:pt idx="0">
                  <c:v>140</c:v>
                </c:pt>
                <c:pt idx="1">
                  <c:v>97</c:v>
                </c:pt>
                <c:pt idx="2">
                  <c:v>140</c:v>
                </c:pt>
                <c:pt idx="3">
                  <c:v>128</c:v>
                </c:pt>
                <c:pt idx="4">
                  <c:v>125</c:v>
                </c:pt>
                <c:pt idx="5">
                  <c:v>98</c:v>
                </c:pt>
                <c:pt idx="6">
                  <c:v>108</c:v>
                </c:pt>
                <c:pt idx="7">
                  <c:v>133</c:v>
                </c:pt>
                <c:pt idx="8">
                  <c:v>137</c:v>
                </c:pt>
                <c:pt idx="9">
                  <c:v>130</c:v>
                </c:pt>
                <c:pt idx="10">
                  <c:v>127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1C6-44E8-8AA6-DB4DFCFAB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8353503"/>
        <c:axId val="1638360991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'roční present 2025'!$A$89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'roční present 2025'!$A$90:$A$103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'roční present 2025'!$A$94:$A$100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2020</c:v>
                      </c:pt>
                      <c:pt idx="3">
                        <c:v>2021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1C6-44E8-8AA6-DB4DFCFABAE1}"/>
                  </c:ext>
                </c:extLst>
              </c15:ser>
            </c15:filteredBarSeries>
          </c:ext>
        </c:extLst>
      </c:bar3DChart>
      <c:catAx>
        <c:axId val="163835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8360991"/>
        <c:crosses val="autoZero"/>
        <c:auto val="1"/>
        <c:lblAlgn val="ctr"/>
        <c:lblOffset val="100"/>
        <c:noMultiLvlLbl val="0"/>
      </c:catAx>
      <c:valAx>
        <c:axId val="1638360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835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baseline="0">
                <a:effectLst/>
              </a:rPr>
              <a:t>Věková struktura policistů v letech </a:t>
            </a:r>
            <a:endParaRPr lang="cs-CZ" sz="2400">
              <a:effectLst/>
            </a:endParaRPr>
          </a:p>
          <a:p>
            <a:pPr>
              <a:defRPr sz="2400"/>
            </a:pPr>
            <a:r>
              <a:rPr lang="cs-CZ" sz="2400" b="1" i="0" baseline="0">
                <a:effectLst/>
              </a:rPr>
              <a:t>2014 až 2024</a:t>
            </a:r>
            <a:endParaRPr lang="cs-CZ" sz="2400">
              <a:effectLst/>
            </a:endParaRPr>
          </a:p>
        </c:rich>
      </c:tx>
      <c:layout>
        <c:manualLayout>
          <c:xMode val="edge"/>
          <c:yMode val="edge"/>
          <c:x val="0.24074853438944374"/>
          <c:y val="2.162842455081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862792458970033E-2"/>
          <c:y val="0.22089816025407918"/>
          <c:w val="0.84858063335199285"/>
          <c:h val="0.592930682259851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'roční present 2025'!$A$112</c:f>
              <c:strCache>
                <c:ptCount val="1"/>
                <c:pt idx="0">
                  <c:v>do 20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2025'!$F$112:$AC$112</c:f>
              <c:numCache>
                <c:formatCode>#,##0</c:formatCode>
                <c:ptCount val="11"/>
                <c:pt idx="0">
                  <c:v>57</c:v>
                </c:pt>
                <c:pt idx="1">
                  <c:v>26</c:v>
                </c:pt>
                <c:pt idx="2">
                  <c:v>27</c:v>
                </c:pt>
                <c:pt idx="3">
                  <c:v>17</c:v>
                </c:pt>
                <c:pt idx="4" formatCode="General">
                  <c:v>35</c:v>
                </c:pt>
                <c:pt idx="5" formatCode="General">
                  <c:v>40</c:v>
                </c:pt>
                <c:pt idx="6" formatCode="General">
                  <c:v>65</c:v>
                </c:pt>
                <c:pt idx="7" formatCode="General">
                  <c:v>50</c:v>
                </c:pt>
                <c:pt idx="8" formatCode="General">
                  <c:v>43</c:v>
                </c:pt>
                <c:pt idx="9" formatCode="General">
                  <c:v>73</c:v>
                </c:pt>
                <c:pt idx="10" formatCode="General">
                  <c:v>58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81-4800-9F11-878502A8877E}"/>
            </c:ext>
          </c:extLst>
        </c:ser>
        <c:ser>
          <c:idx val="1"/>
          <c:order val="1"/>
          <c:tx>
            <c:strRef>
              <c:f>'roční present 2025'!$A$113</c:f>
              <c:strCache>
                <c:ptCount val="1"/>
                <c:pt idx="0">
                  <c:v>21 - 30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2025'!$F$113:$AC$113</c:f>
              <c:numCache>
                <c:formatCode>#,##0</c:formatCode>
                <c:ptCount val="11"/>
                <c:pt idx="0">
                  <c:v>1120</c:v>
                </c:pt>
                <c:pt idx="1">
                  <c:v>1140</c:v>
                </c:pt>
                <c:pt idx="2">
                  <c:v>992</c:v>
                </c:pt>
                <c:pt idx="3">
                  <c:v>820</c:v>
                </c:pt>
                <c:pt idx="4" formatCode="General">
                  <c:v>825</c:v>
                </c:pt>
                <c:pt idx="5" formatCode="General">
                  <c:v>768</c:v>
                </c:pt>
                <c:pt idx="6" formatCode="General">
                  <c:v>789</c:v>
                </c:pt>
                <c:pt idx="7" formatCode="General">
                  <c:v>805</c:v>
                </c:pt>
                <c:pt idx="8" formatCode="General">
                  <c:v>851</c:v>
                </c:pt>
                <c:pt idx="9" formatCode="General">
                  <c:v>853</c:v>
                </c:pt>
                <c:pt idx="10" formatCode="General">
                  <c:v>879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00-9F11-878502A8877E}"/>
            </c:ext>
          </c:extLst>
        </c:ser>
        <c:ser>
          <c:idx val="2"/>
          <c:order val="2"/>
          <c:tx>
            <c:strRef>
              <c:f>'roční present 2025'!$A$114</c:f>
              <c:strCache>
                <c:ptCount val="1"/>
                <c:pt idx="0">
                  <c:v>31 - 40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2025'!$F$114:$AC$114</c:f>
              <c:numCache>
                <c:formatCode>#,##0</c:formatCode>
                <c:ptCount val="11"/>
                <c:pt idx="0">
                  <c:v>1487</c:v>
                </c:pt>
                <c:pt idx="1">
                  <c:v>1546</c:v>
                </c:pt>
                <c:pt idx="2">
                  <c:v>1437</c:v>
                </c:pt>
                <c:pt idx="3">
                  <c:v>1399</c:v>
                </c:pt>
                <c:pt idx="4" formatCode="General">
                  <c:v>1391</c:v>
                </c:pt>
                <c:pt idx="5" formatCode="General">
                  <c:v>1332</c:v>
                </c:pt>
                <c:pt idx="6" formatCode="General">
                  <c:v>1276</c:v>
                </c:pt>
                <c:pt idx="7" formatCode="General">
                  <c:v>1176</c:v>
                </c:pt>
                <c:pt idx="8" formatCode="General">
                  <c:v>1101</c:v>
                </c:pt>
                <c:pt idx="9" formatCode="General">
                  <c:v>1086</c:v>
                </c:pt>
                <c:pt idx="10" formatCode="General">
                  <c:v>1056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781-4800-9F11-878502A8877E}"/>
            </c:ext>
          </c:extLst>
        </c:ser>
        <c:ser>
          <c:idx val="3"/>
          <c:order val="3"/>
          <c:tx>
            <c:strRef>
              <c:f>'roční present 2025'!$A$115</c:f>
              <c:strCache>
                <c:ptCount val="1"/>
                <c:pt idx="0">
                  <c:v>41 - 50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2025'!$F$115:$AC$115</c:f>
              <c:numCache>
                <c:formatCode>#,##0</c:formatCode>
                <c:ptCount val="11"/>
                <c:pt idx="0">
                  <c:v>750</c:v>
                </c:pt>
                <c:pt idx="1">
                  <c:v>822</c:v>
                </c:pt>
                <c:pt idx="2">
                  <c:v>852</c:v>
                </c:pt>
                <c:pt idx="3">
                  <c:v>910</c:v>
                </c:pt>
                <c:pt idx="4" formatCode="General">
                  <c:v>915</c:v>
                </c:pt>
                <c:pt idx="5" formatCode="General">
                  <c:v>1010</c:v>
                </c:pt>
                <c:pt idx="6" formatCode="General">
                  <c:v>1053</c:v>
                </c:pt>
                <c:pt idx="7" formatCode="General">
                  <c:v>1074</c:v>
                </c:pt>
                <c:pt idx="8" formatCode="General">
                  <c:v>1042</c:v>
                </c:pt>
                <c:pt idx="9" formatCode="General">
                  <c:v>1038</c:v>
                </c:pt>
                <c:pt idx="10" formatCode="General">
                  <c:v>1020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00-9F11-878502A8877E}"/>
            </c:ext>
          </c:extLst>
        </c:ser>
        <c:ser>
          <c:idx val="4"/>
          <c:order val="4"/>
          <c:tx>
            <c:strRef>
              <c:f>'roční present 2025'!$A$116</c:f>
              <c:strCache>
                <c:ptCount val="1"/>
                <c:pt idx="0">
                  <c:v>51 - 60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2025'!$F$116:$AC$116</c:f>
              <c:numCache>
                <c:formatCode>#,##0</c:formatCode>
                <c:ptCount val="11"/>
                <c:pt idx="0">
                  <c:v>193</c:v>
                </c:pt>
                <c:pt idx="1">
                  <c:v>230</c:v>
                </c:pt>
                <c:pt idx="2">
                  <c:v>253</c:v>
                </c:pt>
                <c:pt idx="3">
                  <c:v>293</c:v>
                </c:pt>
                <c:pt idx="4" formatCode="General">
                  <c:v>325</c:v>
                </c:pt>
                <c:pt idx="5" formatCode="General">
                  <c:v>335</c:v>
                </c:pt>
                <c:pt idx="6" formatCode="General">
                  <c:v>330</c:v>
                </c:pt>
                <c:pt idx="7" formatCode="General">
                  <c:v>335</c:v>
                </c:pt>
                <c:pt idx="8" formatCode="General">
                  <c:v>331</c:v>
                </c:pt>
                <c:pt idx="9" formatCode="General">
                  <c:v>388</c:v>
                </c:pt>
                <c:pt idx="10" formatCode="General">
                  <c:v>396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1781-4800-9F11-878502A8877E}"/>
            </c:ext>
          </c:extLst>
        </c:ser>
        <c:ser>
          <c:idx val="5"/>
          <c:order val="5"/>
          <c:tx>
            <c:strRef>
              <c:f>'roční present 2025'!$A$117</c:f>
              <c:strCache>
                <c:ptCount val="1"/>
                <c:pt idx="0">
                  <c:v>61 a starší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403201024087743E-3"/>
                  <c:y val="-4.0645222598448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781-4800-9F11-878502A8877E}"/>
                </c:ext>
              </c:extLst>
            </c:dLbl>
            <c:dLbl>
              <c:idx val="1"/>
              <c:layout>
                <c:manualLayout>
                  <c:x val="7.0026675200731189E-3"/>
                  <c:y val="-2.8139000260464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781-4800-9F11-878502A8877E}"/>
                </c:ext>
              </c:extLst>
            </c:dLbl>
            <c:dLbl>
              <c:idx val="2"/>
              <c:layout>
                <c:manualLayout>
                  <c:x val="8.403201024087743E-3"/>
                  <c:y val="-3.4392111429456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781-4800-9F11-878502A8877E}"/>
                </c:ext>
              </c:extLst>
            </c:dLbl>
            <c:dLbl>
              <c:idx val="3"/>
              <c:layout>
                <c:manualLayout>
                  <c:x val="7.0026675200731189E-3"/>
                  <c:y val="-3.4392111429456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781-4800-9F11-878502A8877E}"/>
                </c:ext>
              </c:extLst>
            </c:dLbl>
            <c:dLbl>
              <c:idx val="4"/>
              <c:layout>
                <c:manualLayout>
                  <c:x val="9.8037345281023151E-3"/>
                  <c:y val="-3.7518667013952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781-4800-9F11-878502A8877E}"/>
                </c:ext>
              </c:extLst>
            </c:dLbl>
            <c:dLbl>
              <c:idx val="5"/>
              <c:layout>
                <c:manualLayout>
                  <c:x val="9.8037345281023671E-3"/>
                  <c:y val="-3.1265555844960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781-4800-9F11-878502A8877E}"/>
                </c:ext>
              </c:extLst>
            </c:dLbl>
            <c:dLbl>
              <c:idx val="6"/>
              <c:layout>
                <c:manualLayout>
                  <c:x val="5.6021340160584947E-3"/>
                  <c:y val="-3.7518667013952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781-4800-9F11-878502A8877E}"/>
                </c:ext>
              </c:extLst>
            </c:dLbl>
            <c:dLbl>
              <c:idx val="7"/>
              <c:layout>
                <c:manualLayout>
                  <c:x val="-1.4005335040147265E-3"/>
                  <c:y val="-3.4392111429456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781-4800-9F11-878502A8877E}"/>
                </c:ext>
              </c:extLst>
            </c:dLbl>
            <c:dLbl>
              <c:idx val="8"/>
              <c:layout>
                <c:manualLayout>
                  <c:x val="5.6021340160584947E-3"/>
                  <c:y val="-4.0645222598448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781-4800-9F11-878502A8877E}"/>
                </c:ext>
              </c:extLst>
            </c:dLbl>
            <c:dLbl>
              <c:idx val="9"/>
              <c:layout>
                <c:manualLayout>
                  <c:x val="4.2016005120438715E-3"/>
                  <c:y val="-4.3771778182944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781-4800-9F11-878502A8877E}"/>
                </c:ext>
              </c:extLst>
            </c:dLbl>
            <c:dLbl>
              <c:idx val="10"/>
              <c:layout>
                <c:manualLayout>
                  <c:x val="5.6021340160583924E-3"/>
                  <c:y val="-4.0645222598448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781-4800-9F11-878502A887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2025'!$F$110:$AC$111</c:f>
              <c:multiLvlStrCache>
                <c:ptCount val="11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</c:lvl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2017</c:v>
                  </c:pt>
                  <c:pt idx="4">
                    <c:v>2018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2025'!$F$117:$AC$117</c:f>
              <c:numCache>
                <c:formatCode>#,##0</c:formatCode>
                <c:ptCount val="11"/>
                <c:pt idx="0">
                  <c:v>19</c:v>
                </c:pt>
                <c:pt idx="1">
                  <c:v>21</c:v>
                </c:pt>
                <c:pt idx="2">
                  <c:v>25</c:v>
                </c:pt>
                <c:pt idx="3">
                  <c:v>26</c:v>
                </c:pt>
                <c:pt idx="4" formatCode="General">
                  <c:v>26</c:v>
                </c:pt>
                <c:pt idx="5" formatCode="General">
                  <c:v>39</c:v>
                </c:pt>
                <c:pt idx="6" formatCode="General">
                  <c:v>45</c:v>
                </c:pt>
                <c:pt idx="7" formatCode="General">
                  <c:v>45</c:v>
                </c:pt>
                <c:pt idx="8" formatCode="General">
                  <c:v>47</c:v>
                </c:pt>
                <c:pt idx="9" formatCode="General">
                  <c:v>56</c:v>
                </c:pt>
                <c:pt idx="10" formatCode="General">
                  <c:v>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0-1781-4800-9F11-878502A88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6858704"/>
        <c:axId val="566859032"/>
        <c:axId val="0"/>
      </c:bar3DChart>
      <c:catAx>
        <c:axId val="566858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6859032"/>
        <c:crosses val="autoZero"/>
        <c:auto val="1"/>
        <c:lblAlgn val="ctr"/>
        <c:lblOffset val="100"/>
        <c:noMultiLvlLbl val="0"/>
      </c:catAx>
      <c:valAx>
        <c:axId val="566859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6858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baseline="0">
                <a:effectLst/>
              </a:rPr>
              <a:t>Struktura policistů dle délky služby v letech</a:t>
            </a:r>
            <a:endParaRPr lang="cs-CZ" sz="2400">
              <a:effectLst/>
            </a:endParaRPr>
          </a:p>
          <a:p>
            <a:pPr>
              <a:defRPr sz="2400"/>
            </a:pPr>
            <a:r>
              <a:rPr lang="cs-CZ" sz="2400" b="1" i="0" baseline="0">
                <a:effectLst/>
              </a:rPr>
              <a:t> 2014 až 2024</a:t>
            </a:r>
            <a:endParaRPr lang="cs-CZ" sz="2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'roční present 2025'!$A$154</c:f>
              <c:strCache>
                <c:ptCount val="1"/>
                <c:pt idx="0">
                  <c:v>0 - 10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2025'!$F$152:$AC$153</c:f>
              <c:multiLvlStrCache>
                <c:ptCount val="12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  <c:pt idx="11">
                    <c:v>Počet</c:v>
                  </c:pt>
                </c:lvl>
                <c:lvl>
                  <c:pt idx="0">
                    <c:v>2013</c:v>
                  </c:pt>
                  <c:pt idx="1">
                    <c:v>2014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2017</c:v>
                  </c:pt>
                  <c:pt idx="5">
                    <c:v>2018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2022</c:v>
                  </c:pt>
                  <c:pt idx="10">
                    <c:v>2023</c:v>
                  </c:pt>
                  <c:pt idx="11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2025'!$F$154:$AC$154</c:f>
              <c:numCache>
                <c:formatCode>#,##0</c:formatCode>
                <c:ptCount val="12"/>
                <c:pt idx="0">
                  <c:v>1880</c:v>
                </c:pt>
                <c:pt idx="1">
                  <c:v>1838</c:v>
                </c:pt>
                <c:pt idx="2">
                  <c:v>1834</c:v>
                </c:pt>
                <c:pt idx="3">
                  <c:v>1662</c:v>
                </c:pt>
                <c:pt idx="4">
                  <c:v>1465</c:v>
                </c:pt>
                <c:pt idx="5" formatCode="General">
                  <c:v>1443</c:v>
                </c:pt>
                <c:pt idx="6" formatCode="General">
                  <c:v>1339</c:v>
                </c:pt>
                <c:pt idx="7" formatCode="General">
                  <c:v>1282</c:v>
                </c:pt>
                <c:pt idx="8" formatCode="General">
                  <c:v>1296</c:v>
                </c:pt>
                <c:pt idx="9" formatCode="General">
                  <c:v>1439</c:v>
                </c:pt>
                <c:pt idx="10" formatCode="General">
                  <c:v>1495</c:v>
                </c:pt>
                <c:pt idx="11" formatCode="General">
                  <c:v>1518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668-4111-8EC0-FB14C28E083B}"/>
            </c:ext>
          </c:extLst>
        </c:ser>
        <c:ser>
          <c:idx val="1"/>
          <c:order val="1"/>
          <c:tx>
            <c:strRef>
              <c:f>'roční present 2025'!$A$155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2025'!$F$152:$AC$153</c:f>
              <c:multiLvlStrCache>
                <c:ptCount val="12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  <c:pt idx="11">
                    <c:v>Počet</c:v>
                  </c:pt>
                </c:lvl>
                <c:lvl>
                  <c:pt idx="0">
                    <c:v>2013</c:v>
                  </c:pt>
                  <c:pt idx="1">
                    <c:v>2014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2017</c:v>
                  </c:pt>
                  <c:pt idx="5">
                    <c:v>2018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2022</c:v>
                  </c:pt>
                  <c:pt idx="10">
                    <c:v>2023</c:v>
                  </c:pt>
                  <c:pt idx="11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2025'!$F$155:$AC$155</c:f>
              <c:numCache>
                <c:formatCode>#,##0</c:formatCode>
                <c:ptCount val="12"/>
                <c:pt idx="0">
                  <c:v>776</c:v>
                </c:pt>
                <c:pt idx="1">
                  <c:v>808</c:v>
                </c:pt>
                <c:pt idx="2">
                  <c:v>805</c:v>
                </c:pt>
                <c:pt idx="3">
                  <c:v>672</c:v>
                </c:pt>
                <c:pt idx="4">
                  <c:v>658</c:v>
                </c:pt>
                <c:pt idx="5" formatCode="General">
                  <c:v>643</c:v>
                </c:pt>
                <c:pt idx="6" formatCode="General">
                  <c:v>708</c:v>
                </c:pt>
                <c:pt idx="7" formatCode="General">
                  <c:v>818</c:v>
                </c:pt>
                <c:pt idx="8" formatCode="General">
                  <c:v>776</c:v>
                </c:pt>
                <c:pt idx="9" formatCode="General">
                  <c:v>615</c:v>
                </c:pt>
                <c:pt idx="10" formatCode="General">
                  <c:v>537</c:v>
                </c:pt>
                <c:pt idx="11" formatCode="General">
                  <c:v>451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668-4111-8EC0-FB14C28E083B}"/>
            </c:ext>
          </c:extLst>
        </c:ser>
        <c:ser>
          <c:idx val="2"/>
          <c:order val="2"/>
          <c:tx>
            <c:strRef>
              <c:f>'roční present 2025'!$A$156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2025'!$F$152:$AC$153</c:f>
              <c:multiLvlStrCache>
                <c:ptCount val="12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  <c:pt idx="11">
                    <c:v>Počet</c:v>
                  </c:pt>
                </c:lvl>
                <c:lvl>
                  <c:pt idx="0">
                    <c:v>2013</c:v>
                  </c:pt>
                  <c:pt idx="1">
                    <c:v>2014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2017</c:v>
                  </c:pt>
                  <c:pt idx="5">
                    <c:v>2018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2022</c:v>
                  </c:pt>
                  <c:pt idx="10">
                    <c:v>2023</c:v>
                  </c:pt>
                  <c:pt idx="11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2025'!$F$156:$AC$156</c:f>
              <c:numCache>
                <c:formatCode>#,##0</c:formatCode>
                <c:ptCount val="12"/>
                <c:pt idx="0">
                  <c:v>472</c:v>
                </c:pt>
                <c:pt idx="1">
                  <c:v>446</c:v>
                </c:pt>
                <c:pt idx="2">
                  <c:v>561</c:v>
                </c:pt>
                <c:pt idx="3">
                  <c:v>599</c:v>
                </c:pt>
                <c:pt idx="4">
                  <c:v>621</c:v>
                </c:pt>
                <c:pt idx="5" formatCode="General">
                  <c:v>658</c:v>
                </c:pt>
                <c:pt idx="6" formatCode="General">
                  <c:v>689</c:v>
                </c:pt>
                <c:pt idx="7" formatCode="General">
                  <c:v>616</c:v>
                </c:pt>
                <c:pt idx="8" formatCode="General">
                  <c:v>551</c:v>
                </c:pt>
                <c:pt idx="9" formatCode="General">
                  <c:v>539</c:v>
                </c:pt>
                <c:pt idx="10" formatCode="General">
                  <c:v>569</c:v>
                </c:pt>
                <c:pt idx="11" formatCode="General">
                  <c:v>608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668-4111-8EC0-FB14C28E083B}"/>
            </c:ext>
          </c:extLst>
        </c:ser>
        <c:ser>
          <c:idx val="3"/>
          <c:order val="3"/>
          <c:tx>
            <c:strRef>
              <c:f>'roční present 2025'!$A$157</c:f>
              <c:strCache>
                <c:ptCount val="1"/>
                <c:pt idx="0">
                  <c:v>21 - 30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2025'!$F$152:$AC$153</c:f>
              <c:multiLvlStrCache>
                <c:ptCount val="12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  <c:pt idx="11">
                    <c:v>Počet</c:v>
                  </c:pt>
                </c:lvl>
                <c:lvl>
                  <c:pt idx="0">
                    <c:v>2013</c:v>
                  </c:pt>
                  <c:pt idx="1">
                    <c:v>2014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2017</c:v>
                  </c:pt>
                  <c:pt idx="5">
                    <c:v>2018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2022</c:v>
                  </c:pt>
                  <c:pt idx="10">
                    <c:v>2023</c:v>
                  </c:pt>
                  <c:pt idx="11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2025'!$F$157:$AC$157</c:f>
              <c:numCache>
                <c:formatCode>#,##0</c:formatCode>
                <c:ptCount val="12"/>
                <c:pt idx="0">
                  <c:v>431</c:v>
                </c:pt>
                <c:pt idx="1">
                  <c:v>473</c:v>
                </c:pt>
                <c:pt idx="2">
                  <c:v>515</c:v>
                </c:pt>
                <c:pt idx="3">
                  <c:v>566</c:v>
                </c:pt>
                <c:pt idx="4">
                  <c:v>622</c:v>
                </c:pt>
                <c:pt idx="5" formatCode="General">
                  <c:v>624</c:v>
                </c:pt>
                <c:pt idx="6" formatCode="General">
                  <c:v>656</c:v>
                </c:pt>
                <c:pt idx="7" formatCode="General">
                  <c:v>700</c:v>
                </c:pt>
                <c:pt idx="8" formatCode="General">
                  <c:v>720</c:v>
                </c:pt>
                <c:pt idx="9" formatCode="General">
                  <c:v>674</c:v>
                </c:pt>
                <c:pt idx="10" formatCode="General">
                  <c:v>681</c:v>
                </c:pt>
                <c:pt idx="11" formatCode="General">
                  <c:v>685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4668-4111-8EC0-FB14C28E083B}"/>
            </c:ext>
          </c:extLst>
        </c:ser>
        <c:ser>
          <c:idx val="4"/>
          <c:order val="4"/>
          <c:tx>
            <c:strRef>
              <c:f>'roční present 2025'!$A$158</c:f>
              <c:strCache>
                <c:ptCount val="1"/>
                <c:pt idx="0">
                  <c:v>nad 30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5.8315915567049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668-4111-8EC0-FB14C28E083B}"/>
                </c:ext>
              </c:extLst>
            </c:dLbl>
            <c:dLbl>
              <c:idx val="1"/>
              <c:layout>
                <c:manualLayout>
                  <c:x val="5.2636667013087777E-3"/>
                  <c:y val="-5.1026426121167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668-4111-8EC0-FB14C28E083B}"/>
                </c:ext>
              </c:extLst>
            </c:dLbl>
            <c:dLbl>
              <c:idx val="2"/>
              <c:layout>
                <c:manualLayout>
                  <c:x val="1.3159166753271944E-3"/>
                  <c:y val="-5.4671170844108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668-4111-8EC0-FB14C28E083B}"/>
                </c:ext>
              </c:extLst>
            </c:dLbl>
            <c:dLbl>
              <c:idx val="3"/>
              <c:layout>
                <c:manualLayout>
                  <c:x val="-4.8249720710439506E-17"/>
                  <c:y val="-5.8315915567049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668-4111-8EC0-FB14C28E083B}"/>
                </c:ext>
              </c:extLst>
            </c:dLbl>
            <c:dLbl>
              <c:idx val="4"/>
              <c:layout>
                <c:manualLayout>
                  <c:x val="-4.8249720710439506E-17"/>
                  <c:y val="-5.4671170844108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668-4111-8EC0-FB14C28E083B}"/>
                </c:ext>
              </c:extLst>
            </c:dLbl>
            <c:dLbl>
              <c:idx val="5"/>
              <c:layout>
                <c:manualLayout>
                  <c:x val="0"/>
                  <c:y val="-5.8315915567049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668-4111-8EC0-FB14C28E083B}"/>
                </c:ext>
              </c:extLst>
            </c:dLbl>
            <c:dLbl>
              <c:idx val="6"/>
              <c:layout>
                <c:manualLayout>
                  <c:x val="0"/>
                  <c:y val="-5.8315915567049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4668-4111-8EC0-FB14C28E083B}"/>
                </c:ext>
              </c:extLst>
            </c:dLbl>
            <c:dLbl>
              <c:idx val="7"/>
              <c:layout>
                <c:manualLayout>
                  <c:x val="0"/>
                  <c:y val="-5.4671170844108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668-4111-8EC0-FB14C28E083B}"/>
                </c:ext>
              </c:extLst>
            </c:dLbl>
            <c:dLbl>
              <c:idx val="8"/>
              <c:layout>
                <c:manualLayout>
                  <c:x val="0"/>
                  <c:y val="-6.1960660289989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4668-4111-8EC0-FB14C28E083B}"/>
                </c:ext>
              </c:extLst>
            </c:dLbl>
            <c:dLbl>
              <c:idx val="9"/>
              <c:layout>
                <c:manualLayout>
                  <c:x val="0"/>
                  <c:y val="-6.19606602899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668-4111-8EC0-FB14C28E083B}"/>
                </c:ext>
              </c:extLst>
            </c:dLbl>
            <c:dLbl>
              <c:idx val="10"/>
              <c:layout>
                <c:manualLayout>
                  <c:x val="-1.3159166753271944E-3"/>
                  <c:y val="-5.1026426121167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668-4111-8EC0-FB14C28E083B}"/>
                </c:ext>
              </c:extLst>
            </c:dLbl>
            <c:dLbl>
              <c:idx val="11"/>
              <c:layout>
                <c:manualLayout>
                  <c:x val="9.6499441420879011E-17"/>
                  <c:y val="-6.9250149735870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668-4111-8EC0-FB14C28E08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'roční present 2025'!$F$152:$AC$153</c:f>
              <c:multiLvlStrCache>
                <c:ptCount val="12"/>
                <c:lvl>
                  <c:pt idx="0">
                    <c:v>Počet</c:v>
                  </c:pt>
                  <c:pt idx="1">
                    <c:v>Počet</c:v>
                  </c:pt>
                  <c:pt idx="2">
                    <c:v>Počet</c:v>
                  </c:pt>
                  <c:pt idx="3">
                    <c:v>Počet</c:v>
                  </c:pt>
                  <c:pt idx="4">
                    <c:v>Počet</c:v>
                  </c:pt>
                  <c:pt idx="5">
                    <c:v>Počet</c:v>
                  </c:pt>
                  <c:pt idx="6">
                    <c:v>Počet</c:v>
                  </c:pt>
                  <c:pt idx="7">
                    <c:v>Počet</c:v>
                  </c:pt>
                  <c:pt idx="8">
                    <c:v>Počet</c:v>
                  </c:pt>
                  <c:pt idx="9">
                    <c:v>Počet</c:v>
                  </c:pt>
                  <c:pt idx="10">
                    <c:v>Počet</c:v>
                  </c:pt>
                  <c:pt idx="11">
                    <c:v>Počet</c:v>
                  </c:pt>
                </c:lvl>
                <c:lvl>
                  <c:pt idx="0">
                    <c:v>2013</c:v>
                  </c:pt>
                  <c:pt idx="1">
                    <c:v>2014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2017</c:v>
                  </c:pt>
                  <c:pt idx="5">
                    <c:v>2018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2022</c:v>
                  </c:pt>
                  <c:pt idx="10">
                    <c:v>2023</c:v>
                  </c:pt>
                  <c:pt idx="11">
                    <c:v>2024</c:v>
                  </c:pt>
                </c:lvl>
              </c:multiLvlStrCache>
              <c:extLst/>
            </c:multiLvlStrRef>
          </c:cat>
          <c:val>
            <c:numRef>
              <c:f>'roční present 2025'!$F$158:$AC$158</c:f>
              <c:numCache>
                <c:formatCode>#,##0</c:formatCode>
                <c:ptCount val="12"/>
                <c:pt idx="0">
                  <c:v>52</c:v>
                </c:pt>
                <c:pt idx="1">
                  <c:v>61</c:v>
                </c:pt>
                <c:pt idx="2">
                  <c:v>70</c:v>
                </c:pt>
                <c:pt idx="3">
                  <c:v>87</c:v>
                </c:pt>
                <c:pt idx="4">
                  <c:v>99</c:v>
                </c:pt>
                <c:pt idx="5" formatCode="General">
                  <c:v>147</c:v>
                </c:pt>
                <c:pt idx="6" formatCode="General">
                  <c:v>132</c:v>
                </c:pt>
                <c:pt idx="7" formatCode="General">
                  <c:v>142</c:v>
                </c:pt>
                <c:pt idx="8" formatCode="General">
                  <c:v>142</c:v>
                </c:pt>
                <c:pt idx="9" formatCode="General">
                  <c:v>148</c:v>
                </c:pt>
                <c:pt idx="10" formatCode="General">
                  <c:v>196</c:v>
                </c:pt>
                <c:pt idx="11" formatCode="General">
                  <c:v>203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0-4668-4111-8EC0-FB14C28E08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9316480"/>
        <c:axId val="619316808"/>
        <c:axId val="0"/>
        <c:extLst/>
      </c:bar3DChart>
      <c:catAx>
        <c:axId val="619316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9316808"/>
        <c:crosses val="autoZero"/>
        <c:auto val="1"/>
        <c:lblAlgn val="ctr"/>
        <c:lblOffset val="100"/>
        <c:noMultiLvlLbl val="0"/>
      </c:catAx>
      <c:valAx>
        <c:axId val="61931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931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baseline="0">
                <a:effectLst/>
              </a:rPr>
              <a:t>Počet mužů a žen u KŘP Středočeského kraje 2014 - 2024</a:t>
            </a:r>
            <a:endParaRPr lang="cs-CZ" sz="12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'roční present 2025'!$B$191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2025'!$A$195:$A$205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2025'!$B$195:$B$205</c:f>
              <c:numCache>
                <c:formatCode>General</c:formatCode>
                <c:ptCount val="11"/>
                <c:pt idx="0">
                  <c:v>2827</c:v>
                </c:pt>
                <c:pt idx="1">
                  <c:v>2887</c:v>
                </c:pt>
                <c:pt idx="2">
                  <c:v>2741</c:v>
                </c:pt>
                <c:pt idx="3">
                  <c:v>2669</c:v>
                </c:pt>
                <c:pt idx="4">
                  <c:v>2669</c:v>
                </c:pt>
                <c:pt idx="5">
                  <c:v>2678</c:v>
                </c:pt>
                <c:pt idx="6">
                  <c:v>2703</c:v>
                </c:pt>
                <c:pt idx="7">
                  <c:v>2651</c:v>
                </c:pt>
                <c:pt idx="8">
                  <c:v>2594</c:v>
                </c:pt>
                <c:pt idx="9">
                  <c:v>2625</c:v>
                </c:pt>
                <c:pt idx="10">
                  <c:v>2597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E7-4B14-9B53-B2025A73D61A}"/>
            </c:ext>
          </c:extLst>
        </c:ser>
        <c:ser>
          <c:idx val="1"/>
          <c:order val="1"/>
          <c:tx>
            <c:strRef>
              <c:f>'roční present 2025'!$C$191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2025'!$A$195:$A$205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2025'!$C$195:$C$205</c:f>
              <c:numCache>
                <c:formatCode>General</c:formatCode>
                <c:ptCount val="11"/>
                <c:pt idx="0">
                  <c:v>799</c:v>
                </c:pt>
                <c:pt idx="1">
                  <c:v>898</c:v>
                </c:pt>
                <c:pt idx="2">
                  <c:v>845</c:v>
                </c:pt>
                <c:pt idx="3">
                  <c:v>796</c:v>
                </c:pt>
                <c:pt idx="4">
                  <c:v>796</c:v>
                </c:pt>
                <c:pt idx="5">
                  <c:v>846</c:v>
                </c:pt>
                <c:pt idx="6">
                  <c:v>855</c:v>
                </c:pt>
                <c:pt idx="7">
                  <c:v>834</c:v>
                </c:pt>
                <c:pt idx="8">
                  <c:v>821</c:v>
                </c:pt>
                <c:pt idx="9">
                  <c:v>853</c:v>
                </c:pt>
                <c:pt idx="10">
                  <c:v>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E7-4B14-9B53-B2025A73D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8412703"/>
        <c:axId val="788420191"/>
        <c:axId val="0"/>
      </c:bar3DChart>
      <c:catAx>
        <c:axId val="788412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88420191"/>
        <c:crosses val="autoZero"/>
        <c:auto val="1"/>
        <c:lblAlgn val="ctr"/>
        <c:lblOffset val="100"/>
        <c:noMultiLvlLbl val="0"/>
      </c:catAx>
      <c:valAx>
        <c:axId val="788420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88412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0" i="0" baseline="0">
                <a:effectLst/>
              </a:rPr>
              <a:t>Vzdělanost na KŘP Středočeského kraje </a:t>
            </a:r>
            <a:endParaRPr lang="cs-CZ">
              <a:effectLst/>
            </a:endParaRPr>
          </a:p>
          <a:p>
            <a:pPr>
              <a:defRPr/>
            </a:pPr>
            <a:r>
              <a:rPr lang="cs-CZ" sz="1800" b="0" i="0" baseline="0">
                <a:effectLst/>
              </a:rPr>
              <a:t>v období 2014 – 2024</a:t>
            </a:r>
            <a:endParaRPr lang="cs-CZ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'roční present 2025'!$A$228</c:f>
              <c:strCache>
                <c:ptCount val="1"/>
                <c:pt idx="0">
                  <c:v>střední vzdělání bez maturity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2025'!$E$227:$O$227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2025'!$E$228:$O$228</c:f>
              <c:numCache>
                <c:formatCode>General</c:formatCode>
                <c:ptCount val="11"/>
                <c:pt idx="9">
                  <c:v>4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8-41FC-9FE3-42745AF88D88}"/>
            </c:ext>
          </c:extLst>
        </c:ser>
        <c:ser>
          <c:idx val="1"/>
          <c:order val="1"/>
          <c:tx>
            <c:strRef>
              <c:f>'roční present 2025'!$A$229</c:f>
              <c:strCache>
                <c:ptCount val="1"/>
                <c:pt idx="0">
                  <c:v>střední vzdělání s maturitou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2025'!$E$227:$O$227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2025'!$E$229:$O$229</c:f>
              <c:numCache>
                <c:formatCode>General</c:formatCode>
                <c:ptCount val="11"/>
                <c:pt idx="0">
                  <c:v>2238</c:v>
                </c:pt>
                <c:pt idx="1">
                  <c:v>2156</c:v>
                </c:pt>
                <c:pt idx="2">
                  <c:v>2075</c:v>
                </c:pt>
                <c:pt idx="3">
                  <c:v>1963</c:v>
                </c:pt>
                <c:pt idx="4">
                  <c:v>2004</c:v>
                </c:pt>
                <c:pt idx="5">
                  <c:v>2002</c:v>
                </c:pt>
                <c:pt idx="6">
                  <c:v>2047</c:v>
                </c:pt>
                <c:pt idx="7">
                  <c:v>2003</c:v>
                </c:pt>
                <c:pt idx="8">
                  <c:v>1991</c:v>
                </c:pt>
                <c:pt idx="9">
                  <c:v>2038</c:v>
                </c:pt>
                <c:pt idx="10">
                  <c:v>2011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B8-41FC-9FE3-42745AF88D88}"/>
            </c:ext>
          </c:extLst>
        </c:ser>
        <c:ser>
          <c:idx val="2"/>
          <c:order val="2"/>
          <c:tx>
            <c:strRef>
              <c:f>'roční present 2025'!$A$230</c:f>
              <c:strCache>
                <c:ptCount val="1"/>
                <c:pt idx="0">
                  <c:v>vyšší odborné vzdělání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2025'!$E$227:$O$227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2025'!$E$230:$O$230</c:f>
              <c:numCache>
                <c:formatCode>General</c:formatCode>
                <c:ptCount val="11"/>
                <c:pt idx="0">
                  <c:v>137</c:v>
                </c:pt>
                <c:pt idx="1">
                  <c:v>160</c:v>
                </c:pt>
                <c:pt idx="2">
                  <c:v>157</c:v>
                </c:pt>
                <c:pt idx="3">
                  <c:v>148</c:v>
                </c:pt>
                <c:pt idx="4">
                  <c:v>157</c:v>
                </c:pt>
                <c:pt idx="5">
                  <c:v>154</c:v>
                </c:pt>
                <c:pt idx="6">
                  <c:v>146</c:v>
                </c:pt>
                <c:pt idx="7">
                  <c:v>146</c:v>
                </c:pt>
                <c:pt idx="8">
                  <c:v>128</c:v>
                </c:pt>
                <c:pt idx="9">
                  <c:v>129</c:v>
                </c:pt>
                <c:pt idx="10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B8-41FC-9FE3-42745AF88D88}"/>
            </c:ext>
          </c:extLst>
        </c:ser>
        <c:ser>
          <c:idx val="3"/>
          <c:order val="3"/>
          <c:tx>
            <c:strRef>
              <c:f>'roční present 2025'!$A$231</c:f>
              <c:strCache>
                <c:ptCount val="1"/>
                <c:pt idx="0">
                  <c:v>bakalářské vzdělání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2025'!$E$227:$O$227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2025'!$E$231:$O$231</c:f>
              <c:numCache>
                <c:formatCode>General</c:formatCode>
                <c:ptCount val="11"/>
                <c:pt idx="0">
                  <c:v>688</c:v>
                </c:pt>
                <c:pt idx="1">
                  <c:v>760</c:v>
                </c:pt>
                <c:pt idx="2">
                  <c:v>730</c:v>
                </c:pt>
                <c:pt idx="3">
                  <c:v>725</c:v>
                </c:pt>
                <c:pt idx="4">
                  <c:v>725</c:v>
                </c:pt>
                <c:pt idx="5">
                  <c:v>720</c:v>
                </c:pt>
                <c:pt idx="6">
                  <c:v>723</c:v>
                </c:pt>
                <c:pt idx="7">
                  <c:v>722</c:v>
                </c:pt>
                <c:pt idx="8">
                  <c:v>705</c:v>
                </c:pt>
                <c:pt idx="9">
                  <c:v>705</c:v>
                </c:pt>
                <c:pt idx="10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B8-41FC-9FE3-42745AF88D88}"/>
            </c:ext>
          </c:extLst>
        </c:ser>
        <c:ser>
          <c:idx val="4"/>
          <c:order val="4"/>
          <c:tx>
            <c:strRef>
              <c:f>'roční present 2025'!$A$232</c:f>
              <c:strCache>
                <c:ptCount val="1"/>
                <c:pt idx="0">
                  <c:v>úplné vysokoškolské vzdělání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2025'!$E$227:$O$227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'roční present 2025'!$E$232:$O$232</c:f>
              <c:numCache>
                <c:formatCode>General</c:formatCode>
                <c:ptCount val="11"/>
                <c:pt idx="0">
                  <c:v>563</c:v>
                </c:pt>
                <c:pt idx="1">
                  <c:v>623</c:v>
                </c:pt>
                <c:pt idx="2">
                  <c:v>623</c:v>
                </c:pt>
                <c:pt idx="3">
                  <c:v>629</c:v>
                </c:pt>
                <c:pt idx="4">
                  <c:v>630</c:v>
                </c:pt>
                <c:pt idx="5">
                  <c:v>648</c:v>
                </c:pt>
                <c:pt idx="6">
                  <c:v>642</c:v>
                </c:pt>
                <c:pt idx="7">
                  <c:v>614</c:v>
                </c:pt>
                <c:pt idx="8">
                  <c:v>591</c:v>
                </c:pt>
                <c:pt idx="9">
                  <c:v>621</c:v>
                </c:pt>
                <c:pt idx="10">
                  <c:v>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B8-41FC-9FE3-42745AF88D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0608896"/>
        <c:axId val="1990583520"/>
      </c:barChart>
      <c:catAx>
        <c:axId val="199060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0583520"/>
        <c:crosses val="autoZero"/>
        <c:auto val="1"/>
        <c:lblAlgn val="ctr"/>
        <c:lblOffset val="100"/>
        <c:noMultiLvlLbl val="0"/>
      </c:catAx>
      <c:valAx>
        <c:axId val="199058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060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/>
              <a:t>Nábor</a:t>
            </a:r>
            <a:r>
              <a:rPr lang="cs-CZ" sz="2400" b="1" baseline="0"/>
              <a:t> 2016 - 2024</a:t>
            </a:r>
          </a:p>
        </c:rich>
      </c:tx>
      <c:layout>
        <c:manualLayout>
          <c:xMode val="edge"/>
          <c:yMode val="edge"/>
          <c:x val="0.43990392083801011"/>
          <c:y val="1.65631469979296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'roční present 2025'!$C$309</c:f>
              <c:strCache>
                <c:ptCount val="1"/>
                <c:pt idx="0">
                  <c:v>Celkový počet vložených uchazečů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2025'!$C$310:$C$318</c:f>
              <c:numCache>
                <c:formatCode>General</c:formatCode>
                <c:ptCount val="9"/>
                <c:pt idx="0">
                  <c:v>839</c:v>
                </c:pt>
                <c:pt idx="1">
                  <c:v>829</c:v>
                </c:pt>
                <c:pt idx="2">
                  <c:v>1289</c:v>
                </c:pt>
                <c:pt idx="3">
                  <c:v>880</c:v>
                </c:pt>
                <c:pt idx="4">
                  <c:v>976</c:v>
                </c:pt>
                <c:pt idx="5">
                  <c:v>1261</c:v>
                </c:pt>
                <c:pt idx="6">
                  <c:v>1457</c:v>
                </c:pt>
                <c:pt idx="7">
                  <c:v>2192</c:v>
                </c:pt>
                <c:pt idx="8">
                  <c:v>2141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76-4896-B636-3946A499CFC1}"/>
            </c:ext>
          </c:extLst>
        </c:ser>
        <c:ser>
          <c:idx val="1"/>
          <c:order val="1"/>
          <c:tx>
            <c:strRef>
              <c:f>'roční present 2025'!$D$309</c:f>
              <c:strCache>
                <c:ptCount val="1"/>
                <c:pt idx="0">
                  <c:v>Psychologická způsobilost negativní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2025'!$D$310:$D$318</c:f>
              <c:numCache>
                <c:formatCode>General</c:formatCode>
                <c:ptCount val="9"/>
                <c:pt idx="0">
                  <c:v>338</c:v>
                </c:pt>
                <c:pt idx="1">
                  <c:v>136</c:v>
                </c:pt>
                <c:pt idx="2">
                  <c:v>276</c:v>
                </c:pt>
                <c:pt idx="3">
                  <c:v>229</c:v>
                </c:pt>
                <c:pt idx="4">
                  <c:v>274</c:v>
                </c:pt>
                <c:pt idx="5">
                  <c:v>328</c:v>
                </c:pt>
                <c:pt idx="6">
                  <c:v>311</c:v>
                </c:pt>
                <c:pt idx="7">
                  <c:v>407</c:v>
                </c:pt>
                <c:pt idx="8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76-4896-B636-3946A499CFC1}"/>
            </c:ext>
          </c:extLst>
        </c:ser>
        <c:ser>
          <c:idx val="2"/>
          <c:order val="2"/>
          <c:tx>
            <c:strRef>
              <c:f>'roční present 2025'!$E$309</c:f>
              <c:strCache>
                <c:ptCount val="1"/>
                <c:pt idx="0">
                  <c:v>Zdravotní způsobilost negativní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2025'!$E$310:$E$318</c:f>
              <c:numCache>
                <c:formatCode>General</c:formatCode>
                <c:ptCount val="9"/>
                <c:pt idx="0">
                  <c:v>9</c:v>
                </c:pt>
                <c:pt idx="1">
                  <c:v>12</c:v>
                </c:pt>
                <c:pt idx="2">
                  <c:v>3</c:v>
                </c:pt>
                <c:pt idx="3">
                  <c:v>1</c:v>
                </c:pt>
                <c:pt idx="4">
                  <c:v>6</c:v>
                </c:pt>
                <c:pt idx="5">
                  <c:v>2</c:v>
                </c:pt>
                <c:pt idx="6">
                  <c:v>10</c:v>
                </c:pt>
                <c:pt idx="7">
                  <c:v>3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76-4896-B636-3946A499CFC1}"/>
            </c:ext>
          </c:extLst>
        </c:ser>
        <c:ser>
          <c:idx val="3"/>
          <c:order val="3"/>
          <c:tx>
            <c:strRef>
              <c:f>'roční present 2025'!$F$309</c:f>
              <c:strCache>
                <c:ptCount val="1"/>
                <c:pt idx="0">
                  <c:v>Fyzická způsobilost negativní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2025'!$F$310:$F$318</c:f>
              <c:numCache>
                <c:formatCode>General</c:formatCode>
                <c:ptCount val="9"/>
                <c:pt idx="0">
                  <c:v>58</c:v>
                </c:pt>
                <c:pt idx="1">
                  <c:v>45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76-4896-B636-3946A499CFC1}"/>
            </c:ext>
          </c:extLst>
        </c:ser>
        <c:ser>
          <c:idx val="4"/>
          <c:order val="4"/>
          <c:tx>
            <c:strRef>
              <c:f>'roční present 2025'!$G$309</c:f>
              <c:strCache>
                <c:ptCount val="1"/>
                <c:pt idx="0">
                  <c:v>Bezúhonnost negativní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2025'!$G$310:$G$318</c:f>
              <c:numCache>
                <c:formatCode>General</c:formatCode>
                <c:ptCount val="9"/>
                <c:pt idx="0">
                  <c:v>15</c:v>
                </c:pt>
                <c:pt idx="1">
                  <c:v>21</c:v>
                </c:pt>
                <c:pt idx="2">
                  <c:v>23</c:v>
                </c:pt>
                <c:pt idx="3">
                  <c:v>12</c:v>
                </c:pt>
                <c:pt idx="4">
                  <c:v>0</c:v>
                </c:pt>
                <c:pt idx="5">
                  <c:v>24</c:v>
                </c:pt>
                <c:pt idx="6">
                  <c:v>43</c:v>
                </c:pt>
                <c:pt idx="7">
                  <c:v>50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76-4896-B636-3946A499CFC1}"/>
            </c:ext>
          </c:extLst>
        </c:ser>
        <c:ser>
          <c:idx val="5"/>
          <c:order val="5"/>
          <c:tx>
            <c:strRef>
              <c:f>'roční present 2025'!$H$309</c:f>
              <c:strCache>
                <c:ptCount val="1"/>
                <c:pt idx="0">
                  <c:v>Nepřijetí (odvoláno, nekontaktní uchazeč, nesplěno vzd.)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2025'!$H$310:$H$318</c:f>
              <c:numCache>
                <c:formatCode>General</c:formatCode>
                <c:ptCount val="9"/>
                <c:pt idx="0">
                  <c:v>303</c:v>
                </c:pt>
                <c:pt idx="1">
                  <c:v>510</c:v>
                </c:pt>
                <c:pt idx="2">
                  <c:v>579</c:v>
                </c:pt>
                <c:pt idx="3">
                  <c:v>326</c:v>
                </c:pt>
                <c:pt idx="4">
                  <c:v>542</c:v>
                </c:pt>
                <c:pt idx="5">
                  <c:v>492</c:v>
                </c:pt>
                <c:pt idx="6">
                  <c:v>715</c:v>
                </c:pt>
                <c:pt idx="7">
                  <c:v>1362</c:v>
                </c:pt>
                <c:pt idx="8">
                  <c:v>1341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76-4896-B636-3946A499CFC1}"/>
            </c:ext>
          </c:extLst>
        </c:ser>
        <c:ser>
          <c:idx val="6"/>
          <c:order val="6"/>
          <c:tx>
            <c:strRef>
              <c:f>'roční present 2025'!$I$309</c:f>
              <c:strCache>
                <c:ptCount val="1"/>
                <c:pt idx="0">
                  <c:v>Ustanovení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'roční present 2025'!$B$310:$B$318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'roční present 2025'!$I$310:$I$318</c:f>
              <c:numCache>
                <c:formatCode>General</c:formatCode>
                <c:ptCount val="9"/>
                <c:pt idx="0">
                  <c:v>116</c:v>
                </c:pt>
                <c:pt idx="1">
                  <c:v>105</c:v>
                </c:pt>
                <c:pt idx="2">
                  <c:v>199</c:v>
                </c:pt>
                <c:pt idx="3">
                  <c:v>164</c:v>
                </c:pt>
                <c:pt idx="4">
                  <c:v>228</c:v>
                </c:pt>
                <c:pt idx="5">
                  <c:v>167</c:v>
                </c:pt>
                <c:pt idx="6">
                  <c:v>187</c:v>
                </c:pt>
                <c:pt idx="7">
                  <c:v>202</c:v>
                </c:pt>
                <c:pt idx="8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76-4896-B636-3946A499C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72770408"/>
        <c:axId val="572770736"/>
        <c:axId val="0"/>
      </c:bar3DChart>
      <c:catAx>
        <c:axId val="572770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2770736"/>
        <c:crosses val="autoZero"/>
        <c:auto val="1"/>
        <c:lblAlgn val="ctr"/>
        <c:lblOffset val="100"/>
        <c:noMultiLvlLbl val="0"/>
      </c:catAx>
      <c:valAx>
        <c:axId val="57277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2770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CC8F9-88F9-4C08-9811-032497E442F8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92925-97DF-449A-B33C-2BB08BF625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11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F5C7E6-AA21-403E-942C-A814ACC47E36}" type="slidenum">
              <a:rPr lang="cs-CZ" altLang="cs-CZ" smtClean="0"/>
              <a:pPr>
                <a:defRPr/>
              </a:pPr>
              <a:t>1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560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82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1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02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77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62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39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43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97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97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91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16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48CA7-336F-456B-A1E5-E7CDD4DA03A9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F6324-7B48-42FD-B44E-189E02500E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9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576" y="2"/>
            <a:ext cx="9701152" cy="6857999"/>
          </a:xfrm>
          <a:prstGeom prst="rect">
            <a:avLst/>
          </a:prstGeom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723208"/>
            <a:ext cx="8666926" cy="2778026"/>
          </a:xfrm>
          <a:noFill/>
          <a:ln>
            <a:noFill/>
          </a:ln>
        </p:spPr>
        <p:txBody>
          <a:bodyPr anchor="ctr"/>
          <a:lstStyle/>
          <a:p>
            <a:pPr algn="l"/>
            <a:r>
              <a:rPr lang="cs-CZ" altLang="cs-CZ" sz="4000" dirty="0">
                <a:solidFill>
                  <a:schemeClr val="accent1">
                    <a:lumMod val="75000"/>
                  </a:schemeClr>
                </a:solidFill>
              </a:rPr>
              <a:t>Personální vývoj </a:t>
            </a:r>
            <a:br>
              <a:rPr lang="cs-CZ" altLang="cs-CZ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altLang="cs-CZ" sz="4000" dirty="0">
                <a:solidFill>
                  <a:schemeClr val="accent1">
                    <a:lumMod val="75000"/>
                  </a:schemeClr>
                </a:solidFill>
              </a:rPr>
              <a:t>Krajského ředitelství policie Středočeského </a:t>
            </a:r>
            <a:r>
              <a:rPr lang="cs-CZ" altLang="cs-CZ" sz="4000" dirty="0" smtClean="0">
                <a:solidFill>
                  <a:schemeClr val="accent1">
                    <a:lumMod val="75000"/>
                  </a:schemeClr>
                </a:solidFill>
              </a:rPr>
              <a:t>kraje v roce 2024</a:t>
            </a:r>
            <a:endParaRPr lang="cs-CZ" altLang="cs-CZ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8" y="1340770"/>
            <a:ext cx="469072" cy="54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6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3971"/>
            <a:ext cx="7772400" cy="1280015"/>
          </a:xfrm>
        </p:spPr>
        <p:txBody>
          <a:bodyPr>
            <a:normAutofit/>
          </a:bodyPr>
          <a:lstStyle/>
          <a:p>
            <a:pPr algn="l"/>
            <a:r>
              <a:rPr lang="cs-CZ" sz="6600" dirty="0" smtClean="0">
                <a:solidFill>
                  <a:schemeClr val="accent1">
                    <a:lumMod val="75000"/>
                  </a:schemeClr>
                </a:solidFill>
              </a:rPr>
              <a:t>Děkuji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za pozornost.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0367" y="2080809"/>
            <a:ext cx="6858000" cy="1655762"/>
          </a:xfrm>
        </p:spPr>
        <p:txBody>
          <a:bodyPr>
            <a:normAutofit/>
          </a:bodyPr>
          <a:lstStyle/>
          <a:p>
            <a:pPr algn="l"/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cs-CZ" alt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6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</a:t>
            </a:r>
            <a:r>
              <a:rPr lang="cs-CZ" altLang="cs-CZ" dirty="0" smtClean="0">
                <a:solidFill>
                  <a:schemeClr val="bg1"/>
                </a:solidFill>
              </a:rPr>
              <a:t>Krajského </a:t>
            </a:r>
            <a:r>
              <a:rPr lang="cs-CZ" altLang="cs-CZ" dirty="0">
                <a:solidFill>
                  <a:schemeClr val="bg1"/>
                </a:solidFill>
              </a:rPr>
              <a:t>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749912"/>
              </p:ext>
            </p:extLst>
          </p:nvPr>
        </p:nvGraphicFramePr>
        <p:xfrm>
          <a:off x="123092" y="433754"/>
          <a:ext cx="8856785" cy="5158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713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301340"/>
              </p:ext>
            </p:extLst>
          </p:nvPr>
        </p:nvGraphicFramePr>
        <p:xfrm>
          <a:off x="514349" y="275493"/>
          <a:ext cx="8115301" cy="5139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333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02730"/>
              </p:ext>
            </p:extLst>
          </p:nvPr>
        </p:nvGraphicFramePr>
        <p:xfrm>
          <a:off x="410308" y="269632"/>
          <a:ext cx="8205849" cy="476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29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2432146"/>
              </p:ext>
            </p:extLst>
          </p:nvPr>
        </p:nvGraphicFramePr>
        <p:xfrm>
          <a:off x="41910" y="187569"/>
          <a:ext cx="9060180" cy="5294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857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1634124"/>
              </p:ext>
            </p:extLst>
          </p:nvPr>
        </p:nvGraphicFramePr>
        <p:xfrm>
          <a:off x="252046" y="345831"/>
          <a:ext cx="8704386" cy="4883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399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185629"/>
              </p:ext>
            </p:extLst>
          </p:nvPr>
        </p:nvGraphicFramePr>
        <p:xfrm>
          <a:off x="423949" y="482138"/>
          <a:ext cx="8437417" cy="503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864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410308"/>
              </p:ext>
            </p:extLst>
          </p:nvPr>
        </p:nvGraphicFramePr>
        <p:xfrm>
          <a:off x="549088" y="374073"/>
          <a:ext cx="8212527" cy="4976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37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8757" y="6311899"/>
            <a:ext cx="2057400" cy="365125"/>
          </a:xfrm>
        </p:spPr>
        <p:txBody>
          <a:bodyPr/>
          <a:lstStyle/>
          <a:p>
            <a:pPr algn="r">
              <a:defRPr/>
            </a:pPr>
            <a:fld id="{DF40F6BA-0246-44CA-9412-2D8BD4BF6AB3}" type="datetime1">
              <a:rPr lang="cs-CZ" altLang="cs-CZ" smtClean="0">
                <a:solidFill>
                  <a:schemeClr val="bg1"/>
                </a:solidFill>
              </a:rPr>
              <a:pPr algn="r">
                <a:defRPr/>
              </a:pPr>
              <a:t>28.01.2025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979614" y="6083394"/>
            <a:ext cx="4679950" cy="441231"/>
          </a:xfrm>
        </p:spPr>
        <p:txBody>
          <a:bodyPr/>
          <a:lstStyle/>
          <a:p>
            <a:pPr algn="l">
              <a:defRPr/>
            </a:pPr>
            <a:r>
              <a:rPr lang="cs-CZ" altLang="cs-CZ" dirty="0">
                <a:solidFill>
                  <a:schemeClr val="bg1"/>
                </a:solidFill>
              </a:rPr>
              <a:t>Personální vývoj Krajského ředitelství policie Středočeského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8757" y="5985669"/>
            <a:ext cx="2057400" cy="365125"/>
          </a:xfrm>
        </p:spPr>
        <p:txBody>
          <a:bodyPr/>
          <a:lstStyle/>
          <a:p>
            <a:pPr>
              <a:defRPr/>
            </a:pPr>
            <a:fld id="{0210B49D-3154-4193-AF3F-2F802C5B54B5}" type="slidenum">
              <a:rPr lang="cs-CZ" altLang="cs-CZ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cs-CZ" altLang="cs-CZ" dirty="0">
              <a:solidFill>
                <a:schemeClr val="bg1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837759"/>
              </p:ext>
            </p:extLst>
          </p:nvPr>
        </p:nvGraphicFramePr>
        <p:xfrm>
          <a:off x="440573" y="3134091"/>
          <a:ext cx="8362605" cy="2556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4364">
                  <a:extLst>
                    <a:ext uri="{9D8B030D-6E8A-4147-A177-3AD203B41FA5}">
                      <a16:colId xmlns:a16="http://schemas.microsoft.com/office/drawing/2014/main" val="1309032146"/>
                    </a:ext>
                  </a:extLst>
                </a:gridCol>
                <a:gridCol w="1892057">
                  <a:extLst>
                    <a:ext uri="{9D8B030D-6E8A-4147-A177-3AD203B41FA5}">
                      <a16:colId xmlns:a16="http://schemas.microsoft.com/office/drawing/2014/main" val="2845642256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1360683781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1900345224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2418002247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2121403173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2029176012"/>
                    </a:ext>
                  </a:extLst>
                </a:gridCol>
                <a:gridCol w="924364">
                  <a:extLst>
                    <a:ext uri="{9D8B030D-6E8A-4147-A177-3AD203B41FA5}">
                      <a16:colId xmlns:a16="http://schemas.microsoft.com/office/drawing/2014/main" val="2549984601"/>
                    </a:ext>
                  </a:extLst>
                </a:gridCol>
              </a:tblGrid>
              <a:tr h="145598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Negativní způsobilost</a:t>
                      </a:r>
                      <a:endParaRPr lang="cs-CZ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022348"/>
                  </a:ext>
                </a:extLst>
              </a:tr>
              <a:tr h="93735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000" u="none" strike="noStrike" dirty="0">
                          <a:effectLst/>
                        </a:rPr>
                        <a:t> 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Celkový počet vložených uchazečů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Psychologická způsobilost negativní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Zdravotní</a:t>
                      </a:r>
                      <a:r>
                        <a:rPr lang="cs-CZ" sz="1000" b="1" u="none" strike="noStrike" dirty="0">
                          <a:effectLst/>
                        </a:rPr>
                        <a:t> </a:t>
                      </a:r>
                      <a:r>
                        <a:rPr lang="cs-CZ" sz="1000" b="1" u="none" strike="noStrike" dirty="0" err="1" smtClean="0">
                          <a:effectLst/>
                        </a:rPr>
                        <a:t>působilost</a:t>
                      </a:r>
                      <a:r>
                        <a:rPr lang="cs-CZ" sz="1000" b="1" u="none" strike="noStrike" dirty="0" smtClean="0">
                          <a:effectLst/>
                        </a:rPr>
                        <a:t> </a:t>
                      </a:r>
                      <a:r>
                        <a:rPr lang="cs-CZ" sz="1000" b="1" u="none" strike="noStrike" dirty="0">
                          <a:effectLst/>
                        </a:rPr>
                        <a:t>negativní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Fyzická způsobilost negativní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Bezúhonnost negativní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Nepřijetí (odvoláno, nekontaktní uchazeč, </a:t>
                      </a:r>
                      <a:r>
                        <a:rPr lang="cs-CZ" sz="1000" b="1" u="none" strike="noStrike" dirty="0" err="1">
                          <a:effectLst/>
                        </a:rPr>
                        <a:t>nesplěno</a:t>
                      </a:r>
                      <a:r>
                        <a:rPr lang="cs-CZ" sz="1000" b="1" u="none" strike="noStrike" dirty="0">
                          <a:effectLst/>
                        </a:rPr>
                        <a:t> </a:t>
                      </a:r>
                      <a:r>
                        <a:rPr lang="cs-CZ" sz="1000" b="1" u="none" strike="noStrike" dirty="0" err="1">
                          <a:effectLst/>
                        </a:rPr>
                        <a:t>vzd</a:t>
                      </a:r>
                      <a:r>
                        <a:rPr lang="cs-CZ" sz="1000" b="1" u="none" strike="noStrike" dirty="0">
                          <a:effectLst/>
                        </a:rPr>
                        <a:t>.)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u="none" strike="noStrike" dirty="0">
                          <a:effectLst/>
                        </a:rPr>
                        <a:t>Ustanovení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825750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2016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281778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2017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66928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2018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1289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009037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2019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9945921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2020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374995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2021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1261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299966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2022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925557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2023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2192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633737"/>
                  </a:ext>
                </a:extLst>
              </a:tr>
              <a:tr h="1455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2024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2141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420539"/>
                  </a:ext>
                </a:extLst>
              </a:tr>
            </a:tbl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327687"/>
              </p:ext>
            </p:extLst>
          </p:nvPr>
        </p:nvGraphicFramePr>
        <p:xfrm>
          <a:off x="324196" y="79115"/>
          <a:ext cx="8138159" cy="305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759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3379</TotalTime>
  <Words>308</Words>
  <Application>Microsoft Office PowerPoint</Application>
  <PresentationFormat>Předvádění na obrazovce (4:3)</PresentationFormat>
  <Paragraphs>162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Personální vývoj  Krajského ředitelství policie Středočeského kraje v roce 2024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</vt:lpstr>
    </vt:vector>
  </TitlesOfParts>
  <Company>Policie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Personální vývoj  Krajského ředitelství policie Středočeského kraje</dc:title>
  <dc:creator>JAKOUBEK Jiří</dc:creator>
  <cp:lastModifiedBy>KUČERA Václav</cp:lastModifiedBy>
  <cp:revision>53</cp:revision>
  <dcterms:created xsi:type="dcterms:W3CDTF">2023-05-04T09:46:23Z</dcterms:created>
  <dcterms:modified xsi:type="dcterms:W3CDTF">2025-01-28T05:58:48Z</dcterms:modified>
</cp:coreProperties>
</file>