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5.xml" ContentType="application/vnd.openxmlformats-officedocument.themeOverride+xml"/>
  <Override PartName="/ppt/drawings/drawing4.xml" ContentType="application/vnd.openxmlformats-officedocument.drawingml.chartshapes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6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7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8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9.xml" ContentType="application/vnd.openxmlformats-officedocument.themeOverr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0.xml" ContentType="application/vnd.openxmlformats-officedocument.themeOverride+xml"/>
  <Override PartName="/ppt/drawings/drawing5.xml" ContentType="application/vnd.openxmlformats-officedocument.drawingml.chartshapes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2.xml" ContentType="application/vnd.openxmlformats-officedocument.themeOverride+xml"/>
  <Override PartName="/ppt/drawings/drawing6.xml" ContentType="application/vnd.openxmlformats-officedocument.drawingml.chartshapes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13.xml" ContentType="application/vnd.openxmlformats-officedocument.themeOverr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14.xml" ContentType="application/vnd.openxmlformats-officedocument.themeOverr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15.xml" ContentType="application/vnd.openxmlformats-officedocument.themeOverr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16.xml" ContentType="application/vnd.openxmlformats-officedocument.themeOverr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heme/themeOverride17.xml" ContentType="application/vnd.openxmlformats-officedocument.themeOverr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theme/themeOverride18.xml" ContentType="application/vnd.openxmlformats-officedocument.themeOverrid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theme/themeOverride19.xml" ContentType="application/vnd.openxmlformats-officedocument.themeOverr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drawings/drawing7.xml" ContentType="application/vnd.openxmlformats-officedocument.drawingml.chartshapes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theme/themeOverride20.xml" ContentType="application/vnd.openxmlformats-officedocument.themeOverrid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theme/themeOverride21.xml" ContentType="application/vnd.openxmlformats-officedocument.themeOverride+xml"/>
  <Override PartName="/ppt/drawings/drawing8.xml" ContentType="application/vnd.openxmlformats-officedocument.drawingml.chartshapes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theme/themeOverride22.xml" ContentType="application/vnd.openxmlformats-officedocument.themeOverride+xml"/>
  <Override PartName="/ppt/drawings/drawing9.xml" ContentType="application/vnd.openxmlformats-officedocument.drawingml.chartshapes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theme/themeOverride23.xml" ContentType="application/vnd.openxmlformats-officedocument.themeOverrid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theme/themeOverride24.xml" ContentType="application/vnd.openxmlformats-officedocument.themeOverrid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theme/themeOverride25.xml" ContentType="application/vnd.openxmlformats-officedocument.themeOverrid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theme/themeOverride26.xml" ContentType="application/vnd.openxmlformats-officedocument.themeOverrid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theme/themeOverride27.xml" ContentType="application/vnd.openxmlformats-officedocument.themeOverrid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theme/themeOverride28.xml" ContentType="application/vnd.openxmlformats-officedocument.themeOverrid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theme/themeOverride29.xml" ContentType="application/vnd.openxmlformats-officedocument.themeOverrid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theme/themeOverride30.xml" ContentType="application/vnd.openxmlformats-officedocument.themeOverrid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theme/themeOverride31.xml" ContentType="application/vnd.openxmlformats-officedocument.themeOverride+xml"/>
  <Override PartName="/ppt/charts/chart3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35.xml" ContentType="application/vnd.openxmlformats-officedocument.drawingml.chart+xml"/>
  <Override PartName="/ppt/theme/themeOverride32.xml" ContentType="application/vnd.openxmlformats-officedocument.themeOverride+xml"/>
  <Override PartName="/ppt/charts/chart36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37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38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drawings/drawing10.xml" ContentType="application/vnd.openxmlformats-officedocument.drawingml.chartshapes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charts/chart41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comments/comment1.xml" ContentType="application/vnd.openxmlformats-officedocument.presentationml.comments+xml"/>
  <Override PartName="/ppt/charts/chart42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ppt/charts/chart43.xml" ContentType="application/vnd.openxmlformats-officedocument.drawingml.chart+xml"/>
  <Override PartName="/ppt/charts/style41.xml" ContentType="application/vnd.ms-office.chartstyle+xml"/>
  <Override PartName="/ppt/charts/colors41.xml" ContentType="application/vnd.ms-office.chartcolorstyle+xml"/>
  <Override PartName="/ppt/drawings/drawing11.xml" ContentType="application/vnd.openxmlformats-officedocument.drawingml.chartshapes+xml"/>
  <Override PartName="/ppt/charts/chart44.xml" ContentType="application/vnd.openxmlformats-officedocument.drawingml.chart+xml"/>
  <Override PartName="/ppt/charts/style42.xml" ContentType="application/vnd.ms-office.chartstyle+xml"/>
  <Override PartName="/ppt/charts/colors42.xml" ContentType="application/vnd.ms-office.chartcolorstyle+xml"/>
  <Override PartName="/ppt/drawings/drawing12.xml" ContentType="application/vnd.openxmlformats-officedocument.drawingml.chartshapes+xml"/>
  <Override PartName="/ppt/charts/chart45.xml" ContentType="application/vnd.openxmlformats-officedocument.drawingml.chart+xml"/>
  <Override PartName="/ppt/charts/style43.xml" ContentType="application/vnd.ms-office.chartstyle+xml"/>
  <Override PartName="/ppt/charts/colors43.xml" ContentType="application/vnd.ms-office.chartcolorstyle+xml"/>
  <Override PartName="/ppt/drawings/drawing13.xml" ContentType="application/vnd.openxmlformats-officedocument.drawingml.chartshapes+xml"/>
  <Override PartName="/ppt/charts/chart46.xml" ContentType="application/vnd.openxmlformats-officedocument.drawingml.chart+xml"/>
  <Override PartName="/ppt/charts/style44.xml" ContentType="application/vnd.ms-office.chartstyle+xml"/>
  <Override PartName="/ppt/charts/colors44.xml" ContentType="application/vnd.ms-office.chartcolorstyle+xml"/>
  <Override PartName="/ppt/drawings/drawing14.xml" ContentType="application/vnd.openxmlformats-officedocument.drawingml.chartshapes+xml"/>
  <Override PartName="/ppt/charts/chart47.xml" ContentType="application/vnd.openxmlformats-officedocument.drawingml.chart+xml"/>
  <Override PartName="/ppt/charts/style45.xml" ContentType="application/vnd.ms-office.chartstyle+xml"/>
  <Override PartName="/ppt/charts/colors45.xml" ContentType="application/vnd.ms-office.chartcolorstyle+xml"/>
  <Override PartName="/ppt/drawings/drawing15.xml" ContentType="application/vnd.openxmlformats-officedocument.drawingml.chartshapes+xml"/>
  <Override PartName="/ppt/charts/chart48.xml" ContentType="application/vnd.openxmlformats-officedocument.drawingml.chart+xml"/>
  <Override PartName="/ppt/charts/style46.xml" ContentType="application/vnd.ms-office.chartstyle+xml"/>
  <Override PartName="/ppt/charts/colors46.xml" ContentType="application/vnd.ms-office.chartcolorstyle+xml"/>
  <Override PartName="/ppt/drawings/drawing16.xml" ContentType="application/vnd.openxmlformats-officedocument.drawingml.chartshapes+xml"/>
  <Override PartName="/ppt/charts/chart49.xml" ContentType="application/vnd.openxmlformats-officedocument.drawingml.chart+xml"/>
  <Override PartName="/ppt/charts/style47.xml" ContentType="application/vnd.ms-office.chartstyle+xml"/>
  <Override PartName="/ppt/charts/colors47.xml" ContentType="application/vnd.ms-office.chartcolorstyle+xml"/>
  <Override PartName="/ppt/drawings/drawing17.xml" ContentType="application/vnd.openxmlformats-officedocument.drawingml.chartshape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notesMasterIdLst>
    <p:notesMasterId r:id="rId45"/>
  </p:notesMasterIdLst>
  <p:sldIdLst>
    <p:sldId id="284" r:id="rId2"/>
    <p:sldId id="386" r:id="rId3"/>
    <p:sldId id="385" r:id="rId4"/>
    <p:sldId id="392" r:id="rId5"/>
    <p:sldId id="393" r:id="rId6"/>
    <p:sldId id="264" r:id="rId7"/>
    <p:sldId id="356" r:id="rId8"/>
    <p:sldId id="351" r:id="rId9"/>
    <p:sldId id="388" r:id="rId10"/>
    <p:sldId id="355" r:id="rId11"/>
    <p:sldId id="353" r:id="rId12"/>
    <p:sldId id="354" r:id="rId13"/>
    <p:sldId id="347" r:id="rId14"/>
    <p:sldId id="261" r:id="rId15"/>
    <p:sldId id="275" r:id="rId16"/>
    <p:sldId id="281" r:id="rId17"/>
    <p:sldId id="268" r:id="rId18"/>
    <p:sldId id="276" r:id="rId19"/>
    <p:sldId id="277" r:id="rId20"/>
    <p:sldId id="282" r:id="rId21"/>
    <p:sldId id="278" r:id="rId22"/>
    <p:sldId id="348" r:id="rId23"/>
    <p:sldId id="279" r:id="rId24"/>
    <p:sldId id="283" r:id="rId25"/>
    <p:sldId id="387" r:id="rId26"/>
    <p:sldId id="391" r:id="rId27"/>
    <p:sldId id="368" r:id="rId28"/>
    <p:sldId id="369" r:id="rId29"/>
    <p:sldId id="390" r:id="rId30"/>
    <p:sldId id="370" r:id="rId31"/>
    <p:sldId id="373" r:id="rId32"/>
    <p:sldId id="372" r:id="rId33"/>
    <p:sldId id="357" r:id="rId34"/>
    <p:sldId id="358" r:id="rId35"/>
    <p:sldId id="359" r:id="rId36"/>
    <p:sldId id="360" r:id="rId37"/>
    <p:sldId id="361" r:id="rId38"/>
    <p:sldId id="374" r:id="rId39"/>
    <p:sldId id="375" r:id="rId40"/>
    <p:sldId id="377" r:id="rId41"/>
    <p:sldId id="380" r:id="rId42"/>
    <p:sldId id="383" r:id="rId43"/>
    <p:sldId id="389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ÁLEK Petr" initials="MP" lastIdx="1" clrIdx="0">
    <p:extLst>
      <p:ext uri="{19B8F6BF-5375-455C-9EA6-DF929625EA0E}">
        <p15:presenceInfo xmlns:p15="http://schemas.microsoft.com/office/powerpoint/2012/main" userId="S-1-5-21-854245398-1085031214-839522115-738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36D4F"/>
    <a:srgbClr val="C4BD97"/>
    <a:srgbClr val="A9D18E"/>
    <a:srgbClr val="70AD47"/>
    <a:srgbClr val="006699"/>
    <a:srgbClr val="0070C0"/>
    <a:srgbClr val="44546A"/>
    <a:srgbClr val="C0504D"/>
    <a:srgbClr val="009999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E25E649-3F16-4E02-A733-19D2CDBF48F0}" styleName="Střední styl 3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Střední styl 3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4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54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D:\DOKUMENTY\Prezentace\2024\podklady%20prezentace%20rok%202024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oleObject" Target="file:///D:\DOKUMENTY\Prezentace\2024\podklady%20prezentace%20rok%202024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1.xml"/><Relationship Id="rId1" Type="http://schemas.microsoft.com/office/2011/relationships/chartStyle" Target="style11.xml"/><Relationship Id="rId5" Type="http://schemas.openxmlformats.org/officeDocument/2006/relationships/chartUserShapes" Target="../drawings/drawing5.xml"/><Relationship Id="rId4" Type="http://schemas.openxmlformats.org/officeDocument/2006/relationships/oleObject" Target="file:///D:\DOKUMENTY\Prezentace\2024\podklady%20prezentace%20rok%202024.xlsx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oleObject" Target="file:///D:\DOKUMENTY\Prezentace\2024\podklady%20prezentace%20rok%202024.xlsx" TargetMode="Externa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3.xml"/><Relationship Id="rId1" Type="http://schemas.microsoft.com/office/2011/relationships/chartStyle" Target="style13.xml"/><Relationship Id="rId5" Type="http://schemas.openxmlformats.org/officeDocument/2006/relationships/chartUserShapes" Target="../drawings/drawing6.xml"/><Relationship Id="rId4" Type="http://schemas.openxmlformats.org/officeDocument/2006/relationships/oleObject" Target="file:///D:\DOKUMENTY\Prezentace\2024\podklady%20prezentace%20rok%202024.xlsx" TargetMode="Externa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oleObject" Target="file:///D:\DOKUMENTY\Prezentace\2024\podklady%20prezentace%20rok%202024.xlsx" TargetMode="Externa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oleObject" Target="file:///D:\DOKUMENTY\Prezentace\2024\podklady%20prezentace%20rok%202024.xlsx" TargetMode="Externa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oleObject" Target="file:///D:\DOKUMENTY\Prezentace\2024\podklady%20prezentace%20rok%202024.xlsx" TargetMode="Externa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6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oleObject" Target="file:///D:\DOKUMENTY\Prezentace\2024\podklady%20prezentace%20rok%202024.xlsx" TargetMode="Externa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7.xm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oleObject" Target="file:///D:\DOKUMENTY\Prezentace\2024\podklady%20prezentace%20rok%202024.xlsx" TargetMode="Externa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8.xml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oleObject" Target="file:///D:\DOKUMENTY\Prezentace\2024\podklady%20prezentace%20rok%202024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1.xml"/><Relationship Id="rId4" Type="http://schemas.openxmlformats.org/officeDocument/2006/relationships/oleObject" Target="file:///D:\DOKUMENTY\Prezentace\2024\podklady%20prezentace%20rok%202024.xlsx" TargetMode="Externa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9.xml"/><Relationship Id="rId2" Type="http://schemas.microsoft.com/office/2011/relationships/chartColorStyle" Target="colors20.xml"/><Relationship Id="rId1" Type="http://schemas.microsoft.com/office/2011/relationships/chartStyle" Target="style20.xml"/><Relationship Id="rId4" Type="http://schemas.openxmlformats.org/officeDocument/2006/relationships/oleObject" Target="file:///D:\DOKUMENTY\Prezentace\2024\podklady%20prezentace%20rok%202024.xlsx" TargetMode="Externa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OKUMENTY\Alkoholy,%20ZP&#344;,%20TOXI\2022\DN_A_JNL_12_2022.xlsx" TargetMode="External"/><Relationship Id="rId2" Type="http://schemas.microsoft.com/office/2011/relationships/chartColorStyle" Target="colors21.xml"/><Relationship Id="rId1" Type="http://schemas.microsoft.com/office/2011/relationships/chartStyle" Target="style21.xml"/><Relationship Id="rId4" Type="http://schemas.openxmlformats.org/officeDocument/2006/relationships/chartUserShapes" Target="../drawings/drawing7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0.xml"/><Relationship Id="rId2" Type="http://schemas.microsoft.com/office/2011/relationships/chartColorStyle" Target="colors22.xml"/><Relationship Id="rId1" Type="http://schemas.microsoft.com/office/2011/relationships/chartStyle" Target="style22.xml"/><Relationship Id="rId4" Type="http://schemas.openxmlformats.org/officeDocument/2006/relationships/oleObject" Target="file:///D:\DOKUMENTY\Prezentace\2024\podklady%20prezentace%20rok%202024.xlsx" TargetMode="Externa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1.xml"/><Relationship Id="rId2" Type="http://schemas.microsoft.com/office/2011/relationships/chartColorStyle" Target="colors23.xml"/><Relationship Id="rId1" Type="http://schemas.microsoft.com/office/2011/relationships/chartStyle" Target="style23.xml"/><Relationship Id="rId5" Type="http://schemas.openxmlformats.org/officeDocument/2006/relationships/chartUserShapes" Target="../drawings/drawing8.xml"/><Relationship Id="rId4" Type="http://schemas.openxmlformats.org/officeDocument/2006/relationships/oleObject" Target="file:///D:\DOKUMENTY\Prezentace\2024\podklady%20prezentace%20rok%202024.xlsx" TargetMode="Externa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2.xml"/><Relationship Id="rId2" Type="http://schemas.microsoft.com/office/2011/relationships/chartColorStyle" Target="colors24.xml"/><Relationship Id="rId1" Type="http://schemas.microsoft.com/office/2011/relationships/chartStyle" Target="style24.xml"/><Relationship Id="rId5" Type="http://schemas.openxmlformats.org/officeDocument/2006/relationships/chartUserShapes" Target="../drawings/drawing9.xml"/><Relationship Id="rId4" Type="http://schemas.openxmlformats.org/officeDocument/2006/relationships/oleObject" Target="file:///D:\DOKUMENTY\Prezentace\2024\podklady%20prezentace%20rok%202024.xlsx" TargetMode="Externa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3.xml"/><Relationship Id="rId2" Type="http://schemas.microsoft.com/office/2011/relationships/chartColorStyle" Target="colors25.xml"/><Relationship Id="rId1" Type="http://schemas.microsoft.com/office/2011/relationships/chartStyle" Target="style25.xml"/><Relationship Id="rId4" Type="http://schemas.openxmlformats.org/officeDocument/2006/relationships/oleObject" Target="file:///D:\DOKUMENTY\Prezentace\2024\podklady%20prezentace%20rok%202024.xlsx" TargetMode="Externa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4.xml"/><Relationship Id="rId2" Type="http://schemas.microsoft.com/office/2011/relationships/chartColorStyle" Target="colors26.xml"/><Relationship Id="rId1" Type="http://schemas.microsoft.com/office/2011/relationships/chartStyle" Target="style26.xml"/><Relationship Id="rId4" Type="http://schemas.openxmlformats.org/officeDocument/2006/relationships/oleObject" Target="file:///D:\DOKUMENTY\Prezentace\2024\podklady%20prezentace%20rok%202024.xlsx" TargetMode="Externa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5.xml"/><Relationship Id="rId2" Type="http://schemas.microsoft.com/office/2011/relationships/chartColorStyle" Target="colors27.xml"/><Relationship Id="rId1" Type="http://schemas.microsoft.com/office/2011/relationships/chartStyle" Target="style27.xml"/><Relationship Id="rId4" Type="http://schemas.openxmlformats.org/officeDocument/2006/relationships/oleObject" Target="file:///D:\DOKUMENTY\Prezentace\2024\podklady%20prezentace%20rok%202024.xlsx" TargetMode="Externa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6.xml"/><Relationship Id="rId2" Type="http://schemas.microsoft.com/office/2011/relationships/chartColorStyle" Target="colors28.xml"/><Relationship Id="rId1" Type="http://schemas.microsoft.com/office/2011/relationships/chartStyle" Target="style28.xml"/><Relationship Id="rId4" Type="http://schemas.openxmlformats.org/officeDocument/2006/relationships/oleObject" Target="file:///D:\DOKUMENTY\Prezentace\2024\podklady%20prezentace%20rok%202024.xlsx" TargetMode="Externa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7.xml"/><Relationship Id="rId2" Type="http://schemas.microsoft.com/office/2011/relationships/chartColorStyle" Target="colors29.xml"/><Relationship Id="rId1" Type="http://schemas.microsoft.com/office/2011/relationships/chartStyle" Target="style29.xml"/><Relationship Id="rId4" Type="http://schemas.openxmlformats.org/officeDocument/2006/relationships/oleObject" Target="file:///D:\DOKUMENTY\Prezentace\2024\podklady%20prezentace%20rok%202024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2.xml"/><Relationship Id="rId4" Type="http://schemas.openxmlformats.org/officeDocument/2006/relationships/oleObject" Target="file:///D:\DOKUMENTY\Prezentace\2024\podklady%20prezentace%20rok%202024.xlsx" TargetMode="Externa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8.xml"/><Relationship Id="rId2" Type="http://schemas.microsoft.com/office/2011/relationships/chartColorStyle" Target="colors30.xml"/><Relationship Id="rId1" Type="http://schemas.microsoft.com/office/2011/relationships/chartStyle" Target="style30.xml"/><Relationship Id="rId4" Type="http://schemas.openxmlformats.org/officeDocument/2006/relationships/oleObject" Target="file:///D:\DOKUMENTY\Prezentace\2024\podklady%20prezentace%20rok%202024.xlsx" TargetMode="Externa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9.xml"/><Relationship Id="rId2" Type="http://schemas.microsoft.com/office/2011/relationships/chartColorStyle" Target="colors31.xml"/><Relationship Id="rId1" Type="http://schemas.microsoft.com/office/2011/relationships/chartStyle" Target="style31.xml"/><Relationship Id="rId4" Type="http://schemas.openxmlformats.org/officeDocument/2006/relationships/oleObject" Target="file:///D:\DOKUMENTY\Prezentace\2024\podklady%20prezentace%20rok%202024.xlsx" TargetMode="Externa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0.xml"/><Relationship Id="rId2" Type="http://schemas.microsoft.com/office/2011/relationships/chartColorStyle" Target="colors32.xml"/><Relationship Id="rId1" Type="http://schemas.microsoft.com/office/2011/relationships/chartStyle" Target="style32.xml"/><Relationship Id="rId4" Type="http://schemas.openxmlformats.org/officeDocument/2006/relationships/oleObject" Target="file:///D:\DOKUMENTY\Prezentace\2024\podklady%20prezentace%20rok%202024.xlsx" TargetMode="Externa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1.xml"/><Relationship Id="rId2" Type="http://schemas.microsoft.com/office/2011/relationships/chartColorStyle" Target="colors33.xml"/><Relationship Id="rId1" Type="http://schemas.microsoft.com/office/2011/relationships/chartStyle" Target="style33.xml"/><Relationship Id="rId4" Type="http://schemas.openxmlformats.org/officeDocument/2006/relationships/oleObject" Target="file:///D:\DOKUMENTY\Prezentace\2024\podklady%20prezentace%20rok%202024.xlsx" TargetMode="Externa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OKUMENTY\Prezentace\2022\DN_A_JNL_12_2022-%20kopie.xlsx" TargetMode="External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.xlsx"/><Relationship Id="rId2" Type="http://schemas.openxmlformats.org/officeDocument/2006/relationships/image" Target="../media/image58.png"/><Relationship Id="rId1" Type="http://schemas.openxmlformats.org/officeDocument/2006/relationships/themeOverride" Target="../theme/themeOverride32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1.xlsx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2.xlsx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3.xlsx"/><Relationship Id="rId2" Type="http://schemas.microsoft.com/office/2011/relationships/chartColorStyle" Target="colors37.xml"/><Relationship Id="rId1" Type="http://schemas.microsoft.com/office/2011/relationships/chartStyle" Target="style37.xml"/><Relationship Id="rId4" Type="http://schemas.openxmlformats.org/officeDocument/2006/relationships/chartUserShapes" Target="../drawings/drawing10.xml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4.xlsx"/></Relationships>
</file>

<file path=ppt/charts/_rels/char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microsoft.com/office/2011/relationships/chartColorStyle" Target="colors4.xml"/><Relationship Id="rId1" Type="http://schemas.microsoft.com/office/2011/relationships/chartStyle" Target="style4.xml"/><Relationship Id="rId6" Type="http://schemas.openxmlformats.org/officeDocument/2006/relationships/image" Target="../media/image9.png"/><Relationship Id="rId11" Type="http://schemas.openxmlformats.org/officeDocument/2006/relationships/chartUserShapes" Target="../drawings/drawing3.xml"/><Relationship Id="rId5" Type="http://schemas.openxmlformats.org/officeDocument/2006/relationships/image" Target="../media/image8.png"/><Relationship Id="rId10" Type="http://schemas.openxmlformats.org/officeDocument/2006/relationships/oleObject" Target="file:///D:\STATISTIKA%20DN\02%20-%20Informace%20-%20soubory\2024\PROSINEC%202024.xlsx" TargetMode="External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5.xlsx"/><Relationship Id="rId2" Type="http://schemas.microsoft.com/office/2011/relationships/chartColorStyle" Target="colors38.xml"/><Relationship Id="rId1" Type="http://schemas.microsoft.com/office/2011/relationships/chartStyle" Target="style38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6.xlsx"/><Relationship Id="rId2" Type="http://schemas.microsoft.com/office/2011/relationships/chartColorStyle" Target="colors39.xml"/><Relationship Id="rId1" Type="http://schemas.microsoft.com/office/2011/relationships/chartStyle" Target="style39.xml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7.xlsx"/><Relationship Id="rId2" Type="http://schemas.microsoft.com/office/2011/relationships/chartColorStyle" Target="colors40.xml"/><Relationship Id="rId1" Type="http://schemas.microsoft.com/office/2011/relationships/chartStyle" Target="style40.xm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8.xlsx"/><Relationship Id="rId2" Type="http://schemas.microsoft.com/office/2011/relationships/chartColorStyle" Target="colors41.xml"/><Relationship Id="rId1" Type="http://schemas.microsoft.com/office/2011/relationships/chartStyle" Target="style41.xml"/><Relationship Id="rId4" Type="http://schemas.openxmlformats.org/officeDocument/2006/relationships/chartUserShapes" Target="../drawings/drawing11.xml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9.xlsx"/><Relationship Id="rId2" Type="http://schemas.microsoft.com/office/2011/relationships/chartColorStyle" Target="colors42.xml"/><Relationship Id="rId1" Type="http://schemas.microsoft.com/office/2011/relationships/chartStyle" Target="style42.xml"/><Relationship Id="rId4" Type="http://schemas.openxmlformats.org/officeDocument/2006/relationships/chartUserShapes" Target="../drawings/drawing12.xml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10.xlsx"/><Relationship Id="rId2" Type="http://schemas.microsoft.com/office/2011/relationships/chartColorStyle" Target="colors43.xml"/><Relationship Id="rId1" Type="http://schemas.microsoft.com/office/2011/relationships/chartStyle" Target="style43.xml"/><Relationship Id="rId4" Type="http://schemas.openxmlformats.org/officeDocument/2006/relationships/chartUserShapes" Target="../drawings/drawing13.xml"/></Relationships>
</file>

<file path=ppt/charts/_rels/chart4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11.xlsx"/><Relationship Id="rId2" Type="http://schemas.microsoft.com/office/2011/relationships/chartColorStyle" Target="colors44.xml"/><Relationship Id="rId1" Type="http://schemas.microsoft.com/office/2011/relationships/chartStyle" Target="style44.xml"/><Relationship Id="rId4" Type="http://schemas.openxmlformats.org/officeDocument/2006/relationships/chartUserShapes" Target="../drawings/drawing14.xml"/></Relationships>
</file>

<file path=ppt/charts/_rels/chart4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12.xlsx"/><Relationship Id="rId2" Type="http://schemas.microsoft.com/office/2011/relationships/chartColorStyle" Target="colors45.xml"/><Relationship Id="rId1" Type="http://schemas.microsoft.com/office/2011/relationships/chartStyle" Target="style45.xml"/><Relationship Id="rId4" Type="http://schemas.openxmlformats.org/officeDocument/2006/relationships/chartUserShapes" Target="../drawings/drawing15.xml"/></Relationships>
</file>

<file path=ppt/charts/_rels/chart4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13.xlsx"/><Relationship Id="rId2" Type="http://schemas.microsoft.com/office/2011/relationships/chartColorStyle" Target="colors46.xml"/><Relationship Id="rId1" Type="http://schemas.microsoft.com/office/2011/relationships/chartStyle" Target="style46.xml"/><Relationship Id="rId4" Type="http://schemas.openxmlformats.org/officeDocument/2006/relationships/chartUserShapes" Target="../drawings/drawing16.xml"/></Relationships>
</file>

<file path=ppt/charts/_rels/chart4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14.xlsx"/><Relationship Id="rId2" Type="http://schemas.microsoft.com/office/2011/relationships/chartColorStyle" Target="colors47.xml"/><Relationship Id="rId1" Type="http://schemas.microsoft.com/office/2011/relationships/chartStyle" Target="style47.xml"/><Relationship Id="rId4" Type="http://schemas.openxmlformats.org/officeDocument/2006/relationships/chartUserShapes" Target="../drawings/drawing17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D:\DOKUMENTY\Prezentace\2024\podklady%20prezentace%2020215-2024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6.xml"/><Relationship Id="rId1" Type="http://schemas.microsoft.com/office/2011/relationships/chartStyle" Target="style6.xml"/><Relationship Id="rId5" Type="http://schemas.openxmlformats.org/officeDocument/2006/relationships/chartUserShapes" Target="../drawings/drawing4.xml"/><Relationship Id="rId4" Type="http://schemas.openxmlformats.org/officeDocument/2006/relationships/oleObject" Target="file:///D:\DOKUMENTY\Prezentace\2024\podklady%20prezentace%2020215-2024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file:///D:\DOKUMENTY\Prezentace\2024\podklady%20prezentace%2020215-2024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file:///D:\DOKUMENTY\Prezentace\2024\podklady%20prezentace%2020215-2024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oleObject" Target="file:///D:\DOKUMENTY\Prezentace\2024\podklady%20prezentace%20rok%202024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0.17444088108144476"/>
          <c:w val="0.99861259910767186"/>
          <c:h val="0.78109054738444617"/>
        </c:manualLayout>
      </c:layout>
      <c:lineChart>
        <c:grouping val="standard"/>
        <c:varyColors val="0"/>
        <c:ser>
          <c:idx val="3"/>
          <c:order val="3"/>
          <c:tx>
            <c:strRef>
              <c:f>GRAFY!$D$150</c:f>
              <c:strCache>
                <c:ptCount val="1"/>
                <c:pt idx="0">
                  <c:v>DN</c:v>
                </c:pt>
              </c:strCache>
            </c:strRef>
          </c:tx>
          <c:spPr>
            <a:ln w="28575" cap="rnd">
              <a:solidFill>
                <a:schemeClr val="accent1">
                  <a:lumMod val="75000"/>
                </a:schemeClr>
              </a:solidFill>
              <a:round/>
              <a:headEnd type="oval"/>
              <a:tailEnd type="oval"/>
            </a:ln>
            <a:effectLst/>
          </c:spPr>
          <c:marker>
            <c:symbol val="circle"/>
            <c:size val="7"/>
            <c:spPr>
              <a:solidFill>
                <a:schemeClr val="accent1">
                  <a:lumMod val="75000"/>
                </a:schemeClr>
              </a:solidFill>
              <a:ln w="9525" cap="rnd">
                <a:solidFill>
                  <a:schemeClr val="accent1">
                    <a:lumMod val="75000"/>
                  </a:schemeClr>
                </a:solidFill>
                <a:headEnd type="oval" w="lg" len="med"/>
                <a:tailEnd type="oval" w="lg" len="med"/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69374476-1379-46E5-9894-81B4896D03A6}" type="CELLRANGE">
                      <a:rPr lang="en-US"/>
                      <a:pPr/>
                      <a:t>[OBLAST BUNĚK]</a:t>
                    </a:fld>
                    <a:endParaRPr lang="en-US" baseline="0"/>
                  </a:p>
                  <a:p>
                    <a:fld id="{85A2A0C8-DBFE-4E23-A49C-B06C22F3B50C}" type="VALUE">
                      <a:rPr lang="en-US"/>
                      <a:pPr/>
                      <a:t>[HODNOTA]</a:t>
                    </a:fld>
                    <a:endParaRPr lang="cs-CZ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89D9-4374-B96D-A358906AB98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C13D1386-425B-4A0E-94E0-50EC57E5FF38}" type="CELLRANGE">
                      <a:rPr lang="en-US"/>
                      <a:pPr/>
                      <a:t>[OBLAST BUNĚK]</a:t>
                    </a:fld>
                    <a:endParaRPr lang="en-US" baseline="0"/>
                  </a:p>
                  <a:p>
                    <a:fld id="{7EC47322-37A9-45F2-B7B9-1CDD03668AC2}" type="VALUE">
                      <a:rPr lang="en-US"/>
                      <a:pPr/>
                      <a:t>[HODNOTA]</a:t>
                    </a:fld>
                    <a:endParaRPr lang="cs-CZ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89D9-4374-B96D-A358906AB98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E72853B-1B8F-449E-8C3A-E8910F62EC6F}" type="CELLRANGE">
                      <a:rPr lang="en-US"/>
                      <a:pPr/>
                      <a:t>[OBLAST BUNĚK]</a:t>
                    </a:fld>
                    <a:endParaRPr lang="en-US" baseline="0"/>
                  </a:p>
                  <a:p>
                    <a:fld id="{03C13BDE-4066-4960-8D13-30363ECF761E}" type="VALUE">
                      <a:rPr lang="en-US"/>
                      <a:pPr/>
                      <a:t>[HODNOTA]</a:t>
                    </a:fld>
                    <a:endParaRPr lang="cs-CZ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89D9-4374-B96D-A358906AB98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55DEE832-96DB-45AF-80E3-4CA1C8167368}" type="CELLRANGE">
                      <a:rPr lang="en-US"/>
                      <a:pPr/>
                      <a:t>[OBLAST BUNĚK]</a:t>
                    </a:fld>
                    <a:endParaRPr lang="en-US" baseline="0"/>
                  </a:p>
                  <a:p>
                    <a:fld id="{FE071894-D866-4375-954C-4DCDF12C2139}" type="VALUE">
                      <a:rPr lang="en-US"/>
                      <a:pPr/>
                      <a:t>[HODNOTA]</a:t>
                    </a:fld>
                    <a:endParaRPr lang="cs-CZ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89D9-4374-B96D-A358906AB987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0FC144A3-E168-4FBC-A7BA-087928EDBD3C}" type="CELLRANGE">
                      <a:rPr lang="en-US"/>
                      <a:pPr/>
                      <a:t>[OBLAST BUNĚK]</a:t>
                    </a:fld>
                    <a:endParaRPr lang="en-US" baseline="0"/>
                  </a:p>
                  <a:p>
                    <a:fld id="{1906FAAA-F780-4C99-B23D-D15275EB56B4}" type="VALUE">
                      <a:rPr lang="en-US"/>
                      <a:pPr/>
                      <a:t>[HODNOTA]</a:t>
                    </a:fld>
                    <a:endParaRPr lang="cs-CZ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89D9-4374-B96D-A358906AB987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A8310071-8154-4DB4-A98C-38ED0EECDC4F}" type="CELLRANGE">
                      <a:rPr lang="en-US"/>
                      <a:pPr/>
                      <a:t>[OBLAST BUNĚK]</a:t>
                    </a:fld>
                    <a:endParaRPr lang="en-US" baseline="0"/>
                  </a:p>
                  <a:p>
                    <a:fld id="{27313E53-B154-4926-8596-1F065573D73F}" type="VALUE">
                      <a:rPr lang="en-US"/>
                      <a:pPr/>
                      <a:t>[HODNOTA]</a:t>
                    </a:fld>
                    <a:endParaRPr lang="cs-CZ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89D9-4374-B96D-A358906AB987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3CEBB95E-D006-4607-8E37-73D56541CDEE}" type="CELLRANGE">
                      <a:rPr lang="en-US"/>
                      <a:pPr/>
                      <a:t>[OBLAST BUNĚK]</a:t>
                    </a:fld>
                    <a:endParaRPr lang="en-US" baseline="0"/>
                  </a:p>
                  <a:p>
                    <a:fld id="{718A18BD-4DD2-4E7A-BCEC-FA3B71DAAF46}" type="VALUE">
                      <a:rPr lang="en-US"/>
                      <a:pPr/>
                      <a:t>[HODNOTA]</a:t>
                    </a:fld>
                    <a:endParaRPr lang="cs-CZ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89D9-4374-B96D-A358906AB987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9E175A4F-A00B-4A6B-8370-ADF05FE71083}" type="CELLRANGE">
                      <a:rPr lang="en-US"/>
                      <a:pPr/>
                      <a:t>[OBLAST BUNĚK]</a:t>
                    </a:fld>
                    <a:endParaRPr lang="en-US" baseline="0"/>
                  </a:p>
                  <a:p>
                    <a:fld id="{FAF013CB-BFEB-4381-B4DE-3474AE494746}" type="VALUE">
                      <a:rPr lang="en-US"/>
                      <a:pPr/>
                      <a:t>[HODNOTA]</a:t>
                    </a:fld>
                    <a:endParaRPr lang="cs-CZ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89D9-4374-B96D-A358906AB987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0BBE105D-A8A5-41A3-B813-48D7465B0607}" type="CELLRANGE">
                      <a:rPr lang="en-US"/>
                      <a:pPr/>
                      <a:t>[OBLAST BUNĚK]</a:t>
                    </a:fld>
                    <a:endParaRPr lang="en-US" baseline="0"/>
                  </a:p>
                  <a:p>
                    <a:fld id="{D9E12A80-A2D5-46EE-A593-D6DC6B31B670}" type="VALUE">
                      <a:rPr lang="en-US"/>
                      <a:pPr/>
                      <a:t>[HODNOTA]</a:t>
                    </a:fld>
                    <a:endParaRPr lang="cs-CZ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89D9-4374-B96D-A358906AB987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7390B3C4-638C-48BA-9520-DFF3D8F86B92}" type="CELLRANGE">
                      <a:rPr lang="en-US"/>
                      <a:pPr/>
                      <a:t>[OBLAST BUNĚK]</a:t>
                    </a:fld>
                    <a:endParaRPr lang="en-US" baseline="0"/>
                  </a:p>
                  <a:p>
                    <a:fld id="{30B01D49-1239-4C30-9CD8-D7D0FA9294B1}" type="VALUE">
                      <a:rPr lang="en-US"/>
                      <a:pPr/>
                      <a:t>[HODNOTA]</a:t>
                    </a:fld>
                    <a:endParaRPr lang="cs-CZ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89D9-4374-B96D-A358906AB987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CB1A157A-9A6E-47FE-A690-9742A3C0BB49}" type="CELLRANGE">
                      <a:rPr lang="en-US"/>
                      <a:pPr/>
                      <a:t>[OBLAST BUNĚK]</a:t>
                    </a:fld>
                    <a:endParaRPr lang="en-US" baseline="0"/>
                  </a:p>
                  <a:p>
                    <a:fld id="{5C38B948-DBF6-48DA-99B6-AE84EAD6D761}" type="VALUE">
                      <a:rPr lang="en-US"/>
                      <a:pPr/>
                      <a:t>[HODNOTA]</a:t>
                    </a:fld>
                    <a:endParaRPr lang="cs-CZ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A-89D9-4374-B96D-A358906AB987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34722221-A2A0-4EEA-9E56-F4926B6DFE88}" type="CELLRANGE">
                      <a:rPr lang="en-US"/>
                      <a:pPr/>
                      <a:t>[OBLAST BUNĚK]</a:t>
                    </a:fld>
                    <a:endParaRPr lang="en-US" baseline="0"/>
                  </a:p>
                  <a:p>
                    <a:fld id="{792DA4BA-F3D0-4F65-8C11-1AD76FE028A2}" type="VALUE">
                      <a:rPr lang="en-US"/>
                      <a:pPr/>
                      <a:t>[HODNOTA]</a:t>
                    </a:fld>
                    <a:endParaRPr lang="cs-CZ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B-89D9-4374-B96D-A358906AB987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ECE5DFE8-88C9-4D1A-9015-8B07C22E4B83}" type="CELLRANGE">
                      <a:rPr lang="en-US"/>
                      <a:pPr/>
                      <a:t>[OBLAST BUNĚK]</a:t>
                    </a:fld>
                    <a:endParaRPr lang="en-US" baseline="0"/>
                  </a:p>
                  <a:p>
                    <a:fld id="{78C06387-FB0F-4FC1-8B9C-1BBE514E26F6}" type="VALUE">
                      <a:rPr lang="en-US"/>
                      <a:pPr/>
                      <a:t>[HODNOTA]</a:t>
                    </a:fld>
                    <a:endParaRPr lang="cs-CZ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C-89D9-4374-B96D-A358906AB987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FE28DEA5-315F-4297-B895-0F7E5E94C731}" type="CELLRANGE">
                      <a:rPr lang="en-US"/>
                      <a:pPr/>
                      <a:t>[OBLAST BUNĚK]</a:t>
                    </a:fld>
                    <a:endParaRPr lang="en-US" baseline="0"/>
                  </a:p>
                  <a:p>
                    <a:fld id="{DABB7987-9AD6-4D30-BCB4-2047F78E4706}" type="VALUE">
                      <a:rPr lang="en-US"/>
                      <a:pPr/>
                      <a:t>[HODNOTA]</a:t>
                    </a:fld>
                    <a:endParaRPr lang="cs-CZ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D-89D9-4374-B96D-A358906AB987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C90DC121-A448-433E-AA0D-3FF3B4EE071D}" type="CELLRANGE">
                      <a:rPr lang="en-US"/>
                      <a:pPr/>
                      <a:t>[OBLAST BUNĚK]</a:t>
                    </a:fld>
                    <a:endParaRPr lang="en-US" baseline="0" dirty="0"/>
                  </a:p>
                  <a:p>
                    <a:r>
                      <a:rPr lang="en-US" dirty="0" smtClean="0"/>
                      <a:t>16 281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E-89D9-4374-B96D-A358906AB987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6E0C8E32-6EDF-4F80-9190-E336E49F9D99}" type="CELLRANGE">
                      <a:rPr lang="cs-CZ"/>
                      <a:pPr/>
                      <a:t>[OBLAST BUNĚK]</a:t>
                    </a:fld>
                    <a:r>
                      <a:rPr lang="cs-CZ" baseline="0"/>
                      <a:t>
</a:t>
                    </a:r>
                    <a:fld id="{0C9BC930-D7C9-46C6-A484-781FACC8D4B4}" type="VALUE">
                      <a:rPr lang="cs-CZ" baseline="0"/>
                      <a:pPr/>
                      <a:t>[HODNOTA]</a:t>
                    </a:fld>
                    <a:endParaRPr lang="cs-CZ" baseline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89D9-4374-B96D-A358906AB98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val>
            <c:numRef>
              <c:f>GRAFY!$D$151:$D$166</c:f>
              <c:numCache>
                <c:formatCode>#,##0</c:formatCode>
                <c:ptCount val="16"/>
                <c:pt idx="0">
                  <c:v>11183</c:v>
                </c:pt>
                <c:pt idx="1">
                  <c:v>9870</c:v>
                </c:pt>
                <c:pt idx="2">
                  <c:v>9889</c:v>
                </c:pt>
                <c:pt idx="3">
                  <c:v>10595</c:v>
                </c:pt>
                <c:pt idx="4">
                  <c:v>11266</c:v>
                </c:pt>
                <c:pt idx="5">
                  <c:v>11604</c:v>
                </c:pt>
                <c:pt idx="6">
                  <c:v>12463</c:v>
                </c:pt>
                <c:pt idx="7">
                  <c:v>13833</c:v>
                </c:pt>
                <c:pt idx="8">
                  <c:v>14707</c:v>
                </c:pt>
                <c:pt idx="9">
                  <c:v>14866</c:v>
                </c:pt>
                <c:pt idx="10">
                  <c:v>16014</c:v>
                </c:pt>
                <c:pt idx="11">
                  <c:v>13942</c:v>
                </c:pt>
                <c:pt idx="12">
                  <c:v>14954</c:v>
                </c:pt>
                <c:pt idx="13">
                  <c:v>15127</c:v>
                </c:pt>
                <c:pt idx="14">
                  <c:v>16282</c:v>
                </c:pt>
                <c:pt idx="15">
                  <c:v>16343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datalabelsRange>
                <c15:f>GRAFY!$A$151:$A$166</c15:f>
                <c15:dlblRangeCache>
                  <c:ptCount val="16"/>
                  <c:pt idx="0">
                    <c:v>(2009)</c:v>
                  </c:pt>
                  <c:pt idx="1">
                    <c:v>(2010)</c:v>
                  </c:pt>
                  <c:pt idx="2">
                    <c:v>(2011)</c:v>
                  </c:pt>
                  <c:pt idx="3">
                    <c:v>(2012)</c:v>
                  </c:pt>
                  <c:pt idx="4">
                    <c:v>(2013)</c:v>
                  </c:pt>
                  <c:pt idx="5">
                    <c:v>(2014)</c:v>
                  </c:pt>
                  <c:pt idx="6">
                    <c:v>(2015)</c:v>
                  </c:pt>
                  <c:pt idx="7">
                    <c:v>(2016)</c:v>
                  </c:pt>
                  <c:pt idx="8">
                    <c:v>(2017)</c:v>
                  </c:pt>
                  <c:pt idx="9">
                    <c:v>(2018)</c:v>
                  </c:pt>
                  <c:pt idx="10">
                    <c:v>(2019)</c:v>
                  </c:pt>
                  <c:pt idx="11">
                    <c:v>(2020)</c:v>
                  </c:pt>
                  <c:pt idx="12">
                    <c:v>(2021)</c:v>
                  </c:pt>
                  <c:pt idx="13">
                    <c:v>(2022)</c:v>
                  </c:pt>
                  <c:pt idx="14">
                    <c:v>(2023)</c:v>
                  </c:pt>
                  <c:pt idx="15">
                    <c:v>(2024)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0-89D9-4374-B96D-A358906AB9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23671072"/>
        <c:axId val="1823654432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GRAFY!$A$150</c15:sqref>
                        </c15:formulaRef>
                      </c:ext>
                    </c:extLst>
                    <c:strCache>
                      <c:ptCount val="1"/>
                      <c:pt idx="0">
                        <c:v> 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val>
                  <c:numRef>
                    <c:extLst>
                      <c:ext uri="{02D57815-91ED-43cb-92C2-25804820EDAC}">
                        <c15:formulaRef>
                          <c15:sqref>GRAFY!$A$151:$A$166</c15:sqref>
                        </c15:formulaRef>
                      </c:ext>
                    </c:extLst>
                    <c:numCache>
                      <c:formatCode>@</c:formatCode>
                      <c:ptCount val="16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</c:v>
                      </c:pt>
                      <c:pt idx="9">
                        <c:v>0</c:v>
                      </c:pt>
                      <c:pt idx="10">
                        <c:v>0</c:v>
                      </c:pt>
                      <c:pt idx="11">
                        <c:v>0</c:v>
                      </c:pt>
                      <c:pt idx="12">
                        <c:v>0</c:v>
                      </c:pt>
                      <c:pt idx="13">
                        <c:v>0</c:v>
                      </c:pt>
                      <c:pt idx="14">
                        <c:v>0</c:v>
                      </c:pt>
                      <c:pt idx="15">
                        <c:v>0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11-89D9-4374-B96D-A358906AB987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GRAFY!$B$150</c15:sqref>
                        </c15:formulaRef>
                      </c:ext>
                    </c:extLst>
                    <c:strCache>
                      <c:ptCount val="1"/>
                      <c:pt idx="0">
                        <c:v>Usmceno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GRAFY!$B$151:$B$166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124</c:v>
                      </c:pt>
                      <c:pt idx="1">
                        <c:v>106</c:v>
                      </c:pt>
                      <c:pt idx="2">
                        <c:v>97</c:v>
                      </c:pt>
                      <c:pt idx="3">
                        <c:v>110</c:v>
                      </c:pt>
                      <c:pt idx="4">
                        <c:v>88</c:v>
                      </c:pt>
                      <c:pt idx="5">
                        <c:v>116</c:v>
                      </c:pt>
                      <c:pt idx="6">
                        <c:v>102</c:v>
                      </c:pt>
                      <c:pt idx="7">
                        <c:v>106</c:v>
                      </c:pt>
                      <c:pt idx="8">
                        <c:v>63</c:v>
                      </c:pt>
                      <c:pt idx="9">
                        <c:v>106</c:v>
                      </c:pt>
                      <c:pt idx="10">
                        <c:v>88</c:v>
                      </c:pt>
                      <c:pt idx="11">
                        <c:v>79</c:v>
                      </c:pt>
                      <c:pt idx="12">
                        <c:v>80</c:v>
                      </c:pt>
                      <c:pt idx="13">
                        <c:v>76</c:v>
                      </c:pt>
                      <c:pt idx="14">
                        <c:v>80</c:v>
                      </c:pt>
                      <c:pt idx="15">
                        <c:v>71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89D9-4374-B96D-A358906AB987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GRAFY!$C$150</c15:sqref>
                        </c15:formulaRef>
                      </c:ext>
                    </c:extLst>
                    <c:strCache>
                      <c:ptCount val="1"/>
                      <c:pt idx="0">
                        <c:v>TZ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GRAFY!$C$151:$C$166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556</c:v>
                      </c:pt>
                      <c:pt idx="1">
                        <c:v>456</c:v>
                      </c:pt>
                      <c:pt idx="2">
                        <c:v>472</c:v>
                      </c:pt>
                      <c:pt idx="3">
                        <c:v>463</c:v>
                      </c:pt>
                      <c:pt idx="4">
                        <c:v>410</c:v>
                      </c:pt>
                      <c:pt idx="5">
                        <c:v>435</c:v>
                      </c:pt>
                      <c:pt idx="6">
                        <c:v>393</c:v>
                      </c:pt>
                      <c:pt idx="7">
                        <c:v>441</c:v>
                      </c:pt>
                      <c:pt idx="8">
                        <c:v>337</c:v>
                      </c:pt>
                      <c:pt idx="9">
                        <c:v>403</c:v>
                      </c:pt>
                      <c:pt idx="10">
                        <c:v>350</c:v>
                      </c:pt>
                      <c:pt idx="11">
                        <c:v>239</c:v>
                      </c:pt>
                      <c:pt idx="12">
                        <c:v>258</c:v>
                      </c:pt>
                      <c:pt idx="13">
                        <c:v>280</c:v>
                      </c:pt>
                      <c:pt idx="14">
                        <c:v>281</c:v>
                      </c:pt>
                      <c:pt idx="15">
                        <c:v>265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89D9-4374-B96D-A358906AB987}"/>
                  </c:ext>
                </c:extLst>
              </c15:ser>
            </c15:filteredLineSeries>
          </c:ext>
        </c:extLst>
      </c:lineChart>
      <c:catAx>
        <c:axId val="1823671072"/>
        <c:scaling>
          <c:orientation val="minMax"/>
        </c:scaling>
        <c:delete val="1"/>
        <c:axPos val="b"/>
        <c:majorTickMark val="none"/>
        <c:minorTickMark val="none"/>
        <c:tickLblPos val="nextTo"/>
        <c:crossAx val="1823654432"/>
        <c:crosses val="autoZero"/>
        <c:auto val="1"/>
        <c:lblAlgn val="ctr"/>
        <c:lblOffset val="100"/>
        <c:noMultiLvlLbl val="0"/>
      </c:catAx>
      <c:valAx>
        <c:axId val="1823654432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823671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0428769017980636E-2"/>
          <c:y val="0.12099554563314452"/>
          <c:w val="0.93914246196403872"/>
          <c:h val="0.8235481626183308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808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0CC9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386-4B43-90DB-34271FD80E4D}"/>
              </c:ext>
            </c:extLst>
          </c:dPt>
          <c:dPt>
            <c:idx val="2"/>
            <c:invertIfNegative val="0"/>
            <c:bubble3D val="0"/>
            <c:spPr>
              <a:pattFill prst="wdDnDiag">
                <a:fgClr>
                  <a:srgbClr val="009999"/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386-4B43-90DB-34271FD80E4D}"/>
              </c:ext>
            </c:extLst>
          </c:dPt>
          <c:dLbls>
            <c:dLbl>
              <c:idx val="1"/>
              <c:layout>
                <c:manualLayout>
                  <c:x val="2.7662517289072292E-3"/>
                  <c:y val="0.10237424550223814"/>
                </c:manualLayout>
              </c:layout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rgbClr val="00CC9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57C9AF5C-5320-4DD6-B65C-A2CE54DDE09A}" type="VALUE">
                      <a:rPr lang="en-US">
                        <a:solidFill>
                          <a:srgbClr val="0070C0"/>
                        </a:solidFill>
                      </a:rPr>
                      <a:pPr>
                        <a:defRPr b="1">
                          <a:solidFill>
                            <a:srgbClr val="00CC9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[HODNOTA]</a:t>
                    </a:fld>
                    <a:endParaRPr lang="cs-CZ"/>
                  </a:p>
                </c:rich>
              </c:tx>
              <c:spPr>
                <a:solidFill>
                  <a:sysClr val="window" lastClr="FFFFFF"/>
                </a:solidFill>
                <a:ln w="15875">
                  <a:solidFill>
                    <a:srgbClr val="5B9BD5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00CC99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oundRec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386-4B43-90DB-34271FD80E4D}"/>
                </c:ext>
              </c:extLst>
            </c:dLbl>
            <c:spPr>
              <a:solidFill>
                <a:schemeClr val="lt1"/>
              </a:solidFill>
              <a:ln>
                <a:solidFill>
                  <a:srgbClr val="5B9BD5"/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GRAFY!$M$3:$M$5</c:f>
              <c:strCache>
                <c:ptCount val="3"/>
                <c:pt idx="0">
                  <c:v>Rok 2023</c:v>
                </c:pt>
                <c:pt idx="1">
                  <c:v>Rozdíl</c:v>
                </c:pt>
                <c:pt idx="2">
                  <c:v>Rok 2022</c:v>
                </c:pt>
              </c:strCache>
            </c:strRef>
          </c:cat>
          <c:val>
            <c:numRef>
              <c:f>GRAFY!$N$3:$N$5</c:f>
              <c:numCache>
                <c:formatCode>#,##0</c:formatCode>
                <c:ptCount val="3"/>
                <c:pt idx="0">
                  <c:v>1181</c:v>
                </c:pt>
                <c:pt idx="1">
                  <c:v>-276</c:v>
                </c:pt>
                <c:pt idx="2">
                  <c:v>1457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386-4B43-90DB-34271FD80E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2"/>
        <c:axId val="178055951"/>
        <c:axId val="183762015"/>
      </c:barChart>
      <c:catAx>
        <c:axId val="178055951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low"/>
        <c:crossAx val="183762015"/>
        <c:crosses val="autoZero"/>
        <c:auto val="1"/>
        <c:lblAlgn val="ctr"/>
        <c:lblOffset val="500"/>
        <c:noMultiLvlLbl val="0"/>
      </c:catAx>
      <c:valAx>
        <c:axId val="183762015"/>
        <c:scaling>
          <c:orientation val="minMax"/>
          <c:max val="1500"/>
        </c:scaling>
        <c:delete val="1"/>
        <c:axPos val="l"/>
        <c:numFmt formatCode="#,##0" sourceLinked="1"/>
        <c:majorTickMark val="none"/>
        <c:minorTickMark val="none"/>
        <c:tickLblPos val="nextTo"/>
        <c:crossAx val="17805595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0555555555555555E-2"/>
          <c:y val="5.0925925925925923E-2"/>
          <c:w val="0.93888888888888888"/>
          <c:h val="0.8848374161563138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GRAFY!$A$115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146194">
                <a:lumMod val="75000"/>
              </a:srgbClr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-0.27777777777777779"/>
                  <c:y val="-1.2421752738654142E-3"/>
                </c:manualLayout>
              </c:layout>
              <c:spPr>
                <a:solidFill>
                  <a:prstClr val="white"/>
                </a:solidFill>
                <a:ln w="12700">
                  <a:solidFill>
                    <a:srgbClr val="5B9BD5">
                      <a:lumMod val="60000"/>
                      <a:lumOff val="40000"/>
                    </a:srgb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1180468066491689"/>
                      <c:h val="2.602445226917057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6AB-4A44-94FA-ED66FC73EC45}"/>
                </c:ext>
              </c:extLst>
            </c:dLbl>
            <c:spPr>
              <a:solidFill>
                <a:prstClr val="white"/>
              </a:solidFill>
              <a:ln w="12700">
                <a:solidFill>
                  <a:srgbClr val="5B9BD5">
                    <a:lumMod val="60000"/>
                    <a:lumOff val="40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leftArrow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strRef>
              <c:f>GRAFY!$B$114:$D$114</c:f>
              <c:strCache>
                <c:ptCount val="3"/>
                <c:pt idx="0">
                  <c:v>U</c:v>
                </c:pt>
                <c:pt idx="1">
                  <c:v>TZ</c:v>
                </c:pt>
                <c:pt idx="2">
                  <c:v>LZ</c:v>
                </c:pt>
              </c:strCache>
            </c:strRef>
          </c:cat>
          <c:val>
            <c:numRef>
              <c:f>GRAFY!$B$115:$D$115</c:f>
              <c:numCache>
                <c:formatCode>General</c:formatCode>
                <c:ptCount val="3"/>
                <c:pt idx="0">
                  <c:v>71</c:v>
                </c:pt>
                <c:pt idx="1">
                  <c:v>265</c:v>
                </c:pt>
                <c:pt idx="2">
                  <c:v>3238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90-4A27-AE76-E707B14ADA73}"/>
            </c:ext>
          </c:extLst>
        </c:ser>
        <c:ser>
          <c:idx val="1"/>
          <c:order val="1"/>
          <c:tx>
            <c:strRef>
              <c:f>GRAFY!$A$116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C4BD97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-0.28888888888888886"/>
                  <c:y val="-3.4694469519536142E-18"/>
                </c:manualLayout>
              </c:layout>
              <c:spPr>
                <a:solidFill>
                  <a:srgbClr val="2F5597"/>
                </a:solidFill>
                <a:ln w="12700">
                  <a:solidFill>
                    <a:srgbClr val="052F61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9.4499999999999987E-2"/>
                      <c:h val="3.315375586854459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16AB-4A44-94FA-ED66FC73EC45}"/>
                </c:ext>
              </c:extLst>
            </c:dLbl>
            <c:spPr>
              <a:solidFill>
                <a:srgbClr val="2F5597"/>
              </a:solidFill>
              <a:ln w="12700">
                <a:solidFill>
                  <a:srgbClr val="052F61"/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leftArrow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strRef>
              <c:f>GRAFY!$B$114:$D$114</c:f>
              <c:strCache>
                <c:ptCount val="3"/>
                <c:pt idx="0">
                  <c:v>U</c:v>
                </c:pt>
                <c:pt idx="1">
                  <c:v>TZ</c:v>
                </c:pt>
                <c:pt idx="2">
                  <c:v>LZ</c:v>
                </c:pt>
              </c:strCache>
            </c:strRef>
          </c:cat>
          <c:val>
            <c:numRef>
              <c:f>GRAFY!$B$116:$D$116</c:f>
              <c:numCache>
                <c:formatCode>General</c:formatCode>
                <c:ptCount val="3"/>
                <c:pt idx="0">
                  <c:v>80</c:v>
                </c:pt>
                <c:pt idx="1">
                  <c:v>281</c:v>
                </c:pt>
                <c:pt idx="2">
                  <c:v>3221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F90-4A27-AE76-E707B14ADA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41378335"/>
        <c:axId val="541379999"/>
      </c:barChart>
      <c:catAx>
        <c:axId val="541378335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541379999"/>
        <c:crosses val="autoZero"/>
        <c:auto val="1"/>
        <c:lblAlgn val="ctr"/>
        <c:lblOffset val="100"/>
        <c:noMultiLvlLbl val="0"/>
      </c:catAx>
      <c:valAx>
        <c:axId val="541379999"/>
        <c:scaling>
          <c:orientation val="minMax"/>
          <c:max val="3300"/>
        </c:scaling>
        <c:delete val="1"/>
        <c:axPos val="t"/>
        <c:numFmt formatCode="General" sourceLinked="1"/>
        <c:majorTickMark val="none"/>
        <c:minorTickMark val="none"/>
        <c:tickLblPos val="nextTo"/>
        <c:crossAx val="541378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8680052493438324"/>
          <c:y val="8.0175273865414717E-2"/>
          <c:w val="0.10695450568678914"/>
          <c:h val="0.1088309859154929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12700"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  <c:userShapes r:id="rId5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GRAFY!$N$105</c:f>
              <c:strCache>
                <c:ptCount val="1"/>
                <c:pt idx="0">
                  <c:v>Usmrc.</c:v>
                </c:pt>
              </c:strCache>
            </c:strRef>
          </c:tx>
          <c:spPr>
            <a:solidFill>
              <a:srgbClr val="44546A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44546A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GRAFY!$M$106:$M$111</c:f>
              <c:strCache>
                <c:ptCount val="6"/>
                <c:pt idx="0">
                  <c:v>Dálnice</c:v>
                </c:pt>
                <c:pt idx="1">
                  <c:v>I. třída</c:v>
                </c:pt>
                <c:pt idx="2">
                  <c:v>II. třída</c:v>
                </c:pt>
                <c:pt idx="3">
                  <c:v>III. třída</c:v>
                </c:pt>
                <c:pt idx="4">
                  <c:v>MK</c:v>
                </c:pt>
                <c:pt idx="5">
                  <c:v>ÚK</c:v>
                </c:pt>
              </c:strCache>
            </c:strRef>
          </c:cat>
          <c:val>
            <c:numRef>
              <c:f>GRAFY!$N$106:$N$111</c:f>
              <c:numCache>
                <c:formatCode>General</c:formatCode>
                <c:ptCount val="6"/>
                <c:pt idx="0">
                  <c:v>10</c:v>
                </c:pt>
                <c:pt idx="1">
                  <c:v>22</c:v>
                </c:pt>
                <c:pt idx="2">
                  <c:v>21</c:v>
                </c:pt>
                <c:pt idx="3">
                  <c:v>12</c:v>
                </c:pt>
                <c:pt idx="4">
                  <c:v>6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BC-4C08-BFC3-FE16FAC272B1}"/>
            </c:ext>
          </c:extLst>
        </c:ser>
        <c:ser>
          <c:idx val="1"/>
          <c:order val="1"/>
          <c:tx>
            <c:strRef>
              <c:f>GRAFY!$O$105</c:f>
              <c:strCache>
                <c:ptCount val="1"/>
                <c:pt idx="0">
                  <c:v>Rozdíl</c:v>
                </c:pt>
              </c:strCache>
            </c:strRef>
          </c:tx>
          <c:spPr>
            <a:solidFill>
              <a:srgbClr val="5B9BD5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5B9BD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EBC-4C08-BFC3-FE16FAC272B1}"/>
              </c:ext>
            </c:extLst>
          </c:dPt>
          <c:dPt>
            <c:idx val="1"/>
            <c:invertIfNegative val="0"/>
            <c:bubble3D val="0"/>
            <c:spPr>
              <a:solidFill>
                <a:srgbClr val="5B9BD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9EBC-4C08-BFC3-FE16FAC272B1}"/>
              </c:ext>
            </c:extLst>
          </c:dPt>
          <c:dPt>
            <c:idx val="2"/>
            <c:invertIfNegative val="0"/>
            <c:bubble3D val="0"/>
            <c:spPr>
              <a:solidFill>
                <a:srgbClr val="5B9BD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9EBC-4C08-BFC3-FE16FAC272B1}"/>
              </c:ext>
            </c:extLst>
          </c:dPt>
          <c:dPt>
            <c:idx val="3"/>
            <c:invertIfNegative val="0"/>
            <c:bubble3D val="0"/>
            <c:spPr>
              <a:solidFill>
                <a:srgbClr val="5B9BD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9EBC-4C08-BFC3-FE16FAC272B1}"/>
              </c:ext>
            </c:extLst>
          </c:dPt>
          <c:dPt>
            <c:idx val="4"/>
            <c:invertIfNegative val="0"/>
            <c:bubble3D val="0"/>
            <c:spPr>
              <a:solidFill>
                <a:srgbClr val="5B9BD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9EBC-4C08-BFC3-FE16FAC272B1}"/>
              </c:ext>
            </c:extLst>
          </c:dPt>
          <c:dPt>
            <c:idx val="5"/>
            <c:invertIfNegative val="0"/>
            <c:bubble3D val="0"/>
            <c:spPr>
              <a:solidFill>
                <a:srgbClr val="5B9BD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3D04-4C51-BC69-927337E3711A}"/>
              </c:ext>
            </c:extLst>
          </c:dPt>
          <c:dLbls>
            <c:dLbl>
              <c:idx val="0"/>
              <c:layout>
                <c:manualLayout>
                  <c:x val="1.6821451569026336E-3"/>
                  <c:y val="6.3769345870422711E-2"/>
                </c:manualLayout>
              </c:layout>
              <c:spPr>
                <a:solidFill>
                  <a:srgbClr val="ED7D31">
                    <a:lumMod val="75000"/>
                  </a:srgbClr>
                </a:solidFill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0070C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upArrow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6.3231890749168462E-2"/>
                      <c:h val="6.018912613538451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9EBC-4C08-BFC3-FE16FAC272B1}"/>
                </c:ext>
              </c:extLst>
            </c:dLbl>
            <c:dLbl>
              <c:idx val="1"/>
              <c:layout>
                <c:manualLayout>
                  <c:x val="6.6220973029786988E-8"/>
                  <c:y val="6.717193177982915E-2"/>
                </c:manualLayout>
              </c:layout>
              <c:spPr>
                <a:solidFill>
                  <a:srgbClr val="A9D18E"/>
                </a:solidFill>
                <a:ln>
                  <a:solidFill>
                    <a:srgbClr val="70AD47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0070C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downArrow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4.6424610468370341E-2"/>
                      <c:h val="5.765435132018856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9EBC-4C08-BFC3-FE16FAC272B1}"/>
                </c:ext>
              </c:extLst>
            </c:dLbl>
            <c:dLbl>
              <c:idx val="2"/>
              <c:spPr>
                <a:solidFill>
                  <a:srgbClr val="A9D18E"/>
                </a:solidFill>
                <a:ln>
                  <a:solidFill>
                    <a:srgbClr val="70AD47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0070C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downArrow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9-9EBC-4C08-BFC3-FE16FAC272B1}"/>
                </c:ext>
              </c:extLst>
            </c:dLbl>
            <c:dLbl>
              <c:idx val="3"/>
              <c:layout>
                <c:manualLayout>
                  <c:x val="0"/>
                  <c:y val="6.9910555555555726E-2"/>
                </c:manualLayout>
              </c:layout>
              <c:spPr>
                <a:solidFill>
                  <a:srgbClr val="A9D18E"/>
                </a:solidFill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0070C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downArrow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6-9EBC-4C08-BFC3-FE16FAC272B1}"/>
                </c:ext>
              </c:extLst>
            </c:dLbl>
            <c:dLbl>
              <c:idx val="4"/>
              <c:spPr>
                <a:solidFill>
                  <a:srgbClr val="A9D18E"/>
                </a:solidFill>
                <a:ln>
                  <a:solidFill>
                    <a:srgbClr val="70AD47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0070C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downArrow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A-9EBC-4C08-BFC3-FE16FAC272B1}"/>
                </c:ext>
              </c:extLst>
            </c:dLbl>
            <c:dLbl>
              <c:idx val="5"/>
              <c:spPr>
                <a:solidFill>
                  <a:srgbClr val="A9D18E"/>
                </a:solidFill>
                <a:ln>
                  <a:solidFill>
                    <a:srgbClr val="70AD47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0070C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downArrow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4-3D04-4C51-BC69-927337E3711A}"/>
                </c:ext>
              </c:extLst>
            </c:dLbl>
            <c:spPr>
              <a:solidFill>
                <a:srgbClr val="A9D18E"/>
              </a:solidFill>
              <a:ln>
                <a:solidFill>
                  <a:srgbClr val="C0504D"/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GRAFY!$M$106:$M$111</c:f>
              <c:strCache>
                <c:ptCount val="6"/>
                <c:pt idx="0">
                  <c:v>Dálnice</c:v>
                </c:pt>
                <c:pt idx="1">
                  <c:v>I. třída</c:v>
                </c:pt>
                <c:pt idx="2">
                  <c:v>II. třída</c:v>
                </c:pt>
                <c:pt idx="3">
                  <c:v>III. třída</c:v>
                </c:pt>
                <c:pt idx="4">
                  <c:v>MK</c:v>
                </c:pt>
                <c:pt idx="5">
                  <c:v>ÚK</c:v>
                </c:pt>
              </c:strCache>
            </c:strRef>
          </c:cat>
          <c:val>
            <c:numRef>
              <c:f>GRAFY!$O$106:$O$111</c:f>
              <c:numCache>
                <c:formatCode>General</c:formatCode>
                <c:ptCount val="6"/>
                <c:pt idx="0">
                  <c:v>2</c:v>
                </c:pt>
                <c:pt idx="1">
                  <c:v>-2</c:v>
                </c:pt>
                <c:pt idx="2">
                  <c:v>-3</c:v>
                </c:pt>
                <c:pt idx="3">
                  <c:v>-3</c:v>
                </c:pt>
                <c:pt idx="4">
                  <c:v>-2</c:v>
                </c:pt>
                <c:pt idx="5">
                  <c:v>-1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EBC-4C08-BFC3-FE16FAC272B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0"/>
        <c:axId val="187767103"/>
        <c:axId val="187753791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GRAFY!$P$105</c15:sqref>
                        </c15:formulaRef>
                      </c:ext>
                    </c:extLst>
                    <c:strCache>
                      <c:ptCount val="1"/>
                      <c:pt idx="0">
                        <c:v>Tezce zr.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GRAFY!$M$106:$M$111</c15:sqref>
                        </c15:formulaRef>
                      </c:ext>
                    </c:extLst>
                    <c:strCache>
                      <c:ptCount val="6"/>
                      <c:pt idx="0">
                        <c:v>Dálnice</c:v>
                      </c:pt>
                      <c:pt idx="1">
                        <c:v>I. třída</c:v>
                      </c:pt>
                      <c:pt idx="2">
                        <c:v>II. třída</c:v>
                      </c:pt>
                      <c:pt idx="3">
                        <c:v>III. třída</c:v>
                      </c:pt>
                      <c:pt idx="4">
                        <c:v>MK</c:v>
                      </c:pt>
                      <c:pt idx="5">
                        <c:v>ÚK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GRAFY!$P$106:$P$111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39</c:v>
                      </c:pt>
                      <c:pt idx="1">
                        <c:v>79</c:v>
                      </c:pt>
                      <c:pt idx="2">
                        <c:v>74</c:v>
                      </c:pt>
                      <c:pt idx="3">
                        <c:v>46</c:v>
                      </c:pt>
                      <c:pt idx="4">
                        <c:v>40</c:v>
                      </c:pt>
                      <c:pt idx="5">
                        <c:v>3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9EBC-4C08-BFC3-FE16FAC272B1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GRAFY!$Q$105</c15:sqref>
                        </c15:formulaRef>
                      </c:ext>
                    </c:extLst>
                    <c:strCache>
                      <c:ptCount val="1"/>
                      <c:pt idx="0">
                        <c:v>Rozdíl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GRAFY!$M$106:$M$111</c15:sqref>
                        </c15:formulaRef>
                      </c:ext>
                    </c:extLst>
                    <c:strCache>
                      <c:ptCount val="6"/>
                      <c:pt idx="0">
                        <c:v>Dálnice</c:v>
                      </c:pt>
                      <c:pt idx="1">
                        <c:v>I. třída</c:v>
                      </c:pt>
                      <c:pt idx="2">
                        <c:v>II. třída</c:v>
                      </c:pt>
                      <c:pt idx="3">
                        <c:v>III. třída</c:v>
                      </c:pt>
                      <c:pt idx="4">
                        <c:v>MK</c:v>
                      </c:pt>
                      <c:pt idx="5">
                        <c:v>ÚK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GRAFY!$Q$106:$Q$111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11</c:v>
                      </c:pt>
                      <c:pt idx="1">
                        <c:v>6</c:v>
                      </c:pt>
                      <c:pt idx="2">
                        <c:v>-11</c:v>
                      </c:pt>
                      <c:pt idx="3">
                        <c:v>-1</c:v>
                      </c:pt>
                      <c:pt idx="4">
                        <c:v>-6</c:v>
                      </c:pt>
                      <c:pt idx="5">
                        <c:v>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9EBC-4C08-BFC3-FE16FAC272B1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GRAFY!$R$105</c15:sqref>
                        </c15:formulaRef>
                      </c:ext>
                    </c:extLst>
                    <c:strCache>
                      <c:ptCount val="1"/>
                      <c:pt idx="0">
                        <c:v>Lehce zr.</c:v>
                      </c:pt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GRAFY!$M$106:$M$111</c15:sqref>
                        </c15:formulaRef>
                      </c:ext>
                    </c:extLst>
                    <c:strCache>
                      <c:ptCount val="6"/>
                      <c:pt idx="0">
                        <c:v>Dálnice</c:v>
                      </c:pt>
                      <c:pt idx="1">
                        <c:v>I. třída</c:v>
                      </c:pt>
                      <c:pt idx="2">
                        <c:v>II. třída</c:v>
                      </c:pt>
                      <c:pt idx="3">
                        <c:v>III. třída</c:v>
                      </c:pt>
                      <c:pt idx="4">
                        <c:v>MK</c:v>
                      </c:pt>
                      <c:pt idx="5">
                        <c:v>ÚK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GRAFY!$R$106:$R$111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381</c:v>
                      </c:pt>
                      <c:pt idx="1">
                        <c:v>561</c:v>
                      </c:pt>
                      <c:pt idx="2">
                        <c:v>976</c:v>
                      </c:pt>
                      <c:pt idx="3">
                        <c:v>772</c:v>
                      </c:pt>
                      <c:pt idx="4">
                        <c:v>521</c:v>
                      </c:pt>
                      <c:pt idx="5">
                        <c:v>13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9EBC-4C08-BFC3-FE16FAC272B1}"/>
                  </c:ext>
                </c:extLst>
              </c15:ser>
            </c15:filteredBarSeries>
            <c15:filteredBa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GRAFY!$S$105</c15:sqref>
                        </c15:formulaRef>
                      </c:ext>
                    </c:extLst>
                    <c:strCache>
                      <c:ptCount val="1"/>
                      <c:pt idx="0">
                        <c:v>Rozdíl</c:v>
                      </c:pt>
                    </c:strCache>
                  </c:strRef>
                </c:tx>
                <c:spPr>
                  <a:solidFill>
                    <a:schemeClr val="accent6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GRAFY!$M$106:$M$111</c15:sqref>
                        </c15:formulaRef>
                      </c:ext>
                    </c:extLst>
                    <c:strCache>
                      <c:ptCount val="6"/>
                      <c:pt idx="0">
                        <c:v>Dálnice</c:v>
                      </c:pt>
                      <c:pt idx="1">
                        <c:v>I. třída</c:v>
                      </c:pt>
                      <c:pt idx="2">
                        <c:v>II. třída</c:v>
                      </c:pt>
                      <c:pt idx="3">
                        <c:v>III. třída</c:v>
                      </c:pt>
                      <c:pt idx="4">
                        <c:v>MK</c:v>
                      </c:pt>
                      <c:pt idx="5">
                        <c:v>ÚK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GRAFY!$S$106:$S$111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56</c:v>
                      </c:pt>
                      <c:pt idx="1">
                        <c:v>14</c:v>
                      </c:pt>
                      <c:pt idx="2">
                        <c:v>-17</c:v>
                      </c:pt>
                      <c:pt idx="3">
                        <c:v>47</c:v>
                      </c:pt>
                      <c:pt idx="4">
                        <c:v>23</c:v>
                      </c:pt>
                      <c:pt idx="5">
                        <c:v>-4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9EBC-4C08-BFC3-FE16FAC272B1}"/>
                  </c:ext>
                </c:extLst>
              </c15:ser>
            </c15:filteredBarSeries>
          </c:ext>
        </c:extLst>
      </c:barChart>
      <c:catAx>
        <c:axId val="1877671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187753791"/>
        <c:crosses val="autoZero"/>
        <c:auto val="1"/>
        <c:lblAlgn val="ctr"/>
        <c:lblOffset val="100"/>
        <c:noMultiLvlLbl val="0"/>
      </c:catAx>
      <c:valAx>
        <c:axId val="187753791"/>
        <c:scaling>
          <c:orientation val="minMax"/>
          <c:max val="25"/>
          <c:min val="-6"/>
        </c:scaling>
        <c:delete val="1"/>
        <c:axPos val="l"/>
        <c:numFmt formatCode="General" sourceLinked="1"/>
        <c:majorTickMark val="none"/>
        <c:minorTickMark val="none"/>
        <c:tickLblPos val="nextTo"/>
        <c:crossAx val="1877671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6111111111111108E-2"/>
          <c:y val="4.6296296296296294E-2"/>
          <c:w val="0.93888888888888888"/>
          <c:h val="0.89814814814814814"/>
        </c:manualLayout>
      </c:layout>
      <c:barChart>
        <c:barDir val="col"/>
        <c:grouping val="clustered"/>
        <c:varyColors val="0"/>
        <c:ser>
          <c:idx val="2"/>
          <c:order val="2"/>
          <c:tx>
            <c:strRef>
              <c:f>GRAFY!$P$105</c:f>
              <c:strCache>
                <c:ptCount val="1"/>
                <c:pt idx="0">
                  <c:v>Tezce zr.</c:v>
                </c:pt>
              </c:strCache>
            </c:strRef>
          </c:tx>
          <c:spPr>
            <a:solidFill>
              <a:srgbClr val="44546A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lt1"/>
              </a:solidFill>
              <a:ln>
                <a:noFill/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snip2Diag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GRAFY!$M$106:$M$111</c:f>
              <c:strCache>
                <c:ptCount val="6"/>
                <c:pt idx="0">
                  <c:v>Dálnice</c:v>
                </c:pt>
                <c:pt idx="1">
                  <c:v>I. třída</c:v>
                </c:pt>
                <c:pt idx="2">
                  <c:v>II. třída</c:v>
                </c:pt>
                <c:pt idx="3">
                  <c:v>III. třída</c:v>
                </c:pt>
                <c:pt idx="4">
                  <c:v>MK</c:v>
                </c:pt>
                <c:pt idx="5">
                  <c:v>ÚK</c:v>
                </c:pt>
              </c:strCache>
            </c:strRef>
          </c:cat>
          <c:val>
            <c:numRef>
              <c:f>GRAFY!$P$106:$P$111</c:f>
              <c:numCache>
                <c:formatCode>General</c:formatCode>
                <c:ptCount val="6"/>
                <c:pt idx="0">
                  <c:v>35</c:v>
                </c:pt>
                <c:pt idx="1">
                  <c:v>59</c:v>
                </c:pt>
                <c:pt idx="2">
                  <c:v>79</c:v>
                </c:pt>
                <c:pt idx="3">
                  <c:v>46</c:v>
                </c:pt>
                <c:pt idx="4">
                  <c:v>45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2A-44C1-9069-734FE11B648F}"/>
            </c:ext>
          </c:extLst>
        </c:ser>
        <c:ser>
          <c:idx val="3"/>
          <c:order val="3"/>
          <c:tx>
            <c:strRef>
              <c:f>GRAFY!$Q$105</c:f>
              <c:strCache>
                <c:ptCount val="1"/>
                <c:pt idx="0">
                  <c:v>Rozdíl</c:v>
                </c:pt>
              </c:strCache>
            </c:strRef>
          </c:tx>
          <c:spPr>
            <a:solidFill>
              <a:srgbClr val="70AD47">
                <a:lumMod val="60000"/>
                <a:lumOff val="40000"/>
              </a:srgb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ysClr val="window" lastClr="FFFF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C52A-44C1-9069-734FE11B648F}"/>
              </c:ext>
            </c:extLst>
          </c:dPt>
          <c:dPt>
            <c:idx val="1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52A-44C1-9069-734FE11B648F}"/>
              </c:ext>
            </c:extLst>
          </c:dPt>
          <c:dPt>
            <c:idx val="2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C52A-44C1-9069-734FE11B648F}"/>
              </c:ext>
            </c:extLst>
          </c:dPt>
          <c:dPt>
            <c:idx val="4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C52A-44C1-9069-734FE11B648F}"/>
              </c:ext>
            </c:extLst>
          </c:dPt>
          <c:dLbls>
            <c:dLbl>
              <c:idx val="0"/>
              <c:layout>
                <c:manualLayout>
                  <c:x val="0"/>
                  <c:y val="4.4100694444446017E-3"/>
                </c:manualLayout>
              </c:layout>
              <c:spPr>
                <a:solidFill>
                  <a:sysClr val="window" lastClr="FFFFFF"/>
                </a:solidFill>
                <a:ln w="12700">
                  <a:solidFill>
                    <a:sysClr val="window" lastClr="FFFFFF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ound2DiagRec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4.6280230001691187E-2"/>
                      <c:h val="7.397256944444444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C52A-44C1-9069-734FE11B648F}"/>
                </c:ext>
              </c:extLst>
            </c:dLbl>
            <c:dLbl>
              <c:idx val="1"/>
              <c:spPr>
                <a:solidFill>
                  <a:schemeClr val="lt1"/>
                </a:solidFill>
                <a:ln w="12700">
                  <a:solidFill>
                    <a:sysClr val="window" lastClr="FFFFFF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ound2Diag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7-C52A-44C1-9069-734FE11B648F}"/>
                </c:ext>
              </c:extLst>
            </c:dLbl>
            <c:dLbl>
              <c:idx val="2"/>
              <c:layout>
                <c:manualLayout>
                  <c:x val="5.3695247759174697E-3"/>
                  <c:y val="-8.098263888889050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52A-44C1-9069-734FE11B648F}"/>
                </c:ext>
              </c:extLst>
            </c:dLbl>
            <c:dLbl>
              <c:idx val="3"/>
              <c:layout>
                <c:manualLayout>
                  <c:x val="-5.3695247759175686E-3"/>
                  <c:y val="-1.2178819444444445E-2"/>
                </c:manualLayout>
              </c:layout>
              <c:spPr>
                <a:solidFill>
                  <a:schemeClr val="lt1"/>
                </a:solidFill>
                <a:ln w="12700">
                  <a:solidFill>
                    <a:srgbClr val="44546A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ound2Diag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9-C52A-44C1-9069-734FE11B648F}"/>
                </c:ext>
              </c:extLst>
            </c:dLbl>
            <c:dLbl>
              <c:idx val="4"/>
              <c:layout>
                <c:manualLayout>
                  <c:x val="0"/>
                  <c:y val="-2.517708333333414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52A-44C1-9069-734FE11B648F}"/>
                </c:ext>
              </c:extLst>
            </c:dLbl>
            <c:dLbl>
              <c:idx val="5"/>
              <c:spPr>
                <a:solidFill>
                  <a:sysClr val="window" lastClr="FFFFFF"/>
                </a:solidFill>
                <a:ln w="12700">
                  <a:solidFill>
                    <a:sysClr val="window" lastClr="FFFFFF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ound2Diag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4-1CAB-4E8A-8037-FA79A7F57D7D}"/>
                </c:ext>
              </c:extLst>
            </c:dLbl>
            <c:spPr>
              <a:solidFill>
                <a:schemeClr val="lt1"/>
              </a:solidFill>
              <a:ln w="12700">
                <a:solidFill>
                  <a:srgbClr val="C00000"/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2Diag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GRAFY!$M$106:$M$111</c:f>
              <c:strCache>
                <c:ptCount val="6"/>
                <c:pt idx="0">
                  <c:v>Dálnice</c:v>
                </c:pt>
                <c:pt idx="1">
                  <c:v>I. třída</c:v>
                </c:pt>
                <c:pt idx="2">
                  <c:v>II. třída</c:v>
                </c:pt>
                <c:pt idx="3">
                  <c:v>III. třída</c:v>
                </c:pt>
                <c:pt idx="4">
                  <c:v>MK</c:v>
                </c:pt>
                <c:pt idx="5">
                  <c:v>ÚK</c:v>
                </c:pt>
              </c:strCache>
            </c:strRef>
          </c:cat>
          <c:val>
            <c:numRef>
              <c:f>GRAFY!$Q$106:$Q$111</c:f>
              <c:numCache>
                <c:formatCode>General</c:formatCode>
                <c:ptCount val="6"/>
                <c:pt idx="0">
                  <c:v>-4</c:v>
                </c:pt>
                <c:pt idx="1">
                  <c:v>-20</c:v>
                </c:pt>
                <c:pt idx="2">
                  <c:v>5</c:v>
                </c:pt>
                <c:pt idx="3">
                  <c:v>0</c:v>
                </c:pt>
                <c:pt idx="4">
                  <c:v>5</c:v>
                </c:pt>
                <c:pt idx="5">
                  <c:v>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52A-44C1-9069-734FE11B648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0"/>
        <c:axId val="538778975"/>
        <c:axId val="538763583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GRAFY!$N$105</c15:sqref>
                        </c15:formulaRef>
                      </c:ext>
                    </c:extLst>
                    <c:strCache>
                      <c:ptCount val="1"/>
                      <c:pt idx="0">
                        <c:v>Usmrc.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GRAFY!$M$106:$M$111</c15:sqref>
                        </c15:formulaRef>
                      </c:ext>
                    </c:extLst>
                    <c:strCache>
                      <c:ptCount val="6"/>
                      <c:pt idx="0">
                        <c:v>Dálnice</c:v>
                      </c:pt>
                      <c:pt idx="1">
                        <c:v>I. třída</c:v>
                      </c:pt>
                      <c:pt idx="2">
                        <c:v>II. třída</c:v>
                      </c:pt>
                      <c:pt idx="3">
                        <c:v>III. třída</c:v>
                      </c:pt>
                      <c:pt idx="4">
                        <c:v>MK</c:v>
                      </c:pt>
                      <c:pt idx="5">
                        <c:v>ÚK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GRAFY!$N$106:$N$111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10</c:v>
                      </c:pt>
                      <c:pt idx="1">
                        <c:v>22</c:v>
                      </c:pt>
                      <c:pt idx="2">
                        <c:v>21</c:v>
                      </c:pt>
                      <c:pt idx="3">
                        <c:v>12</c:v>
                      </c:pt>
                      <c:pt idx="4">
                        <c:v>6</c:v>
                      </c:pt>
                      <c:pt idx="5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C52A-44C1-9069-734FE11B648F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GRAFY!$O$105</c15:sqref>
                        </c15:formulaRef>
                      </c:ext>
                    </c:extLst>
                    <c:strCache>
                      <c:ptCount val="1"/>
                      <c:pt idx="0">
                        <c:v>Rozdíl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GRAFY!$M$106:$M$111</c15:sqref>
                        </c15:formulaRef>
                      </c:ext>
                    </c:extLst>
                    <c:strCache>
                      <c:ptCount val="6"/>
                      <c:pt idx="0">
                        <c:v>Dálnice</c:v>
                      </c:pt>
                      <c:pt idx="1">
                        <c:v>I. třída</c:v>
                      </c:pt>
                      <c:pt idx="2">
                        <c:v>II. třída</c:v>
                      </c:pt>
                      <c:pt idx="3">
                        <c:v>III. třída</c:v>
                      </c:pt>
                      <c:pt idx="4">
                        <c:v>MK</c:v>
                      </c:pt>
                      <c:pt idx="5">
                        <c:v>ÚK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GRAFY!$O$106:$O$111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</c:v>
                      </c:pt>
                      <c:pt idx="1">
                        <c:v>-2</c:v>
                      </c:pt>
                      <c:pt idx="2">
                        <c:v>-3</c:v>
                      </c:pt>
                      <c:pt idx="3">
                        <c:v>-3</c:v>
                      </c:pt>
                      <c:pt idx="4">
                        <c:v>-2</c:v>
                      </c:pt>
                      <c:pt idx="5">
                        <c:v>-1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C52A-44C1-9069-734FE11B648F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GRAFY!$R$105</c15:sqref>
                        </c15:formulaRef>
                      </c:ext>
                    </c:extLst>
                    <c:strCache>
                      <c:ptCount val="1"/>
                      <c:pt idx="0">
                        <c:v>Lehce zr.</c:v>
                      </c:pt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GRAFY!$M$106:$M$111</c15:sqref>
                        </c15:formulaRef>
                      </c:ext>
                    </c:extLst>
                    <c:strCache>
                      <c:ptCount val="6"/>
                      <c:pt idx="0">
                        <c:v>Dálnice</c:v>
                      </c:pt>
                      <c:pt idx="1">
                        <c:v>I. třída</c:v>
                      </c:pt>
                      <c:pt idx="2">
                        <c:v>II. třída</c:v>
                      </c:pt>
                      <c:pt idx="3">
                        <c:v>III. třída</c:v>
                      </c:pt>
                      <c:pt idx="4">
                        <c:v>MK</c:v>
                      </c:pt>
                      <c:pt idx="5">
                        <c:v>ÚK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GRAFY!$R$106:$R$111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360</c:v>
                      </c:pt>
                      <c:pt idx="1">
                        <c:v>573</c:v>
                      </c:pt>
                      <c:pt idx="2">
                        <c:v>962</c:v>
                      </c:pt>
                      <c:pt idx="3">
                        <c:v>768</c:v>
                      </c:pt>
                      <c:pt idx="4">
                        <c:v>562</c:v>
                      </c:pt>
                      <c:pt idx="5">
                        <c:v>13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C52A-44C1-9069-734FE11B648F}"/>
                  </c:ext>
                </c:extLst>
              </c15:ser>
            </c15:filteredBarSeries>
            <c15:filteredBa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GRAFY!$S$105</c15:sqref>
                        </c15:formulaRef>
                      </c:ext>
                    </c:extLst>
                    <c:strCache>
                      <c:ptCount val="1"/>
                      <c:pt idx="0">
                        <c:v>Rozdíl</c:v>
                      </c:pt>
                    </c:strCache>
                  </c:strRef>
                </c:tx>
                <c:spPr>
                  <a:solidFill>
                    <a:schemeClr val="accent6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GRAFY!$M$106:$M$111</c15:sqref>
                        </c15:formulaRef>
                      </c:ext>
                    </c:extLst>
                    <c:strCache>
                      <c:ptCount val="6"/>
                      <c:pt idx="0">
                        <c:v>Dálnice</c:v>
                      </c:pt>
                      <c:pt idx="1">
                        <c:v>I. třída</c:v>
                      </c:pt>
                      <c:pt idx="2">
                        <c:v>II. třída</c:v>
                      </c:pt>
                      <c:pt idx="3">
                        <c:v>III. třída</c:v>
                      </c:pt>
                      <c:pt idx="4">
                        <c:v>MK</c:v>
                      </c:pt>
                      <c:pt idx="5">
                        <c:v>ÚK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GRAFY!$S$106:$S$111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-21</c:v>
                      </c:pt>
                      <c:pt idx="1">
                        <c:v>14</c:v>
                      </c:pt>
                      <c:pt idx="2">
                        <c:v>-14</c:v>
                      </c:pt>
                      <c:pt idx="3">
                        <c:v>-4</c:v>
                      </c:pt>
                      <c:pt idx="4">
                        <c:v>42</c:v>
                      </c:pt>
                      <c:pt idx="5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C52A-44C1-9069-734FE11B648F}"/>
                  </c:ext>
                </c:extLst>
              </c15:ser>
            </c15:filteredBarSeries>
          </c:ext>
        </c:extLst>
      </c:barChart>
      <c:catAx>
        <c:axId val="5387789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538763583"/>
        <c:crosses val="autoZero"/>
        <c:auto val="1"/>
        <c:lblAlgn val="ctr"/>
        <c:lblOffset val="100"/>
        <c:noMultiLvlLbl val="0"/>
      </c:catAx>
      <c:valAx>
        <c:axId val="538763583"/>
        <c:scaling>
          <c:orientation val="minMax"/>
          <c:max val="80"/>
          <c:min val="-11"/>
        </c:scaling>
        <c:delete val="1"/>
        <c:axPos val="l"/>
        <c:numFmt formatCode="General" sourceLinked="1"/>
        <c:majorTickMark val="out"/>
        <c:minorTickMark val="none"/>
        <c:tickLblPos val="nextTo"/>
        <c:crossAx val="5387789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12700"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  <c:userShapes r:id="rId5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4"/>
          <c:order val="4"/>
          <c:tx>
            <c:strRef>
              <c:f>GRAFY!$R$105</c:f>
              <c:strCache>
                <c:ptCount val="1"/>
                <c:pt idx="0">
                  <c:v>Lehce zr.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dLbl>
              <c:idx val="5"/>
              <c:layout>
                <c:manualLayout>
                  <c:x val="-2.6847623879587348E-3"/>
                  <c:y val="-4.4097222222222225E-2"/>
                </c:manualLayout>
              </c:layout>
              <c:spPr>
                <a:solidFill>
                  <a:schemeClr val="lt1"/>
                </a:solidFill>
                <a:ln>
                  <a:solidFill>
                    <a:srgbClr val="0070C0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ound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9-2A5F-4D8B-AF38-47E0C5D80441}"/>
                </c:ext>
              </c:extLst>
            </c:dLbl>
            <c:spPr>
              <a:solidFill>
                <a:schemeClr val="lt1"/>
              </a:solidFill>
              <a:ln>
                <a:noFill/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GRAFY!$M$106:$M$111</c:f>
              <c:strCache>
                <c:ptCount val="6"/>
                <c:pt idx="0">
                  <c:v>Dálnice</c:v>
                </c:pt>
                <c:pt idx="1">
                  <c:v>I. třída</c:v>
                </c:pt>
                <c:pt idx="2">
                  <c:v>II. třída</c:v>
                </c:pt>
                <c:pt idx="3">
                  <c:v>III. třída</c:v>
                </c:pt>
                <c:pt idx="4">
                  <c:v>MK</c:v>
                </c:pt>
                <c:pt idx="5">
                  <c:v>ÚK</c:v>
                </c:pt>
              </c:strCache>
            </c:strRef>
          </c:cat>
          <c:val>
            <c:numRef>
              <c:f>GRAFY!$R$106:$R$111</c:f>
              <c:numCache>
                <c:formatCode>General</c:formatCode>
                <c:ptCount val="6"/>
                <c:pt idx="0">
                  <c:v>360</c:v>
                </c:pt>
                <c:pt idx="1">
                  <c:v>573</c:v>
                </c:pt>
                <c:pt idx="2">
                  <c:v>962</c:v>
                </c:pt>
                <c:pt idx="3">
                  <c:v>768</c:v>
                </c:pt>
                <c:pt idx="4">
                  <c:v>562</c:v>
                </c:pt>
                <c:pt idx="5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FE-409F-BC60-B32FCA8CB3ED}"/>
            </c:ext>
          </c:extLst>
        </c:ser>
        <c:ser>
          <c:idx val="5"/>
          <c:order val="5"/>
          <c:tx>
            <c:strRef>
              <c:f>GRAFY!$S$105</c:f>
              <c:strCache>
                <c:ptCount val="1"/>
                <c:pt idx="0">
                  <c:v>Rozdíl</c:v>
                </c:pt>
              </c:strCache>
            </c:strRef>
          </c:tx>
          <c:spPr>
            <a:solidFill>
              <a:srgbClr val="A9D18E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A9D18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41FE-409F-BC60-B32FCA8CB3ED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1FE-409F-BC60-B32FCA8CB3ED}"/>
              </c:ext>
            </c:extLst>
          </c:dPt>
          <c:dPt>
            <c:idx val="3"/>
            <c:invertIfNegative val="0"/>
            <c:bubble3D val="0"/>
            <c:spPr>
              <a:solidFill>
                <a:srgbClr val="A9D18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41FE-409F-BC60-B32FCA8CB3ED}"/>
              </c:ext>
            </c:extLst>
          </c:dPt>
          <c:dPt>
            <c:idx val="4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1FE-409F-BC60-B32FCA8CB3ED}"/>
              </c:ext>
            </c:extLst>
          </c:dPt>
          <c:dLbls>
            <c:dLbl>
              <c:idx val="0"/>
              <c:layout>
                <c:manualLayout>
                  <c:x val="-3.1680196177913196E-3"/>
                  <c:y val="-5.7604513888888889E-2"/>
                </c:manualLayout>
              </c:layout>
              <c:spPr>
                <a:solidFill>
                  <a:schemeClr val="lt1"/>
                </a:solidFill>
                <a:ln w="12700">
                  <a:solidFill>
                    <a:srgbClr val="A9D18E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downArrow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0105445628276678"/>
                      <c:h val="0.1047104166666666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41FE-409F-BC60-B32FCA8CB3ED}"/>
                </c:ext>
              </c:extLst>
            </c:dLbl>
            <c:dLbl>
              <c:idx val="1"/>
              <c:layout>
                <c:manualLayout>
                  <c:x val="2.6847623879587348E-3"/>
                  <c:y val="-5.9531250000000001E-2"/>
                </c:manualLayout>
              </c:layout>
              <c:spPr>
                <a:solidFill>
                  <a:schemeClr val="lt1"/>
                </a:solidFill>
                <a:ln w="12700">
                  <a:solidFill>
                    <a:srgbClr val="C00000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upArrow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8.492558768814476E-2"/>
                      <c:h val="0.1091201388888888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41FE-409F-BC60-B32FCA8CB3ED}"/>
                </c:ext>
              </c:extLst>
            </c:dLbl>
            <c:dLbl>
              <c:idx val="2"/>
              <c:layout>
                <c:manualLayout>
                  <c:x val="4.0271435819380537E-3"/>
                  <c:y val="-9.1081076388888876E-2"/>
                </c:manualLayout>
              </c:layout>
              <c:spPr>
                <a:solidFill>
                  <a:schemeClr val="lt1"/>
                </a:solidFill>
                <a:ln w="12700">
                  <a:solidFill>
                    <a:srgbClr val="A9D18E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downArrow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1376204972095383"/>
                      <c:h val="0.1746430555555555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A-41FE-409F-BC60-B32FCA8CB3ED}"/>
                </c:ext>
              </c:extLst>
            </c:dLbl>
            <c:dLbl>
              <c:idx val="3"/>
              <c:layout>
                <c:manualLayout>
                  <c:x val="0"/>
                  <c:y val="-3.9686458333333174E-2"/>
                </c:manualLayout>
              </c:layout>
              <c:spPr>
                <a:solidFill>
                  <a:schemeClr val="lt1"/>
                </a:solidFill>
                <a:ln w="12700">
                  <a:solidFill>
                    <a:srgbClr val="A9D18E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downArrow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8-41FE-409F-BC60-B32FCA8CB3ED}"/>
                </c:ext>
              </c:extLst>
            </c:dLbl>
            <c:dLbl>
              <c:idx val="4"/>
              <c:layout>
                <c:manualLayout>
                  <c:x val="0"/>
                  <c:y val="-6.6145833333333334E-2"/>
                </c:manualLayout>
              </c:layout>
              <c:spPr>
                <a:solidFill>
                  <a:schemeClr val="lt1"/>
                </a:solidFill>
                <a:ln w="12700">
                  <a:solidFill>
                    <a:srgbClr val="C00000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upArrow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8.492558768814476E-2"/>
                      <c:h val="0.1047104166666666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41FE-409F-BC60-B32FCA8CB3ED}"/>
                </c:ext>
              </c:extLst>
            </c:dLbl>
            <c:dLbl>
              <c:idx val="5"/>
              <c:layout>
                <c:manualLayout>
                  <c:x val="4.5640960595298492E-2"/>
                  <c:y val="-4.4097222222222225E-2"/>
                </c:manualLayout>
              </c:layout>
              <c:spPr>
                <a:solidFill>
                  <a:schemeClr val="lt1"/>
                </a:solidFill>
                <a:ln>
                  <a:solidFill>
                    <a:srgbClr val="0070C0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ound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8-2A5F-4D8B-AF38-47E0C5D80441}"/>
                </c:ext>
              </c:extLst>
            </c:dLbl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upArrow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GRAFY!$M$106:$M$111</c:f>
              <c:strCache>
                <c:ptCount val="6"/>
                <c:pt idx="0">
                  <c:v>Dálnice</c:v>
                </c:pt>
                <c:pt idx="1">
                  <c:v>I. třída</c:v>
                </c:pt>
                <c:pt idx="2">
                  <c:v>II. třída</c:v>
                </c:pt>
                <c:pt idx="3">
                  <c:v>III. třída</c:v>
                </c:pt>
                <c:pt idx="4">
                  <c:v>MK</c:v>
                </c:pt>
                <c:pt idx="5">
                  <c:v>ÚK</c:v>
                </c:pt>
              </c:strCache>
            </c:strRef>
          </c:cat>
          <c:val>
            <c:numRef>
              <c:f>GRAFY!$S$106:$S$111</c:f>
              <c:numCache>
                <c:formatCode>General</c:formatCode>
                <c:ptCount val="6"/>
                <c:pt idx="0">
                  <c:v>-21</c:v>
                </c:pt>
                <c:pt idx="1">
                  <c:v>14</c:v>
                </c:pt>
                <c:pt idx="2">
                  <c:v>-14</c:v>
                </c:pt>
                <c:pt idx="3">
                  <c:v>-4</c:v>
                </c:pt>
                <c:pt idx="4">
                  <c:v>42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1FE-409F-BC60-B32FCA8CB3E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0"/>
        <c:overlap val="100"/>
        <c:axId val="187757951"/>
        <c:axId val="187744639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GRAFY!$N$105</c15:sqref>
                        </c15:formulaRef>
                      </c:ext>
                    </c:extLst>
                    <c:strCache>
                      <c:ptCount val="1"/>
                      <c:pt idx="0">
                        <c:v>Usmrc.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GRAFY!$M$106:$M$111</c15:sqref>
                        </c15:formulaRef>
                      </c:ext>
                    </c:extLst>
                    <c:strCache>
                      <c:ptCount val="6"/>
                      <c:pt idx="0">
                        <c:v>Dálnice</c:v>
                      </c:pt>
                      <c:pt idx="1">
                        <c:v>I. třída</c:v>
                      </c:pt>
                      <c:pt idx="2">
                        <c:v>II. třída</c:v>
                      </c:pt>
                      <c:pt idx="3">
                        <c:v>III. třída</c:v>
                      </c:pt>
                      <c:pt idx="4">
                        <c:v>MK</c:v>
                      </c:pt>
                      <c:pt idx="5">
                        <c:v>ÚK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GRAFY!$N$106:$N$111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10</c:v>
                      </c:pt>
                      <c:pt idx="1">
                        <c:v>22</c:v>
                      </c:pt>
                      <c:pt idx="2">
                        <c:v>21</c:v>
                      </c:pt>
                      <c:pt idx="3">
                        <c:v>12</c:v>
                      </c:pt>
                      <c:pt idx="4">
                        <c:v>6</c:v>
                      </c:pt>
                      <c:pt idx="5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41FE-409F-BC60-B32FCA8CB3ED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GRAFY!$O$105</c15:sqref>
                        </c15:formulaRef>
                      </c:ext>
                    </c:extLst>
                    <c:strCache>
                      <c:ptCount val="1"/>
                      <c:pt idx="0">
                        <c:v>Rozdíl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GRAFY!$M$106:$M$111</c15:sqref>
                        </c15:formulaRef>
                      </c:ext>
                    </c:extLst>
                    <c:strCache>
                      <c:ptCount val="6"/>
                      <c:pt idx="0">
                        <c:v>Dálnice</c:v>
                      </c:pt>
                      <c:pt idx="1">
                        <c:v>I. třída</c:v>
                      </c:pt>
                      <c:pt idx="2">
                        <c:v>II. třída</c:v>
                      </c:pt>
                      <c:pt idx="3">
                        <c:v>III. třída</c:v>
                      </c:pt>
                      <c:pt idx="4">
                        <c:v>MK</c:v>
                      </c:pt>
                      <c:pt idx="5">
                        <c:v>ÚK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GRAFY!$O$106:$O$111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</c:v>
                      </c:pt>
                      <c:pt idx="1">
                        <c:v>-2</c:v>
                      </c:pt>
                      <c:pt idx="2">
                        <c:v>-3</c:v>
                      </c:pt>
                      <c:pt idx="3">
                        <c:v>-3</c:v>
                      </c:pt>
                      <c:pt idx="4">
                        <c:v>-2</c:v>
                      </c:pt>
                      <c:pt idx="5">
                        <c:v>-1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41FE-409F-BC60-B32FCA8CB3ED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GRAFY!$P$105</c15:sqref>
                        </c15:formulaRef>
                      </c:ext>
                    </c:extLst>
                    <c:strCache>
                      <c:ptCount val="1"/>
                      <c:pt idx="0">
                        <c:v>Tezce zr.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GRAFY!$M$106:$M$111</c15:sqref>
                        </c15:formulaRef>
                      </c:ext>
                    </c:extLst>
                    <c:strCache>
                      <c:ptCount val="6"/>
                      <c:pt idx="0">
                        <c:v>Dálnice</c:v>
                      </c:pt>
                      <c:pt idx="1">
                        <c:v>I. třída</c:v>
                      </c:pt>
                      <c:pt idx="2">
                        <c:v>II. třída</c:v>
                      </c:pt>
                      <c:pt idx="3">
                        <c:v>III. třída</c:v>
                      </c:pt>
                      <c:pt idx="4">
                        <c:v>MK</c:v>
                      </c:pt>
                      <c:pt idx="5">
                        <c:v>ÚK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GRAFY!$P$106:$P$111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35</c:v>
                      </c:pt>
                      <c:pt idx="1">
                        <c:v>59</c:v>
                      </c:pt>
                      <c:pt idx="2">
                        <c:v>79</c:v>
                      </c:pt>
                      <c:pt idx="3">
                        <c:v>46</c:v>
                      </c:pt>
                      <c:pt idx="4">
                        <c:v>45</c:v>
                      </c:pt>
                      <c:pt idx="5">
                        <c:v>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41FE-409F-BC60-B32FCA8CB3ED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GRAFY!$Q$105</c15:sqref>
                        </c15:formulaRef>
                      </c:ext>
                    </c:extLst>
                    <c:strCache>
                      <c:ptCount val="1"/>
                      <c:pt idx="0">
                        <c:v>Rozdíl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GRAFY!$M$106:$M$111</c15:sqref>
                        </c15:formulaRef>
                      </c:ext>
                    </c:extLst>
                    <c:strCache>
                      <c:ptCount val="6"/>
                      <c:pt idx="0">
                        <c:v>Dálnice</c:v>
                      </c:pt>
                      <c:pt idx="1">
                        <c:v>I. třída</c:v>
                      </c:pt>
                      <c:pt idx="2">
                        <c:v>II. třída</c:v>
                      </c:pt>
                      <c:pt idx="3">
                        <c:v>III. třída</c:v>
                      </c:pt>
                      <c:pt idx="4">
                        <c:v>MK</c:v>
                      </c:pt>
                      <c:pt idx="5">
                        <c:v>ÚK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GRAFY!$Q$106:$Q$111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-4</c:v>
                      </c:pt>
                      <c:pt idx="1">
                        <c:v>-20</c:v>
                      </c:pt>
                      <c:pt idx="2">
                        <c:v>5</c:v>
                      </c:pt>
                      <c:pt idx="3">
                        <c:v>0</c:v>
                      </c:pt>
                      <c:pt idx="4">
                        <c:v>5</c:v>
                      </c:pt>
                      <c:pt idx="5">
                        <c:v>-2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41FE-409F-BC60-B32FCA8CB3ED}"/>
                  </c:ext>
                </c:extLst>
              </c15:ser>
            </c15:filteredBarSeries>
          </c:ext>
        </c:extLst>
      </c:barChart>
      <c:catAx>
        <c:axId val="1877579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187744639"/>
        <c:crosses val="autoZero"/>
        <c:auto val="1"/>
        <c:lblAlgn val="ctr"/>
        <c:lblOffset val="1000"/>
        <c:noMultiLvlLbl val="0"/>
      </c:catAx>
      <c:valAx>
        <c:axId val="187744639"/>
        <c:scaling>
          <c:orientation val="minMax"/>
          <c:max val="1000"/>
          <c:min val="-5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775795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D954-4A60-AE6C-DDD73B9A8B8C}"/>
              </c:ext>
            </c:extLst>
          </c:dPt>
          <c:dPt>
            <c:idx val="1"/>
            <c:invertIfNegative val="0"/>
            <c:bubble3D val="0"/>
            <c:spPr>
              <a:solidFill>
                <a:srgbClr val="C62324">
                  <a:lumMod val="60000"/>
                  <a:lumOff val="4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B0A2-4C95-A0D2-D5F3BC0EB49E}"/>
              </c:ext>
            </c:extLst>
          </c:dPt>
          <c:dLbls>
            <c:spPr>
              <a:solidFill>
                <a:schemeClr val="lt1"/>
              </a:solidFill>
              <a:ln>
                <a:noFill/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GRAFY!$A$63:$A$69</c:f>
              <c:strCache>
                <c:ptCount val="7"/>
                <c:pt idx="0">
                  <c:v>Pátek</c:v>
                </c:pt>
                <c:pt idx="1">
                  <c:v>Čtvrtek</c:v>
                </c:pt>
                <c:pt idx="2">
                  <c:v>Pondělí</c:v>
                </c:pt>
                <c:pt idx="3">
                  <c:v>Středa</c:v>
                </c:pt>
                <c:pt idx="4">
                  <c:v>Úterý</c:v>
                </c:pt>
                <c:pt idx="5">
                  <c:v>Sobota</c:v>
                </c:pt>
                <c:pt idx="6">
                  <c:v>Neděle</c:v>
                </c:pt>
              </c:strCache>
            </c:strRef>
          </c:cat>
          <c:val>
            <c:numRef>
              <c:f>GRAFY!$B$63:$B$69</c:f>
              <c:numCache>
                <c:formatCode>General</c:formatCode>
                <c:ptCount val="7"/>
                <c:pt idx="0">
                  <c:v>2632</c:v>
                </c:pt>
                <c:pt idx="1">
                  <c:v>2529</c:v>
                </c:pt>
                <c:pt idx="2">
                  <c:v>2510</c:v>
                </c:pt>
                <c:pt idx="3">
                  <c:v>2487</c:v>
                </c:pt>
                <c:pt idx="4">
                  <c:v>2435</c:v>
                </c:pt>
                <c:pt idx="5">
                  <c:v>1969</c:v>
                </c:pt>
                <c:pt idx="6">
                  <c:v>1781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54-4A60-AE6C-DDD73B9A8B8C}"/>
            </c:ext>
          </c:extLst>
        </c:ser>
        <c:ser>
          <c:idx val="1"/>
          <c:order val="1"/>
          <c:spPr>
            <a:solidFill>
              <a:srgbClr val="A9D18E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A9D18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9E62-4B96-A8B5-DB38361E798B}"/>
              </c:ext>
            </c:extLst>
          </c:dPt>
          <c:dPt>
            <c:idx val="1"/>
            <c:invertIfNegative val="0"/>
            <c:bubble3D val="0"/>
            <c:spPr>
              <a:solidFill>
                <a:srgbClr val="ED7D31">
                  <a:lumMod val="60000"/>
                  <a:lumOff val="4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8500-4501-8645-8DB2BF57F516}"/>
              </c:ext>
            </c:extLst>
          </c:dPt>
          <c:dPt>
            <c:idx val="3"/>
            <c:invertIfNegative val="0"/>
            <c:bubble3D val="0"/>
            <c:spPr>
              <a:solidFill>
                <a:srgbClr val="ED7D31">
                  <a:lumMod val="60000"/>
                  <a:lumOff val="4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500-4501-8645-8DB2BF57F516}"/>
              </c:ext>
            </c:extLst>
          </c:dPt>
          <c:dPt>
            <c:idx val="4"/>
            <c:invertIfNegative val="0"/>
            <c:bubble3D val="0"/>
            <c:spPr>
              <a:solidFill>
                <a:srgbClr val="ED7D31">
                  <a:lumMod val="60000"/>
                  <a:lumOff val="4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D954-4A60-AE6C-DDD73B9A8B8C}"/>
              </c:ext>
            </c:extLst>
          </c:dPt>
          <c:dPt>
            <c:idx val="5"/>
            <c:invertIfNegative val="0"/>
            <c:bubble3D val="0"/>
            <c:spPr>
              <a:solidFill>
                <a:srgbClr val="A9D18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E62-4B96-A8B5-DB38361E798B}"/>
              </c:ext>
            </c:extLst>
          </c:dPt>
          <c:dPt>
            <c:idx val="6"/>
            <c:invertIfNegative val="0"/>
            <c:bubble3D val="0"/>
            <c:spPr>
              <a:solidFill>
                <a:srgbClr val="A9D18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9E62-4B96-A8B5-DB38361E798B}"/>
              </c:ext>
            </c:extLst>
          </c:dPt>
          <c:dLbls>
            <c:dLbl>
              <c:idx val="0"/>
              <c:spPr>
                <a:solidFill>
                  <a:srgbClr val="A9D18E"/>
                </a:solidFill>
                <a:ln w="12700">
                  <a:solidFill>
                    <a:srgbClr val="00B050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6-9E62-4B96-A8B5-DB38361E798B}"/>
                </c:ext>
              </c:extLst>
            </c:dLbl>
            <c:dLbl>
              <c:idx val="1"/>
              <c:spPr>
                <a:solidFill>
                  <a:sysClr val="window" lastClr="FFFFFF"/>
                </a:solidFill>
                <a:ln w="12700">
                  <a:solidFill>
                    <a:srgbClr val="C00000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C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A-8500-4501-8645-8DB2BF57F516}"/>
                </c:ext>
              </c:extLst>
            </c:dLbl>
            <c:dLbl>
              <c:idx val="3"/>
              <c:spPr>
                <a:solidFill>
                  <a:sysClr val="window" lastClr="FFFFFF"/>
                </a:solidFill>
                <a:ln w="12700">
                  <a:solidFill>
                    <a:srgbClr val="C00000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C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B-8500-4501-8645-8DB2BF57F516}"/>
                </c:ext>
              </c:extLst>
            </c:dLbl>
            <c:dLbl>
              <c:idx val="4"/>
              <c:layout>
                <c:manualLayout>
                  <c:x val="1.2621745179884715E-2"/>
                  <c:y val="-2.0630279402209226E-2"/>
                </c:manualLayout>
              </c:layout>
              <c:spPr>
                <a:noFill/>
                <a:ln w="12700">
                  <a:solidFill>
                    <a:srgbClr val="C00000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C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2-D954-4A60-AE6C-DDD73B9A8B8C}"/>
                </c:ext>
              </c:extLst>
            </c:dLbl>
            <c:dLbl>
              <c:idx val="5"/>
              <c:layout>
                <c:manualLayout>
                  <c:x val="0"/>
                  <c:y val="-1.5472709551656944E-2"/>
                </c:manualLayout>
              </c:layout>
              <c:spPr>
                <a:solidFill>
                  <a:srgbClr val="A9D18E"/>
                </a:solidFill>
                <a:ln w="12700">
                  <a:solidFill>
                    <a:srgbClr val="00B050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5-9E62-4B96-A8B5-DB38361E798B}"/>
                </c:ext>
              </c:extLst>
            </c:dLbl>
            <c:dLbl>
              <c:idx val="6"/>
              <c:layout>
                <c:manualLayout>
                  <c:x val="7.2311246414067049E-18"/>
                  <c:y val="-2.3209064327485377E-2"/>
                </c:manualLayout>
              </c:layout>
              <c:spPr>
                <a:solidFill>
                  <a:srgbClr val="A9D18E"/>
                </a:solidFill>
                <a:ln w="12700">
                  <a:solidFill>
                    <a:srgbClr val="00B050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4-9E62-4B96-A8B5-DB38361E798B}"/>
                </c:ext>
              </c:extLst>
            </c:dLbl>
            <c:spPr>
              <a:solidFill>
                <a:sysClr val="window" lastClr="FFFFFF"/>
              </a:solidFill>
              <a:ln w="12700">
                <a:solidFill>
                  <a:srgbClr val="C00000"/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ound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GRAFY!$A$63:$A$69</c:f>
              <c:strCache>
                <c:ptCount val="7"/>
                <c:pt idx="0">
                  <c:v>Pátek</c:v>
                </c:pt>
                <c:pt idx="1">
                  <c:v>Čtvrtek</c:v>
                </c:pt>
                <c:pt idx="2">
                  <c:v>Pondělí</c:v>
                </c:pt>
                <c:pt idx="3">
                  <c:v>Středa</c:v>
                </c:pt>
                <c:pt idx="4">
                  <c:v>Úterý</c:v>
                </c:pt>
                <c:pt idx="5">
                  <c:v>Sobota</c:v>
                </c:pt>
                <c:pt idx="6">
                  <c:v>Neděle</c:v>
                </c:pt>
              </c:strCache>
            </c:strRef>
          </c:cat>
          <c:val>
            <c:numRef>
              <c:f>GRAFY!$C$63:$C$69</c:f>
              <c:numCache>
                <c:formatCode>General</c:formatCode>
                <c:ptCount val="7"/>
                <c:pt idx="0">
                  <c:v>-53</c:v>
                </c:pt>
                <c:pt idx="1">
                  <c:v>165</c:v>
                </c:pt>
                <c:pt idx="2">
                  <c:v>0</c:v>
                </c:pt>
                <c:pt idx="3">
                  <c:v>48</c:v>
                </c:pt>
                <c:pt idx="4">
                  <c:v>26</c:v>
                </c:pt>
                <c:pt idx="5">
                  <c:v>-50</c:v>
                </c:pt>
                <c:pt idx="6">
                  <c:v>-74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954-4A60-AE6C-DDD73B9A8B8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351847391"/>
        <c:axId val="351853215"/>
      </c:barChart>
      <c:catAx>
        <c:axId val="35184739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solidFill>
            <a:srgbClr val="052F61">
              <a:lumMod val="60000"/>
              <a:lumOff val="40000"/>
            </a:srgbClr>
          </a:solidFill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spc="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351853215"/>
        <c:crosses val="autoZero"/>
        <c:auto val="1"/>
        <c:lblAlgn val="ctr"/>
        <c:lblOffset val="100"/>
        <c:noMultiLvlLbl val="0"/>
      </c:catAx>
      <c:valAx>
        <c:axId val="351853215"/>
        <c:scaling>
          <c:orientation val="minMax"/>
          <c:max val="2700"/>
        </c:scaling>
        <c:delete val="1"/>
        <c:axPos val="b"/>
        <c:numFmt formatCode="General" sourceLinked="1"/>
        <c:majorTickMark val="none"/>
        <c:minorTickMark val="none"/>
        <c:tickLblPos val="nextTo"/>
        <c:crossAx val="3518473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A14-47D8-8CDA-463E9C6F7753}"/>
              </c:ext>
            </c:extLst>
          </c:dPt>
          <c:dPt>
            <c:idx val="3"/>
            <c:invertIfNegative val="0"/>
            <c:bubble3D val="0"/>
            <c:spPr>
              <a:solidFill>
                <a:srgbClr val="C4BD9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E3E-4A31-B065-DA5C08DDBD18}"/>
              </c:ext>
            </c:extLst>
          </c:dPt>
          <c:dLbls>
            <c:dLbl>
              <c:idx val="0"/>
              <c:spPr>
                <a:solidFill>
                  <a:srgbClr val="4A452A"/>
                </a:solidFill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downArrow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5-CA14-47D8-8CDA-463E9C6F7753}"/>
                </c:ext>
              </c:extLst>
            </c:dLbl>
            <c:dLbl>
              <c:idx val="3"/>
              <c:spPr>
                <a:solidFill>
                  <a:srgbClr val="C4BD97"/>
                </a:solidFill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downArrow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2E3E-4A31-B065-DA5C08DDBD18}"/>
                </c:ext>
              </c:extLst>
            </c:dLbl>
            <c:spPr>
              <a:solidFill>
                <a:schemeClr val="bg2">
                  <a:lumMod val="75000"/>
                </a:schemeClr>
              </a:solidFill>
              <a:ln>
                <a:noFill/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downArrow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GRAFY!$N$60:$N$66</c:f>
              <c:strCache>
                <c:ptCount val="7"/>
                <c:pt idx="0">
                  <c:v>Čtvrtek</c:v>
                </c:pt>
                <c:pt idx="1">
                  <c:v>Pondělí</c:v>
                </c:pt>
                <c:pt idx="2">
                  <c:v>Středa</c:v>
                </c:pt>
                <c:pt idx="3">
                  <c:v>Sobota</c:v>
                </c:pt>
                <c:pt idx="4">
                  <c:v>Úterý</c:v>
                </c:pt>
                <c:pt idx="5">
                  <c:v>Pátek</c:v>
                </c:pt>
                <c:pt idx="6">
                  <c:v>Neděle</c:v>
                </c:pt>
              </c:strCache>
            </c:strRef>
          </c:cat>
          <c:val>
            <c:numRef>
              <c:f>GRAFY!$O$60:$O$66</c:f>
              <c:numCache>
                <c:formatCode>General</c:formatCode>
                <c:ptCount val="7"/>
                <c:pt idx="0">
                  <c:v>14</c:v>
                </c:pt>
                <c:pt idx="1">
                  <c:v>12</c:v>
                </c:pt>
                <c:pt idx="2">
                  <c:v>12</c:v>
                </c:pt>
                <c:pt idx="3">
                  <c:v>11</c:v>
                </c:pt>
                <c:pt idx="4">
                  <c:v>8</c:v>
                </c:pt>
                <c:pt idx="5">
                  <c:v>8</c:v>
                </c:pt>
                <c:pt idx="6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E3E-4A31-B065-DA5C08DDBD18}"/>
            </c:ext>
          </c:extLst>
        </c:ser>
        <c:ser>
          <c:idx val="1"/>
          <c:order val="1"/>
          <c:spPr>
            <a:solidFill>
              <a:srgbClr val="A9D18E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ED7D31">
                  <a:lumMod val="60000"/>
                  <a:lumOff val="4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2E3E-4A31-B065-DA5C08DDBD18}"/>
              </c:ext>
            </c:extLst>
          </c:dPt>
          <c:dPt>
            <c:idx val="2"/>
            <c:invertIfNegative val="0"/>
            <c:bubble3D val="0"/>
            <c:spPr>
              <a:solidFill>
                <a:srgbClr val="ED7D31">
                  <a:lumMod val="60000"/>
                  <a:lumOff val="4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CA14-47D8-8CDA-463E9C6F7753}"/>
              </c:ext>
            </c:extLst>
          </c:dPt>
          <c:dPt>
            <c:idx val="3"/>
            <c:invertIfNegative val="0"/>
            <c:bubble3D val="0"/>
            <c:spPr>
              <a:solidFill>
                <a:srgbClr val="ED7D31">
                  <a:lumMod val="60000"/>
                  <a:lumOff val="4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2E3E-4A31-B065-DA5C08DDBD18}"/>
              </c:ext>
            </c:extLst>
          </c:dPt>
          <c:dLbls>
            <c:dLbl>
              <c:idx val="0"/>
              <c:spPr>
                <a:solidFill>
                  <a:srgbClr val="00B050"/>
                </a:solidFill>
                <a:ln w="12700">
                  <a:solidFill>
                    <a:srgbClr val="00B050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downArrow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5-2E3E-4A31-B065-DA5C08DDBD18}"/>
                </c:ext>
              </c:extLst>
            </c:dLbl>
            <c:dLbl>
              <c:idx val="1"/>
              <c:spPr>
                <a:solidFill>
                  <a:srgbClr val="ED7D31">
                    <a:lumMod val="60000"/>
                    <a:lumOff val="40000"/>
                  </a:srgbClr>
                </a:solidFill>
                <a:ln w="12700">
                  <a:solidFill>
                    <a:srgbClr val="C00000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C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upArrow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6-2E3E-4A31-B065-DA5C08DDBD18}"/>
                </c:ext>
              </c:extLst>
            </c:dLbl>
            <c:dLbl>
              <c:idx val="2"/>
              <c:spPr>
                <a:solidFill>
                  <a:srgbClr val="ED7D31">
                    <a:lumMod val="60000"/>
                    <a:lumOff val="40000"/>
                  </a:srgbClr>
                </a:solidFill>
                <a:ln w="12700">
                  <a:solidFill>
                    <a:srgbClr val="C00000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C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upArrow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4-CA14-47D8-8CDA-463E9C6F7753}"/>
                </c:ext>
              </c:extLst>
            </c:dLbl>
            <c:dLbl>
              <c:idx val="3"/>
              <c:layout>
                <c:manualLayout>
                  <c:x val="1.0615178869943162E-2"/>
                  <c:y val="-1.8060717114467027E-2"/>
                </c:manualLayout>
              </c:layout>
              <c:spPr>
                <a:solidFill>
                  <a:srgbClr val="ED7D31">
                    <a:lumMod val="60000"/>
                    <a:lumOff val="40000"/>
                  </a:srgbClr>
                </a:solidFill>
                <a:ln w="12700">
                  <a:solidFill>
                    <a:srgbClr val="C00000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C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upArrow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4-2E3E-4A31-B065-DA5C08DDBD18}"/>
                </c:ext>
              </c:extLst>
            </c:dLbl>
            <c:dLbl>
              <c:idx val="5"/>
              <c:layout>
                <c:manualLayout>
                  <c:x val="-1.2973957631442641E-16"/>
                  <c:y val="-3.688008961571382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A14-47D8-8CDA-463E9C6F7753}"/>
                </c:ext>
              </c:extLst>
            </c:dLbl>
            <c:dLbl>
              <c:idx val="6"/>
              <c:spPr>
                <a:solidFill>
                  <a:srgbClr val="A9D18E"/>
                </a:solidFill>
                <a:ln w="12700">
                  <a:solidFill>
                    <a:srgbClr val="00CC99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upArrow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7-2E3E-4A31-B065-DA5C08DDBD18}"/>
                </c:ext>
              </c:extLst>
            </c:dLbl>
            <c:spPr>
              <a:solidFill>
                <a:srgbClr val="A9D18E"/>
              </a:solidFill>
              <a:ln w="12700">
                <a:solidFill>
                  <a:srgbClr val="00CC99"/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downArrow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GRAFY!$N$60:$N$66</c:f>
              <c:strCache>
                <c:ptCount val="7"/>
                <c:pt idx="0">
                  <c:v>Čtvrtek</c:v>
                </c:pt>
                <c:pt idx="1">
                  <c:v>Pondělí</c:v>
                </c:pt>
                <c:pt idx="2">
                  <c:v>Středa</c:v>
                </c:pt>
                <c:pt idx="3">
                  <c:v>Sobota</c:v>
                </c:pt>
                <c:pt idx="4">
                  <c:v>Úterý</c:v>
                </c:pt>
                <c:pt idx="5">
                  <c:v>Pátek</c:v>
                </c:pt>
                <c:pt idx="6">
                  <c:v>Neděle</c:v>
                </c:pt>
              </c:strCache>
            </c:strRef>
          </c:cat>
          <c:val>
            <c:numRef>
              <c:f>GRAFY!$P$60:$P$66</c:f>
              <c:numCache>
                <c:formatCode>General</c:formatCode>
                <c:ptCount val="7"/>
                <c:pt idx="0">
                  <c:v>-5</c:v>
                </c:pt>
                <c:pt idx="1">
                  <c:v>1</c:v>
                </c:pt>
                <c:pt idx="2">
                  <c:v>2</c:v>
                </c:pt>
                <c:pt idx="3">
                  <c:v>1</c:v>
                </c:pt>
                <c:pt idx="4">
                  <c:v>-3</c:v>
                </c:pt>
                <c:pt idx="5">
                  <c:v>-1</c:v>
                </c:pt>
                <c:pt idx="6">
                  <c:v>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E3E-4A31-B065-DA5C08DDBD1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0"/>
        <c:axId val="541352127"/>
        <c:axId val="541350463"/>
      </c:barChart>
      <c:catAx>
        <c:axId val="5413521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solidFill>
            <a:srgbClr val="052F61">
              <a:lumMod val="60000"/>
              <a:lumOff val="40000"/>
            </a:srgbClr>
          </a:solidFill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541350463"/>
        <c:crosses val="autoZero"/>
        <c:auto val="1"/>
        <c:lblAlgn val="ctr"/>
        <c:lblOffset val="100"/>
        <c:noMultiLvlLbl val="0"/>
      </c:catAx>
      <c:valAx>
        <c:axId val="541350463"/>
        <c:scaling>
          <c:orientation val="minMax"/>
          <c:max val="20"/>
          <c:min val="-6"/>
        </c:scaling>
        <c:delete val="1"/>
        <c:axPos val="l"/>
        <c:numFmt formatCode="General" sourceLinked="1"/>
        <c:majorTickMark val="none"/>
        <c:minorTickMark val="none"/>
        <c:tickLblPos val="nextTo"/>
        <c:crossAx val="5413521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rgbClr val="C62324">
                  <a:lumMod val="60000"/>
                  <a:lumOff val="4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DCE2-476B-A11D-A5CCC8E1AC9D}"/>
              </c:ext>
            </c:extLst>
          </c:dPt>
          <c:dPt>
            <c:idx val="4"/>
            <c:invertIfNegative val="0"/>
            <c:bubble3D val="0"/>
            <c:spPr>
              <a:solidFill>
                <a:srgbClr val="7F7F7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DCE2-476B-A11D-A5CCC8E1AC9D}"/>
              </c:ext>
            </c:extLst>
          </c:dPt>
          <c:dLbls>
            <c:dLbl>
              <c:idx val="0"/>
              <c:layout>
                <c:manualLayout>
                  <c:x val="-3.4150801333763582E-3"/>
                  <c:y val="-8.5349462365591391E-2"/>
                </c:manualLayout>
              </c:layout>
              <c:spPr>
                <a:solidFill>
                  <a:prstClr val="white">
                    <a:lumMod val="50000"/>
                  </a:prstClr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>
                        <a:gd name="adj1" fmla="val -251"/>
                        <a:gd name="adj2" fmla="val 191603"/>
                        <a:gd name="adj3" fmla="val 16667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E-DCE2-476B-A11D-A5CCC8E1AC9D}"/>
                </c:ext>
              </c:extLst>
            </c:dLbl>
            <c:dLbl>
              <c:idx val="1"/>
              <c:layout>
                <c:manualLayout>
                  <c:x val="3.4150801333763582E-3"/>
                  <c:y val="-5.1209677419354893E-2"/>
                </c:manualLayout>
              </c:layout>
              <c:spPr>
                <a:solidFill>
                  <a:prstClr val="white">
                    <a:lumMod val="50000"/>
                  </a:prstClr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>
                        <a:gd name="adj1" fmla="val -17833"/>
                        <a:gd name="adj2" fmla="val 129807"/>
                        <a:gd name="adj3" fmla="val 16667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F-DCE2-476B-A11D-A5CCC8E1AC9D}"/>
                </c:ext>
              </c:extLst>
            </c:dLbl>
            <c:dLbl>
              <c:idx val="2"/>
              <c:spPr>
                <a:solidFill>
                  <a:prstClr val="white">
                    <a:lumMod val="50000"/>
                  </a:prstClr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>
                        <a:gd name="adj1" fmla="val -27127"/>
                        <a:gd name="adj2" fmla="val 75954"/>
                        <a:gd name="adj3" fmla="val 16667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10-DCE2-476B-A11D-A5CCC8E1AC9D}"/>
                </c:ext>
              </c:extLst>
            </c:dLbl>
            <c:dLbl>
              <c:idx val="3"/>
              <c:layout>
                <c:manualLayout>
                  <c:x val="3.4150801333763582E-3"/>
                  <c:y val="0.14793906810035842"/>
                </c:manualLayout>
              </c:layout>
              <c:spPr>
                <a:solidFill>
                  <a:srgbClr val="44546A"/>
                </a:solidFill>
                <a:ln w="9525" cap="flat" cmpd="sng" algn="ctr">
                  <a:solidFill>
                    <a:sysClr val="window" lastClr="FFFFFF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ound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9-DCE2-476B-A11D-A5CCC8E1AC9D}"/>
                </c:ext>
              </c:extLst>
            </c:dLbl>
            <c:dLbl>
              <c:idx val="4"/>
              <c:layout>
                <c:manualLayout>
                  <c:x val="1.3660320533505306E-2"/>
                  <c:y val="-2.2759856630824374E-2"/>
                </c:manualLayout>
              </c:layout>
              <c:spPr>
                <a:solidFill>
                  <a:srgbClr val="7F7F7F"/>
                </a:solidFill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>
                        <a:gd name="adj1" fmla="val -24113"/>
                        <a:gd name="adj2" fmla="val 107758"/>
                        <a:gd name="adj3" fmla="val 16667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A-DCE2-476B-A11D-A5CCC8E1AC9D}"/>
                </c:ext>
              </c:extLst>
            </c:dLbl>
            <c:dLbl>
              <c:idx val="5"/>
              <c:layout>
                <c:manualLayout>
                  <c:x val="-6.8301602667527163E-3"/>
                  <c:y val="-3.4139784946236561E-2"/>
                </c:manualLayout>
              </c:layout>
              <c:spPr>
                <a:solidFill>
                  <a:prstClr val="white">
                    <a:lumMod val="50000"/>
                  </a:prstClr>
                </a:solidFill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>
                        <a:gd name="adj1" fmla="val -5024"/>
                        <a:gd name="adj2" fmla="val 123626"/>
                        <a:gd name="adj3" fmla="val 16667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11-DCE2-476B-A11D-A5CCC8E1AC9D}"/>
                </c:ext>
              </c:extLst>
            </c:dLbl>
            <c:dLbl>
              <c:idx val="6"/>
              <c:layout>
                <c:manualLayout>
                  <c:x val="6.8301602667527163E-3"/>
                  <c:y val="-5.1209677419354838E-2"/>
                </c:manualLayout>
              </c:layout>
              <c:spPr>
                <a:solidFill>
                  <a:prstClr val="white">
                    <a:lumMod val="50000"/>
                  </a:prstClr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>
                        <a:gd name="adj1" fmla="val -11554"/>
                        <a:gd name="adj2" fmla="val 136869"/>
                        <a:gd name="adj3" fmla="val 16667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12-DCE2-476B-A11D-A5CCC8E1AC9D}"/>
                </c:ext>
              </c:extLst>
            </c:dLbl>
            <c:spPr>
              <a:solidFill>
                <a:prstClr val="white">
                  <a:lumMod val="50000"/>
                </a:prstClr>
              </a:solidFill>
              <a:ln>
                <a:noFill/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ound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GRAFY!$A$93:$A$99</c:f>
              <c:strCache>
                <c:ptCount val="7"/>
                <c:pt idx="0">
                  <c:v>Pondělí</c:v>
                </c:pt>
                <c:pt idx="1">
                  <c:v>Úterý</c:v>
                </c:pt>
                <c:pt idx="2">
                  <c:v>Středa</c:v>
                </c:pt>
                <c:pt idx="3">
                  <c:v>Čtvrtek</c:v>
                </c:pt>
                <c:pt idx="4">
                  <c:v>Pátek</c:v>
                </c:pt>
                <c:pt idx="5">
                  <c:v>Sobota</c:v>
                </c:pt>
                <c:pt idx="6">
                  <c:v>Neděle</c:v>
                </c:pt>
              </c:strCache>
            </c:strRef>
          </c:cat>
          <c:val>
            <c:numRef>
              <c:f>GRAFY!$B$93:$B$99</c:f>
              <c:numCache>
                <c:formatCode>General</c:formatCode>
                <c:ptCount val="7"/>
                <c:pt idx="0">
                  <c:v>26</c:v>
                </c:pt>
                <c:pt idx="1">
                  <c:v>40</c:v>
                </c:pt>
                <c:pt idx="2">
                  <c:v>32</c:v>
                </c:pt>
                <c:pt idx="3">
                  <c:v>52</c:v>
                </c:pt>
                <c:pt idx="4">
                  <c:v>38</c:v>
                </c:pt>
                <c:pt idx="5">
                  <c:v>39</c:v>
                </c:pt>
                <c:pt idx="6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E2-476B-A11D-A5CCC8E1AC9D}"/>
            </c:ext>
          </c:extLst>
        </c:ser>
        <c:ser>
          <c:idx val="1"/>
          <c:order val="1"/>
          <c:spPr>
            <a:solidFill>
              <a:srgbClr val="A9D18E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ED7D31">
                  <a:lumMod val="60000"/>
                  <a:lumOff val="4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DCE2-476B-A11D-A5CCC8E1AC9D}"/>
              </c:ext>
            </c:extLst>
          </c:dPt>
          <c:dPt>
            <c:idx val="3"/>
            <c:invertIfNegative val="0"/>
            <c:bubble3D val="0"/>
            <c:spPr>
              <a:solidFill>
                <a:srgbClr val="A9D18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DCE2-476B-A11D-A5CCC8E1AC9D}"/>
              </c:ext>
            </c:extLst>
          </c:dPt>
          <c:dPt>
            <c:idx val="4"/>
            <c:invertIfNegative val="0"/>
            <c:bubble3D val="0"/>
            <c:spPr>
              <a:solidFill>
                <a:srgbClr val="A9D18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DCE2-476B-A11D-A5CCC8E1AC9D}"/>
              </c:ext>
            </c:extLst>
          </c:dPt>
          <c:dPt>
            <c:idx val="5"/>
            <c:invertIfNegative val="0"/>
            <c:bubble3D val="0"/>
            <c:spPr>
              <a:solidFill>
                <a:srgbClr val="A9D18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DCE2-476B-A11D-A5CCC8E1AC9D}"/>
              </c:ext>
            </c:extLst>
          </c:dPt>
          <c:dPt>
            <c:idx val="6"/>
            <c:invertIfNegative val="0"/>
            <c:bubble3D val="0"/>
            <c:spPr>
              <a:solidFill>
                <a:srgbClr val="ED7D31">
                  <a:lumMod val="60000"/>
                  <a:lumOff val="4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CE2-476B-A11D-A5CCC8E1AC9D}"/>
              </c:ext>
            </c:extLst>
          </c:dPt>
          <c:dLbls>
            <c:dLbl>
              <c:idx val="0"/>
              <c:layout>
                <c:manualLayout>
                  <c:x val="0"/>
                  <c:y val="-2.2759408602150536E-2"/>
                </c:manualLayout>
              </c:layout>
              <c:spPr>
                <a:solidFill>
                  <a:srgbClr val="A9D18E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B-DCE2-476B-A11D-A5CCC8E1AC9D}"/>
                </c:ext>
              </c:extLst>
            </c:dLbl>
            <c:dLbl>
              <c:idx val="1"/>
              <c:layout>
                <c:manualLayout>
                  <c:x val="6.8301602667527163E-3"/>
                  <c:y val="-4.5519265232974962E-2"/>
                </c:manualLayout>
              </c:layout>
              <c:spPr>
                <a:solidFill>
                  <a:srgbClr val="ED7D31">
                    <a:lumMod val="60000"/>
                    <a:lumOff val="40000"/>
                  </a:srgbClr>
                </a:solidFill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C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>
                        <a:gd name="adj1" fmla="val -9616"/>
                        <a:gd name="adj2" fmla="val 119979"/>
                        <a:gd name="adj3" fmla="val 16667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D-DCE2-476B-A11D-A5CCC8E1AC9D}"/>
                </c:ext>
              </c:extLst>
            </c:dLbl>
            <c:dLbl>
              <c:idx val="2"/>
              <c:layout>
                <c:manualLayout>
                  <c:x val="2.0490480800258084E-2"/>
                  <c:y val="-5.1208781362007065E-2"/>
                </c:manualLayout>
              </c:layout>
              <c:spPr>
                <a:solidFill>
                  <a:srgbClr val="A9D18E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C-DCE2-476B-A11D-A5CCC8E1AC9D}"/>
                </c:ext>
              </c:extLst>
            </c:dLbl>
            <c:dLbl>
              <c:idx val="3"/>
              <c:layout>
                <c:manualLayout>
                  <c:x val="-1.3660320533505433E-2"/>
                  <c:y val="-3.9829301075268816E-2"/>
                </c:manualLayout>
              </c:layout>
              <c:spPr>
                <a:solidFill>
                  <a:srgbClr val="A9D18E"/>
                </a:solidFill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>
                        <a:gd name="adj1" fmla="val 25202"/>
                        <a:gd name="adj2" fmla="val -115248"/>
                        <a:gd name="adj3" fmla="val 16667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2-DCE2-476B-A11D-A5CCC8E1AC9D}"/>
                </c:ext>
              </c:extLst>
            </c:dLbl>
            <c:dLbl>
              <c:idx val="4"/>
              <c:layout>
                <c:manualLayout>
                  <c:x val="-1.3660320533505433E-2"/>
                  <c:y val="0.11379973118279581"/>
                </c:manualLayout>
              </c:layout>
              <c:spPr>
                <a:solidFill>
                  <a:srgbClr val="A9D18E"/>
                </a:solidFill>
                <a:ln>
                  <a:solidFill>
                    <a:sysClr val="window" lastClr="FFFFFF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ound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4-DCE2-476B-A11D-A5CCC8E1AC9D}"/>
                </c:ext>
              </c:extLst>
            </c:dLbl>
            <c:dLbl>
              <c:idx val="5"/>
              <c:layout>
                <c:manualLayout>
                  <c:x val="-1.2521815835961581E-16"/>
                  <c:y val="6.2590053763440859E-2"/>
                </c:manualLayout>
              </c:layout>
              <c:spPr>
                <a:solidFill>
                  <a:srgbClr val="A9D18E"/>
                </a:solidFill>
                <a:ln>
                  <a:solidFill>
                    <a:sysClr val="window" lastClr="FFFFFF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ound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6-DCE2-476B-A11D-A5CCC8E1AC9D}"/>
                </c:ext>
              </c:extLst>
            </c:dLbl>
            <c:dLbl>
              <c:idx val="6"/>
              <c:layout>
                <c:manualLayout>
                  <c:x val="1.7075400666881665E-2"/>
                  <c:y val="-6.2589605734767073E-2"/>
                </c:manualLayout>
              </c:layout>
              <c:spPr>
                <a:solidFill>
                  <a:srgbClr val="ED7D31">
                    <a:lumMod val="60000"/>
                    <a:lumOff val="40000"/>
                  </a:srgbClr>
                </a:solidFill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C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>
                        <a:gd name="adj1" fmla="val -28885"/>
                        <a:gd name="adj2" fmla="val 140694"/>
                        <a:gd name="adj3" fmla="val 16667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7-DCE2-476B-A11D-A5CCC8E1AC9D}"/>
                </c:ext>
              </c:extLst>
            </c:dLbl>
            <c:spPr>
              <a:solidFill>
                <a:srgbClr val="A9D18E"/>
              </a:solidFill>
              <a:ln>
                <a:noFill/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ound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GRAFY!$A$93:$A$99</c:f>
              <c:strCache>
                <c:ptCount val="7"/>
                <c:pt idx="0">
                  <c:v>Pondělí</c:v>
                </c:pt>
                <c:pt idx="1">
                  <c:v>Úterý</c:v>
                </c:pt>
                <c:pt idx="2">
                  <c:v>Středa</c:v>
                </c:pt>
                <c:pt idx="3">
                  <c:v>Čtvrtek</c:v>
                </c:pt>
                <c:pt idx="4">
                  <c:v>Pátek</c:v>
                </c:pt>
                <c:pt idx="5">
                  <c:v>Sobota</c:v>
                </c:pt>
                <c:pt idx="6">
                  <c:v>Neděle</c:v>
                </c:pt>
              </c:strCache>
            </c:strRef>
          </c:cat>
          <c:val>
            <c:numRef>
              <c:f>GRAFY!$C$93:$C$99</c:f>
              <c:numCache>
                <c:formatCode>General</c:formatCode>
                <c:ptCount val="7"/>
                <c:pt idx="0">
                  <c:v>-7</c:v>
                </c:pt>
                <c:pt idx="1">
                  <c:v>11</c:v>
                </c:pt>
                <c:pt idx="2">
                  <c:v>-2</c:v>
                </c:pt>
                <c:pt idx="3">
                  <c:v>-1</c:v>
                </c:pt>
                <c:pt idx="4">
                  <c:v>-16</c:v>
                </c:pt>
                <c:pt idx="5">
                  <c:v>-11</c:v>
                </c:pt>
                <c:pt idx="6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CE2-476B-A11D-A5CCC8E1AC9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0"/>
        <c:axId val="351858207"/>
        <c:axId val="351856959"/>
      </c:barChart>
      <c:catAx>
        <c:axId val="3518582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solidFill>
            <a:srgbClr val="052F61">
              <a:lumMod val="60000"/>
              <a:lumOff val="40000"/>
            </a:srgbClr>
          </a:solidFill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351856959"/>
        <c:crosses val="autoZero"/>
        <c:auto val="1"/>
        <c:lblAlgn val="ctr"/>
        <c:lblOffset val="100"/>
        <c:noMultiLvlLbl val="0"/>
      </c:catAx>
      <c:valAx>
        <c:axId val="351856959"/>
        <c:scaling>
          <c:orientation val="minMax"/>
          <c:max val="55"/>
          <c:min val="-20"/>
        </c:scaling>
        <c:delete val="1"/>
        <c:axPos val="l"/>
        <c:numFmt formatCode="General" sourceLinked="1"/>
        <c:majorTickMark val="none"/>
        <c:minorTickMark val="none"/>
        <c:tickLblPos val="nextTo"/>
        <c:crossAx val="3518582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rgbClr val="44546A"/>
      </a:solidFill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4150801333763581E-2"/>
          <c:y val="5.1045016077170421E-2"/>
          <c:w val="0.92486823706572008"/>
          <c:h val="0.8752232940335834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FFC000">
                <a:lumMod val="75000"/>
              </a:srgbClr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BED4-4437-BB64-8D24DC7C561B}"/>
              </c:ext>
            </c:extLst>
          </c:dPt>
          <c:dLbls>
            <c:dLbl>
              <c:idx val="2"/>
              <c:layout>
                <c:manualLayout>
                  <c:x val="1.7075400666881728E-2"/>
                  <c:y val="-5.67166845301893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06E-41F5-B204-B5CF3241DC4C}"/>
                </c:ext>
              </c:extLst>
            </c:dLbl>
            <c:dLbl>
              <c:idx val="3"/>
              <c:spPr>
                <a:solidFill>
                  <a:prstClr val="white"/>
                </a:solidFill>
                <a:ln w="12700">
                  <a:solidFill>
                    <a:srgbClr val="FFC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accent4">
                          <a:lumMod val="75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Ellipse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2-BED4-4437-BB64-8D24DC7C561B}"/>
                </c:ext>
              </c:extLst>
            </c:dLbl>
            <c:spPr>
              <a:solidFill>
                <a:prstClr val="white"/>
              </a:solidFill>
              <a:ln w="12700">
                <a:solidFill>
                  <a:srgbClr val="FFC000">
                    <a:lumMod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accent4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Ellipse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GRAFY!$N$86:$N$92</c:f>
              <c:strCache>
                <c:ptCount val="7"/>
                <c:pt idx="0">
                  <c:v>Pondělí</c:v>
                </c:pt>
                <c:pt idx="1">
                  <c:v>Úterý</c:v>
                </c:pt>
                <c:pt idx="2">
                  <c:v>Středa</c:v>
                </c:pt>
                <c:pt idx="3">
                  <c:v>Čtvrtek</c:v>
                </c:pt>
                <c:pt idx="4">
                  <c:v>Pátek</c:v>
                </c:pt>
                <c:pt idx="5">
                  <c:v>Sobota</c:v>
                </c:pt>
                <c:pt idx="6">
                  <c:v>Neděle</c:v>
                </c:pt>
              </c:strCache>
            </c:strRef>
          </c:cat>
          <c:val>
            <c:numRef>
              <c:f>GRAFY!$O$86:$O$92</c:f>
              <c:numCache>
                <c:formatCode>General</c:formatCode>
                <c:ptCount val="7"/>
                <c:pt idx="0">
                  <c:v>454</c:v>
                </c:pt>
                <c:pt idx="1">
                  <c:v>441</c:v>
                </c:pt>
                <c:pt idx="2">
                  <c:v>475</c:v>
                </c:pt>
                <c:pt idx="3">
                  <c:v>496</c:v>
                </c:pt>
                <c:pt idx="4">
                  <c:v>485</c:v>
                </c:pt>
                <c:pt idx="5">
                  <c:v>484</c:v>
                </c:pt>
                <c:pt idx="6">
                  <c:v>403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6E-41F5-B204-B5CF3241DC4C}"/>
            </c:ext>
          </c:extLst>
        </c:ser>
        <c:ser>
          <c:idx val="1"/>
          <c:order val="1"/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ED7D31">
                  <a:lumMod val="60000"/>
                  <a:lumOff val="4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06E-41F5-B204-B5CF3241DC4C}"/>
              </c:ext>
            </c:extLst>
          </c:dPt>
          <c:dPt>
            <c:idx val="2"/>
            <c:invertIfNegative val="0"/>
            <c:bubble3D val="0"/>
            <c:spPr>
              <a:solidFill>
                <a:srgbClr val="ED7D31">
                  <a:lumMod val="60000"/>
                  <a:lumOff val="4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D06E-41F5-B204-B5CF3241DC4C}"/>
              </c:ext>
            </c:extLst>
          </c:dPt>
          <c:dPt>
            <c:idx val="3"/>
            <c:invertIfNegative val="0"/>
            <c:bubble3D val="0"/>
            <c:spPr>
              <a:solidFill>
                <a:srgbClr val="4BC798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D06E-41F5-B204-B5CF3241DC4C}"/>
              </c:ext>
            </c:extLst>
          </c:dPt>
          <c:dPt>
            <c:idx val="4"/>
            <c:invertIfNegative val="0"/>
            <c:bubble3D val="0"/>
            <c:spPr>
              <a:solidFill>
                <a:srgbClr val="A9D18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06E-41F5-B204-B5CF3241DC4C}"/>
              </c:ext>
            </c:extLst>
          </c:dPt>
          <c:dPt>
            <c:idx val="5"/>
            <c:invertIfNegative val="0"/>
            <c:bubble3D val="0"/>
            <c:spPr>
              <a:solidFill>
                <a:srgbClr val="ED7D31">
                  <a:lumMod val="60000"/>
                  <a:lumOff val="4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D06E-41F5-B204-B5CF3241DC4C}"/>
              </c:ext>
            </c:extLst>
          </c:dPt>
          <c:dPt>
            <c:idx val="6"/>
            <c:invertIfNegative val="0"/>
            <c:bubble3D val="0"/>
            <c:spPr>
              <a:solidFill>
                <a:srgbClr val="A9D18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D06E-41F5-B204-B5CF3241DC4C}"/>
              </c:ext>
            </c:extLst>
          </c:dPt>
          <c:dLbls>
            <c:dLbl>
              <c:idx val="0"/>
              <c:layout>
                <c:manualLayout>
                  <c:x val="1.0245240400129073E-2"/>
                  <c:y val="-2.83583422650946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06E-41F5-B204-B5CF3241DC4C}"/>
                </c:ext>
              </c:extLst>
            </c:dLbl>
            <c:dLbl>
              <c:idx val="1"/>
              <c:layout>
                <c:manualLayout>
                  <c:x val="1.3660320533505401E-2"/>
                  <c:y val="-4.5373347624151586E-2"/>
                </c:manualLayout>
              </c:layout>
              <c:spPr>
                <a:solidFill>
                  <a:srgbClr val="ED7D31">
                    <a:lumMod val="60000"/>
                    <a:lumOff val="40000"/>
                  </a:srgbClr>
                </a:solidFill>
                <a:ln w="12700" cap="flat" cmpd="sng" algn="ctr">
                  <a:solidFill>
                    <a:srgbClr val="C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C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EllipseCallout">
                      <a:avLst>
                        <a:gd name="adj1" fmla="val -11138"/>
                        <a:gd name="adj2" fmla="val 120108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5-D06E-41F5-B204-B5CF3241DC4C}"/>
                </c:ext>
              </c:extLst>
            </c:dLbl>
            <c:dLbl>
              <c:idx val="2"/>
              <c:layout>
                <c:manualLayout>
                  <c:x val="2.2198020866946333E-2"/>
                  <c:y val="-6.9388939039072284E-18"/>
                </c:manualLayout>
              </c:layout>
              <c:spPr>
                <a:solidFill>
                  <a:srgbClr val="ED7D31">
                    <a:lumMod val="60000"/>
                    <a:lumOff val="40000"/>
                  </a:srgbClr>
                </a:solidFill>
                <a:ln w="12700">
                  <a:solidFill>
                    <a:srgbClr val="C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C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Ellipse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6.8282510487253964E-2"/>
                      <c:h val="0.1126259378349410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D06E-41F5-B204-B5CF3241DC4C}"/>
                </c:ext>
              </c:extLst>
            </c:dLbl>
            <c:dLbl>
              <c:idx val="3"/>
              <c:layout>
                <c:manualLayout>
                  <c:x val="1.3660320533505368E-2"/>
                  <c:y val="-3.9700785994998211E-2"/>
                </c:manualLayout>
              </c:layout>
              <c:spPr>
                <a:solidFill>
                  <a:srgbClr val="ED7D31">
                    <a:lumMod val="60000"/>
                    <a:lumOff val="40000"/>
                  </a:srgbClr>
                </a:solidFill>
                <a:ln w="12700" cap="flat" cmpd="sng" algn="ctr">
                  <a:solidFill>
                    <a:srgbClr val="C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C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EllipseCallout">
                      <a:avLst>
                        <a:gd name="adj1" fmla="val -13857"/>
                        <a:gd name="adj2" fmla="val 96036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2-D06E-41F5-B204-B5CF3241DC4C}"/>
                </c:ext>
              </c:extLst>
            </c:dLbl>
            <c:dLbl>
              <c:idx val="4"/>
              <c:layout>
                <c:manualLayout>
                  <c:x val="8.5377003334408938E-2"/>
                  <c:y val="6.2388352983208301E-2"/>
                </c:manualLayout>
              </c:layout>
              <c:spPr>
                <a:solidFill>
                  <a:srgbClr val="A9D18E"/>
                </a:solidFill>
                <a:ln w="12700" cap="flat" cmpd="sng" algn="ctr">
                  <a:solidFill>
                    <a:srgbClr val="009999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EllipseCallout">
                      <a:avLst>
                        <a:gd name="adj1" fmla="val -83378"/>
                        <a:gd name="adj2" fmla="val 9702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9.8988383349467565E-2"/>
                      <c:h val="8.478519113969275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D06E-41F5-B204-B5CF3241DC4C}"/>
                </c:ext>
              </c:extLst>
            </c:dLbl>
            <c:dLbl>
              <c:idx val="5"/>
              <c:layout>
                <c:manualLayout>
                  <c:x val="2.0490480800258146E-2"/>
                  <c:y val="0"/>
                </c:manualLayout>
              </c:layout>
              <c:spPr>
                <a:solidFill>
                  <a:srgbClr val="ED7D31">
                    <a:lumMod val="60000"/>
                    <a:lumOff val="40000"/>
                  </a:srgbClr>
                </a:solidFill>
                <a:ln w="12700">
                  <a:solidFill>
                    <a:srgbClr val="C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C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Ellipse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8-D06E-41F5-B204-B5CF3241DC4C}"/>
                </c:ext>
              </c:extLst>
            </c:dLbl>
            <c:dLbl>
              <c:idx val="6"/>
              <c:layout>
                <c:manualLayout>
                  <c:x val="-6.1471442400774443E-2"/>
                  <c:y val="5.1045462665237691E-2"/>
                </c:manualLayout>
              </c:layout>
              <c:spPr>
                <a:solidFill>
                  <a:srgbClr val="A9D18E"/>
                </a:solidFill>
                <a:ln w="12700">
                  <a:solidFill>
                    <a:srgbClr val="009999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Ellipse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9-D06E-41F5-B204-B5CF3241DC4C}"/>
                </c:ext>
              </c:extLst>
            </c:dLbl>
            <c:spPr>
              <a:solidFill>
                <a:srgbClr val="A9D18E"/>
              </a:solidFill>
              <a:ln w="12700">
                <a:solidFill>
                  <a:srgbClr val="C00000"/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Ellipse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GRAFY!$N$86:$N$92</c:f>
              <c:strCache>
                <c:ptCount val="7"/>
                <c:pt idx="0">
                  <c:v>Pondělí</c:v>
                </c:pt>
                <c:pt idx="1">
                  <c:v>Úterý</c:v>
                </c:pt>
                <c:pt idx="2">
                  <c:v>Středa</c:v>
                </c:pt>
                <c:pt idx="3">
                  <c:v>Čtvrtek</c:v>
                </c:pt>
                <c:pt idx="4">
                  <c:v>Pátek</c:v>
                </c:pt>
                <c:pt idx="5">
                  <c:v>Sobota</c:v>
                </c:pt>
                <c:pt idx="6">
                  <c:v>Neděle</c:v>
                </c:pt>
              </c:strCache>
            </c:strRef>
          </c:cat>
          <c:val>
            <c:numRef>
              <c:f>GRAFY!$P$86:$P$92</c:f>
              <c:numCache>
                <c:formatCode>General</c:formatCode>
                <c:ptCount val="7"/>
                <c:pt idx="0">
                  <c:v>0</c:v>
                </c:pt>
                <c:pt idx="1">
                  <c:v>27</c:v>
                </c:pt>
                <c:pt idx="2">
                  <c:v>56</c:v>
                </c:pt>
                <c:pt idx="3">
                  <c:v>2</c:v>
                </c:pt>
                <c:pt idx="4">
                  <c:v>-58</c:v>
                </c:pt>
                <c:pt idx="5">
                  <c:v>15</c:v>
                </c:pt>
                <c:pt idx="6">
                  <c:v>-25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06E-41F5-B204-B5CF3241DC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351852383"/>
        <c:axId val="351848639"/>
      </c:barChart>
      <c:catAx>
        <c:axId val="3518523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solidFill>
            <a:srgbClr val="052F61">
              <a:lumMod val="60000"/>
              <a:lumOff val="40000"/>
            </a:srgbClr>
          </a:solidFill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cs-CZ" sz="900" b="1" i="0" u="none" strike="noStrike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351848639"/>
        <c:crosses val="autoZero"/>
        <c:auto val="1"/>
        <c:lblAlgn val="ctr"/>
        <c:lblOffset val="100"/>
        <c:noMultiLvlLbl val="0"/>
      </c:catAx>
      <c:valAx>
        <c:axId val="351848639"/>
        <c:scaling>
          <c:orientation val="minMax"/>
          <c:max val="550"/>
          <c:min val="-60"/>
        </c:scaling>
        <c:delete val="1"/>
        <c:axPos val="l"/>
        <c:numFmt formatCode="General" sourceLinked="1"/>
        <c:majorTickMark val="none"/>
        <c:minorTickMark val="none"/>
        <c:tickLblPos val="nextTo"/>
        <c:crossAx val="3518523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2688254905375923E-2"/>
          <c:y val="1.5197650227875004E-2"/>
          <c:w val="0.97673819934014416"/>
          <c:h val="0.9133777814741441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146194">
                  <a:lumMod val="75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11A-4A5E-9B80-FA6579CC8225}"/>
              </c:ext>
            </c:extLst>
          </c:dPt>
          <c:dPt>
            <c:idx val="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11A-4A5E-9B80-FA6579CC8225}"/>
              </c:ext>
            </c:extLst>
          </c:dPt>
          <c:dPt>
            <c:idx val="2"/>
            <c:invertIfNegative val="0"/>
            <c:bubble3D val="0"/>
            <c:spPr>
              <a:solidFill>
                <a:sysClr val="window" lastClr="FFFFFF">
                  <a:lumMod val="75000"/>
                </a:sys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911A-4A5E-9B80-FA6579CC8225}"/>
              </c:ext>
            </c:extLst>
          </c:dPt>
          <c:dLbls>
            <c:dLbl>
              <c:idx val="0"/>
              <c:spPr>
                <a:solidFill>
                  <a:schemeClr val="lt1"/>
                </a:solidFill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rgbClr val="1F4E79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ound2Diag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911A-4A5E-9B80-FA6579CC8225}"/>
                </c:ext>
              </c:extLst>
            </c:dLbl>
            <c:dLbl>
              <c:idx val="1"/>
              <c:layout>
                <c:manualLayout>
                  <c:x val="6.3441274526879615E-3"/>
                  <c:y val="9.3719441404581993E-2"/>
                </c:manualLayout>
              </c:layout>
              <c:spPr>
                <a:noFill/>
                <a:ln w="19050">
                  <a:solidFill>
                    <a:srgbClr val="00B05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rgbClr val="00B05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downArrow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3-911A-4A5E-9B80-FA6579CC8225}"/>
                </c:ext>
              </c:extLst>
            </c:dLbl>
            <c:dLbl>
              <c:idx val="2"/>
              <c:spPr>
                <a:solidFill>
                  <a:schemeClr val="lt1"/>
                </a:solidFill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rgbClr val="ADB9CA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ound2Diag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2-911A-4A5E-9B80-FA6579CC82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GRAFY!$G$342:$I$342</c:f>
              <c:strCache>
                <c:ptCount val="3"/>
                <c:pt idx="0">
                  <c:v>2024</c:v>
                </c:pt>
                <c:pt idx="1">
                  <c:v>Rozdíl</c:v>
                </c:pt>
                <c:pt idx="2">
                  <c:v>2023</c:v>
                </c:pt>
              </c:strCache>
            </c:strRef>
          </c:cat>
          <c:val>
            <c:numRef>
              <c:f>GRAFY!$G$357:$I$357</c:f>
              <c:numCache>
                <c:formatCode>General</c:formatCode>
                <c:ptCount val="3"/>
                <c:pt idx="0">
                  <c:v>5002</c:v>
                </c:pt>
                <c:pt idx="1">
                  <c:v>-106</c:v>
                </c:pt>
                <c:pt idx="2">
                  <c:v>5108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1A-4A5E-9B80-FA6579CC82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0"/>
        <c:axId val="1182960368"/>
        <c:axId val="1182959120"/>
      </c:barChart>
      <c:catAx>
        <c:axId val="1182960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1182959120"/>
        <c:crosses val="autoZero"/>
        <c:auto val="1"/>
        <c:lblAlgn val="ctr"/>
        <c:lblOffset val="100"/>
        <c:noMultiLvlLbl val="0"/>
      </c:catAx>
      <c:valAx>
        <c:axId val="118295912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82960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4676965574427435E-2"/>
          <c:y val="0.14098676566440899"/>
          <c:w val="0.92699702936756712"/>
          <c:h val="0.78729372417206944"/>
        </c:manualLayout>
      </c:layout>
      <c:lineChart>
        <c:grouping val="stacked"/>
        <c:varyColors val="0"/>
        <c:ser>
          <c:idx val="0"/>
          <c:order val="0"/>
          <c:tx>
            <c:strRef>
              <c:f>GRAFY!$B$150</c:f>
              <c:strCache>
                <c:ptCount val="1"/>
                <c:pt idx="0">
                  <c:v>Usmceno</c:v>
                </c:pt>
              </c:strCache>
            </c:strRef>
          </c:tx>
          <c:spPr>
            <a:ln w="28575" cap="rnd">
              <a:solidFill>
                <a:srgbClr val="A36D4F"/>
              </a:solidFill>
              <a:round/>
            </a:ln>
            <a:effectLst/>
          </c:spPr>
          <c:marker>
            <c:symbol val="square"/>
            <c:size val="7"/>
            <c:spPr>
              <a:solidFill>
                <a:srgbClr val="A36D4F"/>
              </a:solidFill>
              <a:ln w="9525">
                <a:noFill/>
              </a:ln>
              <a:effectLst/>
            </c:spPr>
          </c:marker>
          <c:dLbls>
            <c:dLbl>
              <c:idx val="8"/>
              <c:layout>
                <c:manualLayout>
                  <c:x val="-2.644582845248716E-2"/>
                  <c:y val="-0.1389364260551719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4AD-4AD0-929B-557D42B01D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GRAFY!$A$151:$A$166</c:f>
              <c:strCache>
                <c:ptCount val="16"/>
                <c:pt idx="0">
                  <c:v>(2009)</c:v>
                </c:pt>
                <c:pt idx="1">
                  <c:v>(2010)</c:v>
                </c:pt>
                <c:pt idx="2">
                  <c:v>(2011)</c:v>
                </c:pt>
                <c:pt idx="3">
                  <c:v>(2012)</c:v>
                </c:pt>
                <c:pt idx="4">
                  <c:v>(2013)</c:v>
                </c:pt>
                <c:pt idx="5">
                  <c:v>(2014)</c:v>
                </c:pt>
                <c:pt idx="6">
                  <c:v>(2015)</c:v>
                </c:pt>
                <c:pt idx="7">
                  <c:v>(2016)</c:v>
                </c:pt>
                <c:pt idx="8">
                  <c:v>(2017)</c:v>
                </c:pt>
                <c:pt idx="9">
                  <c:v>(2018)</c:v>
                </c:pt>
                <c:pt idx="10">
                  <c:v>(2019)</c:v>
                </c:pt>
                <c:pt idx="11">
                  <c:v>(2020)</c:v>
                </c:pt>
                <c:pt idx="12">
                  <c:v>(2021)</c:v>
                </c:pt>
                <c:pt idx="13">
                  <c:v>(2022)</c:v>
                </c:pt>
                <c:pt idx="14">
                  <c:v>(2023)</c:v>
                </c:pt>
                <c:pt idx="15">
                  <c:v>(2024)</c:v>
                </c:pt>
              </c:strCache>
            </c:strRef>
          </c:cat>
          <c:val>
            <c:numRef>
              <c:f>GRAFY!$B$151:$B$166</c:f>
              <c:numCache>
                <c:formatCode>General</c:formatCode>
                <c:ptCount val="16"/>
                <c:pt idx="0">
                  <c:v>124</c:v>
                </c:pt>
                <c:pt idx="1">
                  <c:v>106</c:v>
                </c:pt>
                <c:pt idx="2">
                  <c:v>97</c:v>
                </c:pt>
                <c:pt idx="3">
                  <c:v>110</c:v>
                </c:pt>
                <c:pt idx="4">
                  <c:v>88</c:v>
                </c:pt>
                <c:pt idx="5">
                  <c:v>116</c:v>
                </c:pt>
                <c:pt idx="6">
                  <c:v>102</c:v>
                </c:pt>
                <c:pt idx="7">
                  <c:v>106</c:v>
                </c:pt>
                <c:pt idx="8">
                  <c:v>63</c:v>
                </c:pt>
                <c:pt idx="9">
                  <c:v>106</c:v>
                </c:pt>
                <c:pt idx="10">
                  <c:v>88</c:v>
                </c:pt>
                <c:pt idx="11">
                  <c:v>79</c:v>
                </c:pt>
                <c:pt idx="12">
                  <c:v>80</c:v>
                </c:pt>
                <c:pt idx="13">
                  <c:v>76</c:v>
                </c:pt>
                <c:pt idx="14">
                  <c:v>80</c:v>
                </c:pt>
                <c:pt idx="15">
                  <c:v>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4AD-4AD0-929B-557D42B01D5D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823680224"/>
        <c:axId val="1823675232"/>
        <c:extLst>
          <c:ext xmlns:c15="http://schemas.microsoft.com/office/drawing/2012/chart" uri="{02D57815-91ED-43cb-92C2-25804820EDAC}">
            <c15:filteredLine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GRAFY!$C$150</c15:sqref>
                        </c15:formulaRef>
                      </c:ext>
                    </c:extLst>
                    <c:strCache>
                      <c:ptCount val="1"/>
                      <c:pt idx="0">
                        <c:v>TZ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GRAFY!$A$151:$A$166</c15:sqref>
                        </c15:formulaRef>
                      </c:ext>
                    </c:extLst>
                    <c:strCache>
                      <c:ptCount val="16"/>
                      <c:pt idx="0">
                        <c:v>(2009)</c:v>
                      </c:pt>
                      <c:pt idx="1">
                        <c:v>(2010)</c:v>
                      </c:pt>
                      <c:pt idx="2">
                        <c:v>(2011)</c:v>
                      </c:pt>
                      <c:pt idx="3">
                        <c:v>(2012)</c:v>
                      </c:pt>
                      <c:pt idx="4">
                        <c:v>(2013)</c:v>
                      </c:pt>
                      <c:pt idx="5">
                        <c:v>(2014)</c:v>
                      </c:pt>
                      <c:pt idx="6">
                        <c:v>(2015)</c:v>
                      </c:pt>
                      <c:pt idx="7">
                        <c:v>(2016)</c:v>
                      </c:pt>
                      <c:pt idx="8">
                        <c:v>(2017)</c:v>
                      </c:pt>
                      <c:pt idx="9">
                        <c:v>(2018)</c:v>
                      </c:pt>
                      <c:pt idx="10">
                        <c:v>(2019)</c:v>
                      </c:pt>
                      <c:pt idx="11">
                        <c:v>(2020)</c:v>
                      </c:pt>
                      <c:pt idx="12">
                        <c:v>(2021)</c:v>
                      </c:pt>
                      <c:pt idx="13">
                        <c:v>(2022)</c:v>
                      </c:pt>
                      <c:pt idx="14">
                        <c:v>(2023)</c:v>
                      </c:pt>
                      <c:pt idx="15">
                        <c:v>(2024)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GRAFY!$C$151:$C$166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556</c:v>
                      </c:pt>
                      <c:pt idx="1">
                        <c:v>456</c:v>
                      </c:pt>
                      <c:pt idx="2">
                        <c:v>472</c:v>
                      </c:pt>
                      <c:pt idx="3">
                        <c:v>463</c:v>
                      </c:pt>
                      <c:pt idx="4">
                        <c:v>410</c:v>
                      </c:pt>
                      <c:pt idx="5">
                        <c:v>435</c:v>
                      </c:pt>
                      <c:pt idx="6">
                        <c:v>393</c:v>
                      </c:pt>
                      <c:pt idx="7">
                        <c:v>441</c:v>
                      </c:pt>
                      <c:pt idx="8">
                        <c:v>337</c:v>
                      </c:pt>
                      <c:pt idx="9">
                        <c:v>403</c:v>
                      </c:pt>
                      <c:pt idx="10">
                        <c:v>350</c:v>
                      </c:pt>
                      <c:pt idx="11">
                        <c:v>239</c:v>
                      </c:pt>
                      <c:pt idx="12">
                        <c:v>258</c:v>
                      </c:pt>
                      <c:pt idx="13">
                        <c:v>280</c:v>
                      </c:pt>
                      <c:pt idx="14">
                        <c:v>281</c:v>
                      </c:pt>
                      <c:pt idx="15">
                        <c:v>265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2-D4AD-4AD0-929B-557D42B01D5D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GRAFY!$D$150</c15:sqref>
                        </c15:formulaRef>
                      </c:ext>
                    </c:extLst>
                    <c:strCache>
                      <c:ptCount val="1"/>
                      <c:pt idx="0">
                        <c:v>DN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GRAFY!$A$151:$A$166</c15:sqref>
                        </c15:formulaRef>
                      </c:ext>
                    </c:extLst>
                    <c:strCache>
                      <c:ptCount val="16"/>
                      <c:pt idx="0">
                        <c:v>(2009)</c:v>
                      </c:pt>
                      <c:pt idx="1">
                        <c:v>(2010)</c:v>
                      </c:pt>
                      <c:pt idx="2">
                        <c:v>(2011)</c:v>
                      </c:pt>
                      <c:pt idx="3">
                        <c:v>(2012)</c:v>
                      </c:pt>
                      <c:pt idx="4">
                        <c:v>(2013)</c:v>
                      </c:pt>
                      <c:pt idx="5">
                        <c:v>(2014)</c:v>
                      </c:pt>
                      <c:pt idx="6">
                        <c:v>(2015)</c:v>
                      </c:pt>
                      <c:pt idx="7">
                        <c:v>(2016)</c:v>
                      </c:pt>
                      <c:pt idx="8">
                        <c:v>(2017)</c:v>
                      </c:pt>
                      <c:pt idx="9">
                        <c:v>(2018)</c:v>
                      </c:pt>
                      <c:pt idx="10">
                        <c:v>(2019)</c:v>
                      </c:pt>
                      <c:pt idx="11">
                        <c:v>(2020)</c:v>
                      </c:pt>
                      <c:pt idx="12">
                        <c:v>(2021)</c:v>
                      </c:pt>
                      <c:pt idx="13">
                        <c:v>(2022)</c:v>
                      </c:pt>
                      <c:pt idx="14">
                        <c:v>(2023)</c:v>
                      </c:pt>
                      <c:pt idx="15">
                        <c:v>(2024)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GRAFY!$D$151:$D$166</c15:sqref>
                        </c15:formulaRef>
                      </c:ext>
                    </c:extLst>
                    <c:numCache>
                      <c:formatCode>#,##0</c:formatCode>
                      <c:ptCount val="16"/>
                      <c:pt idx="0">
                        <c:v>11183</c:v>
                      </c:pt>
                      <c:pt idx="1">
                        <c:v>9870</c:v>
                      </c:pt>
                      <c:pt idx="2">
                        <c:v>9889</c:v>
                      </c:pt>
                      <c:pt idx="3">
                        <c:v>10595</c:v>
                      </c:pt>
                      <c:pt idx="4">
                        <c:v>11266</c:v>
                      </c:pt>
                      <c:pt idx="5">
                        <c:v>11604</c:v>
                      </c:pt>
                      <c:pt idx="6">
                        <c:v>12463</c:v>
                      </c:pt>
                      <c:pt idx="7">
                        <c:v>13833</c:v>
                      </c:pt>
                      <c:pt idx="8">
                        <c:v>14707</c:v>
                      </c:pt>
                      <c:pt idx="9">
                        <c:v>14866</c:v>
                      </c:pt>
                      <c:pt idx="10">
                        <c:v>16014</c:v>
                      </c:pt>
                      <c:pt idx="11">
                        <c:v>13942</c:v>
                      </c:pt>
                      <c:pt idx="12">
                        <c:v>14954</c:v>
                      </c:pt>
                      <c:pt idx="13">
                        <c:v>15127</c:v>
                      </c:pt>
                      <c:pt idx="14">
                        <c:v>16282</c:v>
                      </c:pt>
                      <c:pt idx="15">
                        <c:v>16343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D4AD-4AD0-929B-557D42B01D5D}"/>
                  </c:ext>
                </c:extLst>
              </c15:ser>
            </c15:filteredLineSeries>
          </c:ext>
        </c:extLst>
      </c:lineChart>
      <c:catAx>
        <c:axId val="182368022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823675232"/>
        <c:crosses val="autoZero"/>
        <c:auto val="1"/>
        <c:lblAlgn val="ctr"/>
        <c:lblOffset val="100"/>
        <c:noMultiLvlLbl val="0"/>
      </c:catAx>
      <c:valAx>
        <c:axId val="18236752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823680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  <c:userShapes r:id="rId5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5F5F5F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1.6529079280083295E-2"/>
                </c:manualLayout>
              </c:layout>
              <c:spPr>
                <a:solidFill>
                  <a:sysClr val="window" lastClr="FFFFFF"/>
                </a:solidFill>
                <a:ln w="9525" cap="flat" cmpd="sng" algn="ctr">
                  <a:solidFill>
                    <a:srgbClr val="5F5F5F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>
                        <a:gd name="adj1" fmla="val -2218"/>
                        <a:gd name="adj2" fmla="val 132813"/>
                        <a:gd name="adj3" fmla="val 16667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0-0306-4288-8114-B88E5ED1B1C9}"/>
                </c:ext>
              </c:extLst>
            </c:dLbl>
            <c:dLbl>
              <c:idx val="1"/>
              <c:layout>
                <c:manualLayout>
                  <c:x val="-3.2514080901177972E-3"/>
                  <c:y val="-1.8890376320095197E-2"/>
                </c:manualLayout>
              </c:layout>
              <c:spPr>
                <a:solidFill>
                  <a:sysClr val="window" lastClr="FFFFFF"/>
                </a:solidFill>
                <a:ln w="9525" cap="flat" cmpd="sng" algn="ctr">
                  <a:solidFill>
                    <a:srgbClr val="5F5F5F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>
                        <a:gd name="adj1" fmla="val -30"/>
                        <a:gd name="adj2" fmla="val 139520"/>
                        <a:gd name="adj3" fmla="val 16667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0306-4288-8114-B88E5ED1B1C9}"/>
                </c:ext>
              </c:extLst>
            </c:dLbl>
            <c:dLbl>
              <c:idx val="2"/>
              <c:layout>
                <c:manualLayout>
                  <c:x val="1.6257040450589433E-3"/>
                  <c:y val="-2.3612970400119015E-2"/>
                </c:manualLayout>
              </c:layout>
              <c:spPr>
                <a:solidFill>
                  <a:sysClr val="window" lastClr="FFFFFF"/>
                </a:solidFill>
                <a:ln w="9525" cap="flat" cmpd="sng" algn="ctr">
                  <a:solidFill>
                    <a:srgbClr val="5F5F5F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>
                        <a:gd name="adj1" fmla="val 1006"/>
                        <a:gd name="adj2" fmla="val 166410"/>
                        <a:gd name="adj3" fmla="val 16667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2-0306-4288-8114-B88E5ED1B1C9}"/>
                </c:ext>
              </c:extLst>
            </c:dLbl>
            <c:dLbl>
              <c:idx val="3"/>
              <c:layout>
                <c:manualLayout>
                  <c:x val="3.2514080901176485E-3"/>
                  <c:y val="-1.8890376320095197E-2"/>
                </c:manualLayout>
              </c:layout>
              <c:spPr>
                <a:solidFill>
                  <a:sysClr val="window" lastClr="FFFFFF"/>
                </a:solidFill>
                <a:ln w="9525" cap="flat" cmpd="sng" algn="ctr">
                  <a:solidFill>
                    <a:srgbClr val="5F5F5F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>
                        <a:gd name="adj1" fmla="val 2247"/>
                        <a:gd name="adj2" fmla="val 130537"/>
                        <a:gd name="adj3" fmla="val 16667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3-0306-4288-8114-B88E5ED1B1C9}"/>
                </c:ext>
              </c:extLst>
            </c:dLbl>
            <c:dLbl>
              <c:idx val="4"/>
              <c:layout>
                <c:manualLayout>
                  <c:x val="1.3005632360471071E-2"/>
                  <c:y val="-2.3612970400119001E-2"/>
                </c:manualLayout>
              </c:layout>
              <c:spPr>
                <a:solidFill>
                  <a:sysClr val="window" lastClr="FFFFFF"/>
                </a:solidFill>
                <a:ln w="9525" cap="flat" cmpd="sng" algn="ctr">
                  <a:solidFill>
                    <a:srgbClr val="5F5F5F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>
                        <a:gd name="adj1" fmla="val -50896"/>
                        <a:gd name="adj2" fmla="val 134969"/>
                        <a:gd name="adj3" fmla="val 16667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4-0306-4288-8114-B88E5ED1B1C9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rgbClr val="5F5F5F"/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ound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GRAFY!$E$28:$E$32</c:f>
              <c:strCache>
                <c:ptCount val="5"/>
                <c:pt idx="0">
                  <c:v>Dálnice</c:v>
                </c:pt>
                <c:pt idx="1">
                  <c:v>I. třída</c:v>
                </c:pt>
                <c:pt idx="2">
                  <c:v>II. třída</c:v>
                </c:pt>
                <c:pt idx="3">
                  <c:v>III. třída</c:v>
                </c:pt>
                <c:pt idx="4">
                  <c:v>MK</c:v>
                </c:pt>
              </c:strCache>
            </c:strRef>
          </c:cat>
          <c:val>
            <c:numRef>
              <c:f>GRAFY!$F$28:$F$32</c:f>
              <c:numCache>
                <c:formatCode>#,##0</c:formatCode>
                <c:ptCount val="5"/>
                <c:pt idx="0">
                  <c:v>2016</c:v>
                </c:pt>
                <c:pt idx="1">
                  <c:v>1957</c:v>
                </c:pt>
                <c:pt idx="2">
                  <c:v>3914</c:v>
                </c:pt>
                <c:pt idx="3">
                  <c:v>3512</c:v>
                </c:pt>
                <c:pt idx="4">
                  <c:v>4768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306-4288-8114-B88E5ED1B1C9}"/>
            </c:ext>
          </c:extLst>
        </c:ser>
        <c:ser>
          <c:idx val="1"/>
          <c:order val="1"/>
          <c:spPr>
            <a:solidFill>
              <a:srgbClr val="A9D18E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A9D18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0306-4288-8114-B88E5ED1B1C9}"/>
              </c:ext>
            </c:extLst>
          </c:dPt>
          <c:dPt>
            <c:idx val="1"/>
            <c:invertIfNegative val="0"/>
            <c:bubble3D val="0"/>
            <c:spPr>
              <a:solidFill>
                <a:srgbClr val="A9D18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1667-41D1-8D4C-C275F34B7285}"/>
              </c:ext>
            </c:extLst>
          </c:dPt>
          <c:dPt>
            <c:idx val="2"/>
            <c:invertIfNegative val="0"/>
            <c:bubble3D val="0"/>
            <c:spPr>
              <a:solidFill>
                <a:srgbClr val="ED7D31">
                  <a:lumMod val="60000"/>
                  <a:lumOff val="4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306-4288-8114-B88E5ED1B1C9}"/>
              </c:ext>
            </c:extLst>
          </c:dPt>
          <c:dPt>
            <c:idx val="3"/>
            <c:invertIfNegative val="0"/>
            <c:bubble3D val="0"/>
            <c:spPr>
              <a:solidFill>
                <a:srgbClr val="ED7D31">
                  <a:lumMod val="60000"/>
                  <a:lumOff val="4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0306-4288-8114-B88E5ED1B1C9}"/>
              </c:ext>
            </c:extLst>
          </c:dPt>
          <c:dPt>
            <c:idx val="4"/>
            <c:invertIfNegative val="0"/>
            <c:bubble3D val="0"/>
            <c:spPr>
              <a:solidFill>
                <a:srgbClr val="ED7D31">
                  <a:lumMod val="60000"/>
                  <a:lumOff val="4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306-4288-8114-B88E5ED1B1C9}"/>
              </c:ext>
            </c:extLst>
          </c:dPt>
          <c:dLbls>
            <c:dLbl>
              <c:idx val="0"/>
              <c:layout>
                <c:manualLayout>
                  <c:x val="0"/>
                  <c:y val="-2.1251673360107269E-2"/>
                </c:manualLayout>
              </c:layout>
              <c:spPr>
                <a:solidFill>
                  <a:srgbClr val="A9D18E"/>
                </a:solidFill>
                <a:ln w="9525" cap="flat" cmpd="sng" algn="ctr">
                  <a:solidFill>
                    <a:srgbClr val="00B05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>
                        <a:gd name="adj1" fmla="val 29175"/>
                        <a:gd name="adj2" fmla="val -134945"/>
                        <a:gd name="adj3" fmla="val 16667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6-0306-4288-8114-B88E5ED1B1C9}"/>
                </c:ext>
              </c:extLst>
            </c:dLbl>
            <c:dLbl>
              <c:idx val="1"/>
              <c:layout>
                <c:manualLayout>
                  <c:x val="1.7882744495647661E-2"/>
                  <c:y val="-4.7225940800237993E-3"/>
                </c:manualLayout>
              </c:layout>
              <c:spPr>
                <a:solidFill>
                  <a:srgbClr val="A9D18E"/>
                </a:solidFill>
                <a:ln>
                  <a:solidFill>
                    <a:srgbClr val="00B05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0-1667-41D1-8D4C-C275F34B7285}"/>
                </c:ext>
              </c:extLst>
            </c:dLbl>
            <c:dLbl>
              <c:idx val="2"/>
              <c:layout>
                <c:manualLayout>
                  <c:x val="-5.9608459716812496E-17"/>
                  <c:y val="-2.1251673360107269E-2"/>
                </c:manualLayout>
              </c:layout>
              <c:spPr>
                <a:solidFill>
                  <a:srgbClr val="ED7D31">
                    <a:lumMod val="60000"/>
                    <a:lumOff val="40000"/>
                  </a:srgbClr>
                </a:solidFill>
                <a:ln w="9525" cap="flat" cmpd="sng" algn="ctr">
                  <a:solidFill>
                    <a:srgbClr val="C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C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>
                        <a:gd name="adj1" fmla="val -5911"/>
                        <a:gd name="adj2" fmla="val 146227"/>
                        <a:gd name="adj3" fmla="val 16667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7-0306-4288-8114-B88E5ED1B1C9}"/>
                </c:ext>
              </c:extLst>
            </c:dLbl>
            <c:dLbl>
              <c:idx val="3"/>
              <c:layout>
                <c:manualLayout>
                  <c:x val="0"/>
                  <c:y val="-1.8890376320095197E-2"/>
                </c:manualLayout>
              </c:layout>
              <c:spPr>
                <a:solidFill>
                  <a:srgbClr val="ED7D31">
                    <a:lumMod val="60000"/>
                    <a:lumOff val="40000"/>
                  </a:srgbClr>
                </a:solidFill>
                <a:ln w="9525" cap="flat" cmpd="sng" algn="ctr">
                  <a:solidFill>
                    <a:srgbClr val="C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C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>
                        <a:gd name="adj1" fmla="val 0"/>
                        <a:gd name="adj2" fmla="val 148503"/>
                        <a:gd name="adj3" fmla="val 16667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8-0306-4288-8114-B88E5ED1B1C9}"/>
                </c:ext>
              </c:extLst>
            </c:dLbl>
            <c:dLbl>
              <c:idx val="4"/>
              <c:layout>
                <c:manualLayout>
                  <c:x val="-1.1921691943362499E-16"/>
                  <c:y val="-2.1251673360107096E-2"/>
                </c:manualLayout>
              </c:layout>
              <c:spPr>
                <a:solidFill>
                  <a:srgbClr val="ED7D31">
                    <a:lumMod val="60000"/>
                    <a:lumOff val="40000"/>
                  </a:srgbClr>
                </a:solidFill>
                <a:ln w="9525" cap="flat" cmpd="sng" algn="ctr">
                  <a:solidFill>
                    <a:srgbClr val="C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C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>
                        <a:gd name="adj1" fmla="val -5912"/>
                        <a:gd name="adj2" fmla="val 146227"/>
                        <a:gd name="adj3" fmla="val 16667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9-0306-4288-8114-B88E5ED1B1C9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rgbClr val="C00000"/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C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ound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GRAFY!$E$28:$E$32</c:f>
              <c:strCache>
                <c:ptCount val="5"/>
                <c:pt idx="0">
                  <c:v>Dálnice</c:v>
                </c:pt>
                <c:pt idx="1">
                  <c:v>I. třída</c:v>
                </c:pt>
                <c:pt idx="2">
                  <c:v>II. třída</c:v>
                </c:pt>
                <c:pt idx="3">
                  <c:v>III. třída</c:v>
                </c:pt>
                <c:pt idx="4">
                  <c:v>MK</c:v>
                </c:pt>
              </c:strCache>
            </c:strRef>
          </c:cat>
          <c:val>
            <c:numRef>
              <c:f>GRAFY!$G$28:$G$32</c:f>
              <c:numCache>
                <c:formatCode>#,##0</c:formatCode>
                <c:ptCount val="5"/>
                <c:pt idx="0">
                  <c:v>-240</c:v>
                </c:pt>
                <c:pt idx="1">
                  <c:v>-49</c:v>
                </c:pt>
                <c:pt idx="2">
                  <c:v>79</c:v>
                </c:pt>
                <c:pt idx="3">
                  <c:v>74</c:v>
                </c:pt>
                <c:pt idx="4">
                  <c:v>161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306-4288-8114-B88E5ED1B1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354393007"/>
        <c:axId val="354389263"/>
      </c:barChart>
      <c:catAx>
        <c:axId val="3543930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354389263"/>
        <c:crosses val="autoZero"/>
        <c:auto val="1"/>
        <c:lblAlgn val="ctr"/>
        <c:lblOffset val="100"/>
        <c:noMultiLvlLbl val="0"/>
      </c:catAx>
      <c:valAx>
        <c:axId val="354389263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3543930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1"/>
          <c:order val="1"/>
          <c:tx>
            <c:strRef>
              <c:f>'DN podle místa'!$B$7:$C$7</c:f>
              <c:strCache>
                <c:ptCount val="2"/>
                <c:pt idx="0">
                  <c:v>2022</c:v>
                </c:pt>
              </c:strCache>
            </c:strRef>
          </c:tx>
          <c:dPt>
            <c:idx val="0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35C-47DA-96A6-CB5B29C28E42}"/>
              </c:ext>
            </c:extLst>
          </c:dPt>
          <c:dPt>
            <c:idx val="1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35C-47DA-96A6-CB5B29C28E42}"/>
              </c:ext>
            </c:extLst>
          </c:dPt>
          <c:dLbls>
            <c:dLbl>
              <c:idx val="0"/>
              <c:layout>
                <c:manualLayout>
                  <c:x val="-2.0572731443865712E-2"/>
                  <c:y val="-0.20436781609195404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7 399 = 45%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035655188334929"/>
                      <c:h val="9.483946360153257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635C-47DA-96A6-CB5B29C28E42}"/>
                </c:ext>
              </c:extLst>
            </c:dLbl>
            <c:dLbl>
              <c:idx val="1"/>
              <c:layout>
                <c:manualLayout>
                  <c:x val="6.0406609869278129E-2"/>
                  <c:y val="-0.28708812260536404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8 944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635C-47DA-96A6-CB5B29C28E42}"/>
                </c:ext>
              </c:extLst>
            </c:dLbl>
            <c:spPr>
              <a:solidFill>
                <a:sysClr val="window" lastClr="FFFFFF"/>
              </a:solidFill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'DN podle místa'!$D$5:$F$5</c:f>
              <c:strCache>
                <c:ptCount val="2"/>
                <c:pt idx="0">
                  <c:v>v obci</c:v>
                </c:pt>
                <c:pt idx="1">
                  <c:v>mimo obec</c:v>
                </c:pt>
              </c:strCache>
              <c:extLst/>
            </c:strRef>
          </c:cat>
          <c:val>
            <c:numRef>
              <c:f>'DN podle místa'!$D$7:$F$7</c:f>
              <c:numCache>
                <c:formatCode>#\ ##0_ ;[Red]\-#\ ##0\ </c:formatCode>
                <c:ptCount val="2"/>
                <c:pt idx="0">
                  <c:v>7011</c:v>
                </c:pt>
                <c:pt idx="1">
                  <c:v>8117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635C-47DA-96A6-CB5B29C28E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  <c:extLst>
          <c:ext xmlns:c15="http://schemas.microsoft.com/office/drawing/2012/chart" uri="{02D57815-91ED-43cb-92C2-25804820EDAC}">
            <c15:filteredPi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'DN podle místa'!$B$6:$C$6</c15:sqref>
                        </c15:formulaRef>
                      </c:ext>
                    </c:extLst>
                    <c:strCache>
                      <c:ptCount val="2"/>
                      <c:pt idx="0">
                        <c:v>2021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6-635C-47DA-96A6-CB5B29C28E42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8-635C-47DA-96A6-CB5B29C28E42}"/>
                    </c:ext>
                  </c:extLst>
                </c:dPt>
                <c:dLbls>
                  <c:spPr>
                    <a:solidFill>
                      <a:sysClr val="window" lastClr="FFFFFF"/>
                    </a:solidFill>
                    <a:ln>
                      <a:solidFill>
                        <a:sysClr val="windowText" lastClr="000000">
                          <a:lumMod val="25000"/>
                          <a:lumOff val="75000"/>
                        </a:sysClr>
                      </a:solidFill>
                    </a:ln>
                    <a:effectLst/>
                  </c:spPr>
                  <c:txPr>
                    <a:bodyPr rot="0" spcFirstLastPara="1" vertOverflow="clip" horzOverflow="clip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dk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showLegendKey val="0"/>
                  <c:showVal val="0"/>
                  <c:showCatName val="1"/>
                  <c:showSerName val="0"/>
                  <c:showPercent val="1"/>
                  <c:showBubbleSize val="0"/>
                  <c:showLeaderLines val="0"/>
                  <c:extLst>
                    <c:ext uri="{CE6537A1-D6FC-4f65-9D91-7224C49458BB}">
                      <c15:spPr xmlns:c15="http://schemas.microsoft.com/office/drawing/2012/chart">
                        <a:prstGeom prst="wedgeRectCallout">
                          <a:avLst/>
                        </a:prstGeom>
                        <a:noFill/>
                        <a:ln>
                          <a:noFill/>
                        </a:ln>
                      </c15:spPr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'DN podle místa'!$D$5:$F$5</c15:sqref>
                        </c15:formulaRef>
                      </c:ext>
                    </c:extLst>
                    <c:strCache>
                      <c:ptCount val="2"/>
                      <c:pt idx="0">
                        <c:v>v obci</c:v>
                      </c:pt>
                      <c:pt idx="1">
                        <c:v>mimo obec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'DN podle místa'!$D$6:$F$6</c15:sqref>
                        </c15:formulaRef>
                      </c:ext>
                    </c:extLst>
                    <c:numCache>
                      <c:formatCode>#\ ##0_ ;[Red]\-#\ ##0\ </c:formatCode>
                      <c:ptCount val="2"/>
                      <c:pt idx="0">
                        <c:v>6830</c:v>
                      </c:pt>
                      <c:pt idx="1">
                        <c:v>8124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9-635C-47DA-96A6-CB5B29C28E42}"/>
                  </c:ext>
                </c:extLst>
              </c15:ser>
            </c15:filteredPieSeries>
            <c15:filteredPi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'DN podle místa'!$B$8:$C$8</c15:sqref>
                        </c15:formulaRef>
                      </c:ext>
                    </c:extLst>
                    <c:strCache>
                      <c:ptCount val="2"/>
                      <c:pt idx="0">
                        <c:v>rozdíl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B-635C-47DA-96A6-CB5B29C28E42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D-635C-47DA-96A6-CB5B29C28E42}"/>
                    </c:ext>
                  </c:extLst>
                </c:dPt>
                <c:dLbls>
                  <c:spPr>
                    <a:solidFill>
                      <a:sysClr val="window" lastClr="FFFFFF"/>
                    </a:solidFill>
                    <a:ln>
                      <a:solidFill>
                        <a:sysClr val="windowText" lastClr="000000">
                          <a:lumMod val="25000"/>
                          <a:lumOff val="75000"/>
                        </a:sysClr>
                      </a:solidFill>
                    </a:ln>
                    <a:effectLst/>
                  </c:spPr>
                  <c:txPr>
                    <a:bodyPr rot="0" spcFirstLastPara="1" vertOverflow="clip" horzOverflow="clip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dk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showLegendKey val="0"/>
                  <c:showVal val="0"/>
                  <c:showCatName val="1"/>
                  <c:showSerName val="0"/>
                  <c:showPercent val="1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pPr xmlns:c15="http://schemas.microsoft.com/office/drawing/2012/chart">
                        <a:prstGeom prst="wedgeRectCallout">
                          <a:avLst/>
                        </a:prstGeom>
                        <a:noFill/>
                        <a:ln>
                          <a:noFill/>
                        </a:ln>
                      </c15:spPr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'DN podle místa'!$D$5:$F$5</c15:sqref>
                        </c15:formulaRef>
                      </c:ext>
                    </c:extLst>
                    <c:strCache>
                      <c:ptCount val="2"/>
                      <c:pt idx="0">
                        <c:v>v obci</c:v>
                      </c:pt>
                      <c:pt idx="1">
                        <c:v>mimo obec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'DN podle místa'!$D$8:$F$8</c15:sqref>
                        </c15:formulaRef>
                      </c:ext>
                    </c:extLst>
                    <c:numCache>
                      <c:formatCode>#\ ##0_ ;[Red]\-#\ ##0\ </c:formatCode>
                      <c:ptCount val="2"/>
                      <c:pt idx="0">
                        <c:v>181</c:v>
                      </c:pt>
                      <c:pt idx="1">
                        <c:v>-7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635C-47DA-96A6-CB5B29C28E42}"/>
                  </c:ext>
                </c:extLst>
              </c15:ser>
            </c15:filteredPieSeries>
          </c:ext>
        </c:extLst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  <c:userShapes r:id="rId4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C698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B1B-4A4A-AB73-B72B33390AEB}"/>
              </c:ext>
            </c:extLst>
          </c:dPt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B1B-4A4A-AB73-B72B33390AEB}"/>
                </c:ext>
              </c:extLst>
            </c:dLbl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B1B-4A4A-AB73-B72B33390AE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GRAFY!$B$170:$D$170</c:f>
              <c:strCache>
                <c:ptCount val="3"/>
                <c:pt idx="0">
                  <c:v>Celkem hm. škoda</c:v>
                </c:pt>
                <c:pt idx="2">
                  <c:v>Rozdíl</c:v>
                </c:pt>
              </c:strCache>
            </c:strRef>
          </c:cat>
          <c:val>
            <c:numRef>
              <c:f>GRAFY!$B$171:$D$171</c:f>
              <c:numCache>
                <c:formatCode>General</c:formatCode>
                <c:ptCount val="3"/>
                <c:pt idx="0" formatCode="#,##0">
                  <c:v>1530461100</c:v>
                </c:pt>
                <c:pt idx="2" formatCode="#,##0">
                  <c:v>121868300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1B-4A4A-AB73-B72B33390A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677910112"/>
        <c:axId val="1677908448"/>
      </c:barChart>
      <c:catAx>
        <c:axId val="1677910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1677908448"/>
        <c:crosses val="autoZero"/>
        <c:auto val="1"/>
        <c:lblAlgn val="ctr"/>
        <c:lblOffset val="100"/>
        <c:noMultiLvlLbl val="0"/>
      </c:catAx>
      <c:valAx>
        <c:axId val="1677908448"/>
        <c:scaling>
          <c:orientation val="minMax"/>
          <c:max val="1500000000"/>
          <c:min val="0"/>
        </c:scaling>
        <c:delete val="1"/>
        <c:axPos val="l"/>
        <c:numFmt formatCode="#,##0" sourceLinked="1"/>
        <c:majorTickMark val="none"/>
        <c:minorTickMark val="none"/>
        <c:tickLblPos val="nextTo"/>
        <c:crossAx val="16779101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245482667169739"/>
          <c:y val="6.9608874857493647E-2"/>
          <c:w val="0.73839546783625742"/>
          <c:h val="0.88584144523371056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4472C4">
                  <a:lumMod val="5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898-488F-8D07-5754CE70AE9C}"/>
              </c:ext>
            </c:extLst>
          </c:dPt>
          <c:dPt>
            <c:idx val="1"/>
            <c:bubble3D val="0"/>
            <c:explosion val="7"/>
            <c:spPr>
              <a:solidFill>
                <a:srgbClr val="4472C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898-488F-8D07-5754CE70AE9C}"/>
              </c:ext>
            </c:extLst>
          </c:dPt>
          <c:dPt>
            <c:idx val="2"/>
            <c:bubble3D val="0"/>
            <c:explosion val="11"/>
            <c:spPr>
              <a:solidFill>
                <a:srgbClr val="4472C4">
                  <a:lumMod val="75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898-488F-8D07-5754CE70AE9C}"/>
              </c:ext>
            </c:extLst>
          </c:dPt>
          <c:dPt>
            <c:idx val="3"/>
            <c:bubble3D val="0"/>
            <c:explosion val="14"/>
            <c:spPr>
              <a:solidFill>
                <a:srgbClr val="4472C4">
                  <a:lumMod val="20000"/>
                  <a:lumOff val="8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898-488F-8D07-5754CE70AE9C}"/>
              </c:ext>
            </c:extLst>
          </c:dPt>
          <c:dPt>
            <c:idx val="4"/>
            <c:bubble3D val="0"/>
            <c:explosion val="13"/>
            <c:spPr>
              <a:solidFill>
                <a:srgbClr val="4472C4">
                  <a:lumMod val="60000"/>
                  <a:lumOff val="4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898-488F-8D07-5754CE70AE9C}"/>
              </c:ext>
            </c:extLst>
          </c:dPt>
          <c:dPt>
            <c:idx val="5"/>
            <c:bubble3D val="0"/>
            <c:explosion val="5"/>
            <c:spPr>
              <a:solidFill>
                <a:srgbClr val="4472C4">
                  <a:lumMod val="40000"/>
                  <a:lumOff val="6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898-488F-8D07-5754CE70AE9C}"/>
              </c:ext>
            </c:extLst>
          </c:dPt>
          <c:dLbls>
            <c:dLbl>
              <c:idx val="0"/>
              <c:layout>
                <c:manualLayout>
                  <c:x val="7.2732111530431499E-4"/>
                  <c:y val="-0.5420084626852582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898-488F-8D07-5754CE70AE9C}"/>
                </c:ext>
              </c:extLst>
            </c:dLbl>
            <c:dLbl>
              <c:idx val="1"/>
              <c:layout>
                <c:manualLayout>
                  <c:x val="4.4781285714406031E-2"/>
                  <c:y val="-5.843637639217749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898-488F-8D07-5754CE70AE9C}"/>
                </c:ext>
              </c:extLst>
            </c:dLbl>
            <c:dLbl>
              <c:idx val="2"/>
              <c:layout>
                <c:manualLayout>
                  <c:x val="-1.4974258256265312E-2"/>
                  <c:y val="-0.1087871612733491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898-488F-8D07-5754CE70AE9C}"/>
                </c:ext>
              </c:extLst>
            </c:dLbl>
            <c:dLbl>
              <c:idx val="3"/>
              <c:layout>
                <c:manualLayout>
                  <c:x val="-1.9252701977730789E-2"/>
                  <c:y val="-0.1059099579058142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235163230363548"/>
                      <c:h val="9.006007191090062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C898-488F-8D07-5754CE70AE9C}"/>
                </c:ext>
              </c:extLst>
            </c:dLbl>
            <c:dLbl>
              <c:idx val="4"/>
              <c:layout>
                <c:manualLayout>
                  <c:x val="4.9299839729957877E-2"/>
                  <c:y val="8.1940059633428784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167521356004147"/>
                      <c:h val="0.1095505568709988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C898-488F-8D07-5754CE70AE9C}"/>
                </c:ext>
              </c:extLst>
            </c:dLbl>
            <c:dLbl>
              <c:idx val="5"/>
              <c:layout>
                <c:manualLayout>
                  <c:x val="-9.1706635920870486E-2"/>
                  <c:y val="6.604862755415241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898-488F-8D07-5754CE70AE9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bestFit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GRAFY!$B$219:$B$224</c:f>
              <c:strCache>
                <c:ptCount val="6"/>
                <c:pt idx="0">
                  <c:v>Ridicem nemot.voz.</c:v>
                </c:pt>
                <c:pt idx="1">
                  <c:v>Chodcem</c:v>
                </c:pt>
                <c:pt idx="2">
                  <c:v>Jinym ucastnikem</c:v>
                </c:pt>
                <c:pt idx="3">
                  <c:v>Zavada komunikace</c:v>
                </c:pt>
                <c:pt idx="4">
                  <c:v>Tech zavadou voz.</c:v>
                </c:pt>
                <c:pt idx="5">
                  <c:v>Jine zavineni</c:v>
                </c:pt>
              </c:strCache>
            </c:strRef>
          </c:cat>
          <c:val>
            <c:numRef>
              <c:f>GRAFY!$C$219:$C$224</c:f>
              <c:numCache>
                <c:formatCode>General</c:formatCode>
                <c:ptCount val="6"/>
                <c:pt idx="0">
                  <c:v>315</c:v>
                </c:pt>
                <c:pt idx="1">
                  <c:v>69</c:v>
                </c:pt>
                <c:pt idx="2">
                  <c:v>19</c:v>
                </c:pt>
                <c:pt idx="3">
                  <c:v>60</c:v>
                </c:pt>
                <c:pt idx="4">
                  <c:v>20</c:v>
                </c:pt>
                <c:pt idx="5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898-488F-8D07-5754CE70AE9C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159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  <c:userShapes r:id="rId5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2248148148148153"/>
          <c:y val="9.166666666666666E-2"/>
          <c:w val="0.71025925925925926"/>
          <c:h val="0.83888888888888891"/>
        </c:manualLayout>
      </c:layout>
      <c:pieChart>
        <c:varyColors val="1"/>
        <c:ser>
          <c:idx val="0"/>
          <c:order val="0"/>
          <c:dPt>
            <c:idx val="0"/>
            <c:bubble3D val="0"/>
            <c:explosion val="13"/>
            <c:spPr>
              <a:solidFill>
                <a:schemeClr val="accent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B1B-45EF-8952-9EF11134EA2F}"/>
              </c:ext>
            </c:extLst>
          </c:dPt>
          <c:dPt>
            <c:idx val="1"/>
            <c:bubble3D val="0"/>
            <c:explosion val="8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B1B-45EF-8952-9EF11134EA2F}"/>
              </c:ext>
            </c:extLst>
          </c:dPt>
          <c:dPt>
            <c:idx val="2"/>
            <c:bubble3D val="0"/>
            <c:explosion val="5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B1B-45EF-8952-9EF11134EA2F}"/>
              </c:ext>
            </c:extLst>
          </c:dPt>
          <c:dLbls>
            <c:dLbl>
              <c:idx val="0"/>
              <c:layout>
                <c:manualLayout>
                  <c:x val="-3.5572037037037034E-2"/>
                  <c:y val="-0.8015019685039369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B1B-45EF-8952-9EF11134EA2F}"/>
                </c:ext>
              </c:extLst>
            </c:dLbl>
            <c:dLbl>
              <c:idx val="1"/>
              <c:layout>
                <c:manualLayout>
                  <c:x val="-2.102398148148148E-2"/>
                  <c:y val="-9.749978127734033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B1B-45EF-8952-9EF11134EA2F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B1B-45EF-8952-9EF11134EA2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bestFit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GRAFY!$B$227:$B$229</c:f>
              <c:strCache>
                <c:ptCount val="3"/>
                <c:pt idx="0">
                  <c:v>Ridicem mot.voz.</c:v>
                </c:pt>
                <c:pt idx="1">
                  <c:v>Lesni zveri, dom. zvir.</c:v>
                </c:pt>
                <c:pt idx="2">
                  <c:v>Nezaviněno řidičem mot. vozidla</c:v>
                </c:pt>
              </c:strCache>
            </c:strRef>
          </c:cat>
          <c:val>
            <c:numRef>
              <c:f>GRAFY!$C$227:$C$229</c:f>
              <c:numCache>
                <c:formatCode>General</c:formatCode>
                <c:ptCount val="3"/>
                <c:pt idx="0">
                  <c:v>11981</c:v>
                </c:pt>
                <c:pt idx="1">
                  <c:v>3822</c:v>
                </c:pt>
                <c:pt idx="2">
                  <c:v>540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B1B-45EF-8952-9EF11134EA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95"/>
      </c:pieChart>
      <c:spPr>
        <a:noFill/>
        <a:ln>
          <a:noFill/>
        </a:ln>
        <a:effectLst>
          <a:softEdge rad="152400"/>
        </a:effectLst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  <c:userShapes r:id="rId5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694444444444444"/>
          <c:y val="0.15637005023640665"/>
          <c:w val="0.81388888888888888"/>
          <c:h val="0.6872598995271868"/>
        </c:manualLayout>
      </c:layout>
      <c:pieChart>
        <c:varyColors val="1"/>
        <c:ser>
          <c:idx val="1"/>
          <c:order val="1"/>
          <c:dPt>
            <c:idx val="0"/>
            <c:bubble3D val="0"/>
            <c:explosion val="7"/>
            <c:spPr>
              <a:solidFill>
                <a:srgbClr val="FFC000">
                  <a:lumMod val="5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FA5-4EFA-89DD-7BC2126C5F2C}"/>
              </c:ext>
            </c:extLst>
          </c:dPt>
          <c:dPt>
            <c:idx val="1"/>
            <c:bubble3D val="0"/>
            <c:explosion val="6"/>
            <c:spPr>
              <a:solidFill>
                <a:srgbClr val="FFC000">
                  <a:lumMod val="40000"/>
                  <a:lumOff val="6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FA5-4EFA-89DD-7BC2126C5F2C}"/>
              </c:ext>
            </c:extLst>
          </c:dPt>
          <c:dPt>
            <c:idx val="2"/>
            <c:bubble3D val="0"/>
            <c:explosion val="2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FA5-4EFA-89DD-7BC2126C5F2C}"/>
              </c:ext>
            </c:extLst>
          </c:dPt>
          <c:dPt>
            <c:idx val="3"/>
            <c:bubble3D val="0"/>
            <c:explosion val="13"/>
            <c:spPr>
              <a:solidFill>
                <a:srgbClr val="FFC000">
                  <a:lumMod val="75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FA5-4EFA-89DD-7BC2126C5F2C}"/>
              </c:ext>
            </c:extLst>
          </c:dPt>
          <c:dLbls>
            <c:dLbl>
              <c:idx val="0"/>
              <c:layout>
                <c:manualLayout>
                  <c:x val="-4.8683289588801297E-2"/>
                  <c:y val="-0.43128250591016548"/>
                </c:manualLayout>
              </c:layout>
              <c:spPr>
                <a:solidFill>
                  <a:srgbClr val="7F6000"/>
                </a:solidFill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accentCallout2">
                      <a:avLst>
                        <a:gd name="adj1" fmla="val 18750"/>
                        <a:gd name="adj2" fmla="val -8333"/>
                        <a:gd name="adj3" fmla="val 18750"/>
                        <a:gd name="adj4" fmla="val -16667"/>
                        <a:gd name="adj5" fmla="val 208887"/>
                        <a:gd name="adj6" fmla="val -172947"/>
                      </a:avLst>
                    </a:prstGeom>
                    <a:noFill/>
                    <a:ln>
                      <a:noFill/>
                    </a:ln>
                  </c15:spPr>
                  <c15:layout/>
                </c:ext>
                <c:ext xmlns:c16="http://schemas.microsoft.com/office/drawing/2014/chart" uri="{C3380CC4-5D6E-409C-BE32-E72D297353CC}">
                  <c16:uniqueId val="{00000001-DFA5-4EFA-89DD-7BC2126C5F2C}"/>
                </c:ext>
              </c:extLst>
            </c:dLbl>
            <c:dLbl>
              <c:idx val="1"/>
              <c:layout>
                <c:manualLayout>
                  <c:x val="0.2633416447944007"/>
                  <c:y val="1.5604683806146572E-3"/>
                </c:manualLayout>
              </c:layout>
              <c:spPr>
                <a:solidFill>
                  <a:srgbClr val="FFE699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accentCallout2">
                      <a:avLst/>
                    </a:prstGeom>
                    <a:noFill/>
                    <a:ln>
                      <a:noFill/>
                    </a:ln>
                  </c15:spPr>
                  <c15:layout/>
                </c:ext>
                <c:ext xmlns:c16="http://schemas.microsoft.com/office/drawing/2014/chart" uri="{C3380CC4-5D6E-409C-BE32-E72D297353CC}">
                  <c16:uniqueId val="{00000003-DFA5-4EFA-89DD-7BC2126C5F2C}"/>
                </c:ext>
              </c:extLst>
            </c:dLbl>
            <c:dLbl>
              <c:idx val="2"/>
              <c:layout>
                <c:manualLayout>
                  <c:x val="-0.13781211723534559"/>
                  <c:y val="6.4440381205673761E-2"/>
                </c:manualLayout>
              </c:layout>
              <c:spPr>
                <a:solidFill>
                  <a:srgbClr val="FFC000"/>
                </a:solidFill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accentCallout2">
                      <a:avLst>
                        <a:gd name="adj1" fmla="val 30462"/>
                        <a:gd name="adj2" fmla="val 101699"/>
                        <a:gd name="adj3" fmla="val 30462"/>
                        <a:gd name="adj4" fmla="val 118373"/>
                        <a:gd name="adj5" fmla="val -141219"/>
                        <a:gd name="adj6" fmla="val 182857"/>
                      </a:avLst>
                    </a:prstGeom>
                    <a:noFill/>
                    <a:ln>
                      <a:noFill/>
                    </a:ln>
                  </c15:spPr>
                  <c15:layout/>
                </c:ext>
                <c:ext xmlns:c16="http://schemas.microsoft.com/office/drawing/2014/chart" uri="{C3380CC4-5D6E-409C-BE32-E72D297353CC}">
                  <c16:uniqueId val="{00000005-DFA5-4EFA-89DD-7BC2126C5F2C}"/>
                </c:ext>
              </c:extLst>
            </c:dLbl>
            <c:dLbl>
              <c:idx val="3"/>
              <c:layout>
                <c:manualLayout>
                  <c:x val="4.3749999999999997E-2"/>
                  <c:y val="-0.34296006944444446"/>
                </c:manualLayout>
              </c:layout>
              <c:spPr>
                <a:solidFill>
                  <a:srgbClr val="BF9000"/>
                </a:solidFill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accentCallout2">
                      <a:avLst>
                        <a:gd name="adj1" fmla="val 36317"/>
                        <a:gd name="adj2" fmla="val 99385"/>
                        <a:gd name="adj3" fmla="val 24606"/>
                        <a:gd name="adj4" fmla="val 113338"/>
                        <a:gd name="adj5" fmla="val 230561"/>
                        <a:gd name="adj6" fmla="val 222163"/>
                      </a:avLst>
                    </a:prstGeom>
                    <a:noFill/>
                    <a:ln>
                      <a:noFill/>
                    </a:ln>
                  </c15:spPr>
                  <c15:layout/>
                </c:ext>
                <c:ext xmlns:c16="http://schemas.microsoft.com/office/drawing/2014/chart" uri="{C3380CC4-5D6E-409C-BE32-E72D297353CC}">
                  <c16:uniqueId val="{00000007-DFA5-4EFA-89DD-7BC2126C5F2C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accentCallout2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GRAFY!$B$250:$E$250</c:f>
              <c:strCache>
                <c:ptCount val="4"/>
                <c:pt idx="0">
                  <c:v>Počet DN</c:v>
                </c:pt>
                <c:pt idx="1">
                  <c:v>Usmrceno</c:v>
                </c:pt>
                <c:pt idx="2">
                  <c:v>Těžce zraněno</c:v>
                </c:pt>
                <c:pt idx="3">
                  <c:v>Lehce zraněno</c:v>
                </c:pt>
              </c:strCache>
            </c:strRef>
          </c:cat>
          <c:val>
            <c:numRef>
              <c:f>GRAFY!$B$252:$E$252</c:f>
              <c:numCache>
                <c:formatCode>General</c:formatCode>
                <c:ptCount val="4"/>
                <c:pt idx="0">
                  <c:v>313</c:v>
                </c:pt>
                <c:pt idx="1">
                  <c:v>7</c:v>
                </c:pt>
                <c:pt idx="2">
                  <c:v>35</c:v>
                </c:pt>
                <c:pt idx="3">
                  <c:v>265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FA5-4EFA-89DD-7BC2126C5F2C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extLst>
          <c:ext xmlns:c15="http://schemas.microsoft.com/office/drawing/2012/chart" uri="{02D57815-91ED-43cb-92C2-25804820EDAC}">
            <c15:filteredPieSeries>
              <c15:ser>
                <c:idx val="0"/>
                <c:order val="0"/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A-DFA5-4EFA-89DD-7BC2126C5F2C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C-DFA5-4EFA-89DD-7BC2126C5F2C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E-DFA5-4EFA-89DD-7BC2126C5F2C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0-DFA5-4EFA-89DD-7BC2126C5F2C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bestFi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>
                    <c:ext uri="{CE6537A1-D6FC-4f65-9D91-7224C49458BB}"/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GRAFY!$B$250:$E$250</c15:sqref>
                        </c15:formulaRef>
                      </c:ext>
                    </c:extLst>
                    <c:strCache>
                      <c:ptCount val="4"/>
                      <c:pt idx="0">
                        <c:v>Počet DN</c:v>
                      </c:pt>
                      <c:pt idx="1">
                        <c:v>Usmrceno</c:v>
                      </c:pt>
                      <c:pt idx="2">
                        <c:v>Těžce zraněno</c:v>
                      </c:pt>
                      <c:pt idx="3">
                        <c:v>Lehce zraněno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GRAFY!$B$251:$E$251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69</c:v>
                      </c:pt>
                      <c:pt idx="1">
                        <c:v>0</c:v>
                      </c:pt>
                      <c:pt idx="2">
                        <c:v>5</c:v>
                      </c:pt>
                      <c:pt idx="3">
                        <c:v>59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11-DFA5-4EFA-89DD-7BC2126C5F2C}"/>
                  </c:ext>
                </c:extLst>
              </c15:ser>
            </c15:filteredPieSeries>
          </c:ext>
        </c:extLst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2967711301044638"/>
          <c:y val="5.0193798449612401E-2"/>
          <c:w val="0.63713200379867041"/>
          <c:h val="0.86679586563307476"/>
        </c:manualLayout>
      </c:layout>
      <c:pieChart>
        <c:varyColors val="1"/>
        <c:ser>
          <c:idx val="0"/>
          <c:order val="0"/>
          <c:explosion val="35"/>
          <c:dPt>
            <c:idx val="0"/>
            <c:bubble3D val="0"/>
            <c:explosion val="20"/>
            <c:spPr>
              <a:solidFill>
                <a:srgbClr val="ED7D31">
                  <a:lumMod val="60000"/>
                  <a:lumOff val="4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2EE-4D2E-A820-E9E86CDD47F9}"/>
              </c:ext>
            </c:extLst>
          </c:dPt>
          <c:dPt>
            <c:idx val="1"/>
            <c:bubble3D val="0"/>
            <c:explosion val="23"/>
            <c:spPr>
              <a:solidFill>
                <a:srgbClr val="ED7D31">
                  <a:lumMod val="5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2EE-4D2E-A820-E9E86CDD47F9}"/>
              </c:ext>
            </c:extLst>
          </c:dPt>
          <c:dPt>
            <c:idx val="2"/>
            <c:bubble3D val="0"/>
            <c:explosion val="2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2EE-4D2E-A820-E9E86CDD47F9}"/>
              </c:ext>
            </c:extLst>
          </c:dPt>
          <c:dPt>
            <c:idx val="3"/>
            <c:bubble3D val="0"/>
            <c:explosion val="10"/>
            <c:spPr>
              <a:solidFill>
                <a:srgbClr val="ED7D31">
                  <a:lumMod val="40000"/>
                  <a:lumOff val="6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2EE-4D2E-A820-E9E86CDD47F9}"/>
              </c:ext>
            </c:extLst>
          </c:dPt>
          <c:dLbls>
            <c:dLbl>
              <c:idx val="0"/>
              <c:layout>
                <c:manualLayout>
                  <c:x val="-4.2000356125356124E-2"/>
                  <c:y val="-0.40395316537467701"/>
                </c:manualLayout>
              </c:layout>
              <c:spPr>
                <a:solidFill>
                  <a:srgbClr val="F4B183"/>
                </a:solidFill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accentCallout2">
                      <a:avLst>
                        <a:gd name="adj1" fmla="val 18750"/>
                        <a:gd name="adj2" fmla="val -8333"/>
                        <a:gd name="adj3" fmla="val 18750"/>
                        <a:gd name="adj4" fmla="val -16667"/>
                        <a:gd name="adj5" fmla="val 188718"/>
                        <a:gd name="adj6" fmla="val -114223"/>
                      </a:avLst>
                    </a:prstGeom>
                    <a:noFill/>
                    <a:ln>
                      <a:noFill/>
                    </a:ln>
                  </c15:spPr>
                  <c15:layout/>
                </c:ext>
                <c:ext xmlns:c16="http://schemas.microsoft.com/office/drawing/2014/chart" uri="{C3380CC4-5D6E-409C-BE32-E72D297353CC}">
                  <c16:uniqueId val="{00000001-12EE-4D2E-A820-E9E86CDD47F9}"/>
                </c:ext>
              </c:extLst>
            </c:dLbl>
            <c:dLbl>
              <c:idx val="1"/>
              <c:layout>
                <c:manualLayout>
                  <c:x val="0.12360492803378063"/>
                  <c:y val="-1.0158302444311405E-2"/>
                </c:manualLayout>
              </c:layout>
              <c:spPr>
                <a:solidFill>
                  <a:srgbClr val="843C0C"/>
                </a:solidFill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accentCallout2">
                      <a:avLst>
                        <a:gd name="adj1" fmla="val 18750"/>
                        <a:gd name="adj2" fmla="val -8333"/>
                        <a:gd name="adj3" fmla="val 18750"/>
                        <a:gd name="adj4" fmla="val -16667"/>
                        <a:gd name="adj5" fmla="val -148766"/>
                        <a:gd name="adj6" fmla="val -7436"/>
                      </a:avLst>
                    </a:prstGeom>
                    <a:noFill/>
                    <a:ln>
                      <a:noFill/>
                    </a:ln>
                  </c15:spPr>
                  <c15:layout/>
                </c:ext>
                <c:ext xmlns:c16="http://schemas.microsoft.com/office/drawing/2014/chart" uri="{C3380CC4-5D6E-409C-BE32-E72D297353CC}">
                  <c16:uniqueId val="{00000003-12EE-4D2E-A820-E9E86CDD47F9}"/>
                </c:ext>
              </c:extLst>
            </c:dLbl>
            <c:dLbl>
              <c:idx val="2"/>
              <c:layout>
                <c:manualLayout>
                  <c:x val="-0.16215147198480531"/>
                  <c:y val="-8.0576227390180874E-2"/>
                </c:manualLayout>
              </c:layout>
              <c:spPr>
                <a:solidFill>
                  <a:srgbClr val="ED7D31"/>
                </a:solidFill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accentCallout2">
                      <a:avLst>
                        <a:gd name="adj1" fmla="val 12894"/>
                        <a:gd name="adj2" fmla="val 100449"/>
                        <a:gd name="adj3" fmla="val 9966"/>
                        <a:gd name="adj4" fmla="val 108370"/>
                        <a:gd name="adj5" fmla="val 47552"/>
                        <a:gd name="adj6" fmla="val 169955"/>
                      </a:avLst>
                    </a:prstGeom>
                    <a:noFill/>
                    <a:ln>
                      <a:noFill/>
                    </a:ln>
                  </c15:spPr>
                  <c15:layout/>
                </c:ext>
                <c:ext xmlns:c16="http://schemas.microsoft.com/office/drawing/2014/chart" uri="{C3380CC4-5D6E-409C-BE32-E72D297353CC}">
                  <c16:uniqueId val="{00000005-12EE-4D2E-A820-E9E86CDD47F9}"/>
                </c:ext>
              </c:extLst>
            </c:dLbl>
            <c:dLbl>
              <c:idx val="3"/>
              <c:layout>
                <c:manualLayout>
                  <c:x val="-3.2570631528964861E-2"/>
                  <c:y val="-0.21028068475452197"/>
                </c:manualLayout>
              </c:layout>
              <c:spPr>
                <a:solidFill>
                  <a:srgbClr val="F8CBAD"/>
                </a:solidFill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accentCallout2">
                      <a:avLst>
                        <a:gd name="adj1" fmla="val 21678"/>
                        <a:gd name="adj2" fmla="val 99384"/>
                        <a:gd name="adj3" fmla="val 15822"/>
                        <a:gd name="adj4" fmla="val 113337"/>
                        <a:gd name="adj5" fmla="val 120335"/>
                        <a:gd name="adj6" fmla="val 186570"/>
                      </a:avLst>
                    </a:prstGeom>
                    <a:noFill/>
                    <a:ln>
                      <a:noFill/>
                    </a:ln>
                  </c15:spPr>
                  <c15:layout/>
                </c:ext>
                <c:ext xmlns:c16="http://schemas.microsoft.com/office/drawing/2014/chart" uri="{C3380CC4-5D6E-409C-BE32-E72D297353CC}">
                  <c16:uniqueId val="{00000007-12EE-4D2E-A820-E9E86CDD47F9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accentCallout2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GRAFY!$B$250:$E$250</c:f>
              <c:strCache>
                <c:ptCount val="4"/>
                <c:pt idx="0">
                  <c:v>Počet DN</c:v>
                </c:pt>
                <c:pt idx="1">
                  <c:v>Usmrceno</c:v>
                </c:pt>
                <c:pt idx="2">
                  <c:v>Těžce zraněno</c:v>
                </c:pt>
                <c:pt idx="3">
                  <c:v>Lehce zraněno</c:v>
                </c:pt>
              </c:strCache>
            </c:strRef>
          </c:cat>
          <c:val>
            <c:numRef>
              <c:f>GRAFY!$B$251:$E$251</c:f>
              <c:numCache>
                <c:formatCode>General</c:formatCode>
                <c:ptCount val="4"/>
                <c:pt idx="0">
                  <c:v>69</c:v>
                </c:pt>
                <c:pt idx="1">
                  <c:v>0</c:v>
                </c:pt>
                <c:pt idx="2">
                  <c:v>5</c:v>
                </c:pt>
                <c:pt idx="3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2EE-4D2E-A820-E9E86CDD47F9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extLst>
          <c:ext xmlns:c15="http://schemas.microsoft.com/office/drawing/2012/chart" uri="{02D57815-91ED-43cb-92C2-25804820EDAC}">
            <c15:filteredPieSeries>
              <c15:ser>
                <c:idx val="1"/>
                <c:order val="1"/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A-12EE-4D2E-A820-E9E86CDD47F9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C-12EE-4D2E-A820-E9E86CDD47F9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E-12EE-4D2E-A820-E9E86CDD47F9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0-12EE-4D2E-A820-E9E86CDD47F9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bestFi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>
                    <c:ext uri="{CE6537A1-D6FC-4f65-9D91-7224C49458BB}"/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GRAFY!$B$250:$E$250</c15:sqref>
                        </c15:formulaRef>
                      </c:ext>
                    </c:extLst>
                    <c:strCache>
                      <c:ptCount val="4"/>
                      <c:pt idx="0">
                        <c:v>Počet DN</c:v>
                      </c:pt>
                      <c:pt idx="1">
                        <c:v>Usmrceno</c:v>
                      </c:pt>
                      <c:pt idx="2">
                        <c:v>Těžce zraněno</c:v>
                      </c:pt>
                      <c:pt idx="3">
                        <c:v>Lehce zraněno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GRAFY!$B$252:$E$252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313</c:v>
                      </c:pt>
                      <c:pt idx="1">
                        <c:v>7</c:v>
                      </c:pt>
                      <c:pt idx="2">
                        <c:v>35</c:v>
                      </c:pt>
                      <c:pt idx="3">
                        <c:v>265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11-12EE-4D2E-A820-E9E86CDD47F9}"/>
                  </c:ext>
                </c:extLst>
              </c15:ser>
            </c15:filteredPieSeries>
          </c:ext>
        </c:extLst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explosion val="5"/>
            <c:spPr>
              <a:solidFill>
                <a:srgbClr val="44546A">
                  <a:lumMod val="60000"/>
                  <a:lumOff val="40000"/>
                </a:srgb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C28-4ECF-AA4B-D3C6312117F4}"/>
              </c:ext>
            </c:extLst>
          </c:dPt>
          <c:dPt>
            <c:idx val="1"/>
            <c:bubble3D val="0"/>
            <c:explosion val="16"/>
            <c:spPr>
              <a:solidFill>
                <a:srgbClr val="44546A">
                  <a:lumMod val="75000"/>
                </a:srgb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C28-4ECF-AA4B-D3C6312117F4}"/>
              </c:ext>
            </c:extLst>
          </c:dPt>
          <c:dPt>
            <c:idx val="2"/>
            <c:bubble3D val="0"/>
            <c:explosion val="12"/>
            <c:spPr>
              <a:solidFill>
                <a:srgbClr val="44546A">
                  <a:lumMod val="40000"/>
                  <a:lumOff val="60000"/>
                </a:srgb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DC28-4ECF-AA4B-D3C6312117F4}"/>
              </c:ext>
            </c:extLst>
          </c:dPt>
          <c:dPt>
            <c:idx val="3"/>
            <c:bubble3D val="0"/>
            <c:explosion val="10"/>
            <c:spPr>
              <a:solidFill>
                <a:srgbClr val="44546A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DC28-4ECF-AA4B-D3C6312117F4}"/>
              </c:ext>
            </c:extLst>
          </c:dPt>
          <c:dLbls>
            <c:dLbl>
              <c:idx val="0"/>
              <c:layout>
                <c:manualLayout>
                  <c:x val="-0.22587929656274983"/>
                  <c:y val="-0.11269801784727157"/>
                </c:manualLayout>
              </c:layout>
              <c:spPr>
                <a:noFill/>
                <a:ln w="19050">
                  <a:solidFill>
                    <a:sysClr val="window" lastClr="FFFFFF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bg1"/>
                      </a:solidFill>
                      <a:effectLst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hexagon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9605815347721825"/>
                      <c:h val="0.1059336255231777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C28-4ECF-AA4B-D3C6312117F4}"/>
                </c:ext>
              </c:extLst>
            </c:dLbl>
            <c:dLbl>
              <c:idx val="1"/>
              <c:layout>
                <c:manualLayout>
                  <c:x val="0.10376558752997601"/>
                  <c:y val="4.6728954434178224E-2"/>
                </c:manualLayout>
              </c:layout>
              <c:spPr>
                <a:solidFill>
                  <a:srgbClr val="28303E"/>
                </a:solidFill>
                <a:ln>
                  <a:solidFill>
                    <a:schemeClr val="dk1">
                      <a:lumMod val="25000"/>
                      <a:lumOff val="75000"/>
                    </a:schemeClr>
                  </a:solidFill>
                </a:ln>
                <a:effectLst/>
              </c:spPr>
              <c:txPr>
                <a:bodyPr rot="-540000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homePlate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8043485211830534"/>
                      <c:h val="6.7196162046908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C28-4ECF-AA4B-D3C6312117F4}"/>
                </c:ext>
              </c:extLst>
            </c:dLbl>
            <c:dLbl>
              <c:idx val="2"/>
              <c:layout>
                <c:manualLayout>
                  <c:x val="-1.0014988009592326E-2"/>
                  <c:y val="-6.5372542051646528E-3"/>
                </c:manualLayout>
              </c:layout>
              <c:spPr>
                <a:solidFill>
                  <a:srgbClr val="ABB7C7"/>
                </a:solidFill>
                <a:ln>
                  <a:solidFill>
                    <a:schemeClr val="dk1">
                      <a:lumMod val="25000"/>
                      <a:lumOff val="75000"/>
                    </a:schemeClr>
                  </a:solidFill>
                </a:ln>
                <a:effectLst/>
              </c:spPr>
              <c:txPr>
                <a:bodyPr rot="-222000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homePlate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0558892885691446"/>
                      <c:h val="9.463831635473425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C28-4ECF-AA4B-D3C6312117F4}"/>
                </c:ext>
              </c:extLst>
            </c:dLbl>
            <c:dLbl>
              <c:idx val="3"/>
              <c:layout>
                <c:manualLayout>
                  <c:x val="0.16496802557953638"/>
                  <c:y val="3.0422589433783464E-2"/>
                </c:manualLayout>
              </c:layout>
              <c:spPr>
                <a:noFill/>
                <a:ln w="19050">
                  <a:solidFill>
                    <a:sysClr val="window" lastClr="FFFFFF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hexagon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66259792166267"/>
                      <c:h val="0.1358252388849403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DC28-4ECF-AA4B-D3C6312117F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GRAFY!$C$267:$F$267</c:f>
              <c:strCache>
                <c:ptCount val="4"/>
                <c:pt idx="0">
                  <c:v>Počet DN</c:v>
                </c:pt>
                <c:pt idx="1">
                  <c:v>Usmrceno</c:v>
                </c:pt>
                <c:pt idx="2">
                  <c:v>Těžce zraněno</c:v>
                </c:pt>
                <c:pt idx="3">
                  <c:v>Lehce zraněno</c:v>
                </c:pt>
              </c:strCache>
            </c:strRef>
          </c:cat>
          <c:val>
            <c:numRef>
              <c:f>GRAFY!$C$268:$F$268</c:f>
              <c:numCache>
                <c:formatCode>General</c:formatCode>
                <c:ptCount val="4"/>
                <c:pt idx="0">
                  <c:v>443</c:v>
                </c:pt>
                <c:pt idx="1">
                  <c:v>5</c:v>
                </c:pt>
                <c:pt idx="2">
                  <c:v>24</c:v>
                </c:pt>
                <c:pt idx="3">
                  <c:v>353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C28-4ECF-AA4B-D3C6312117F4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explosion val="29"/>
          <c:dPt>
            <c:idx val="0"/>
            <c:bubble3D val="0"/>
            <c:spPr>
              <a:solidFill>
                <a:srgbClr val="ED7D31">
                  <a:lumMod val="40000"/>
                  <a:lumOff val="60000"/>
                </a:srgb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796-45A8-8F96-5FF8A7E1A04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796-45A8-8F96-5FF8A7E1A045}"/>
              </c:ext>
            </c:extLst>
          </c:dPt>
          <c:dPt>
            <c:idx val="2"/>
            <c:bubble3D val="0"/>
            <c:spPr>
              <a:solidFill>
                <a:srgbClr val="ED7D31">
                  <a:lumMod val="60000"/>
                  <a:lumOff val="40000"/>
                </a:srgb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3796-45A8-8F96-5FF8A7E1A045}"/>
              </c:ext>
            </c:extLst>
          </c:dPt>
          <c:dPt>
            <c:idx val="3"/>
            <c:bubble3D val="0"/>
            <c:spPr>
              <a:solidFill>
                <a:srgbClr val="ED7D31">
                  <a:lumMod val="75000"/>
                </a:srgb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3796-45A8-8F96-5FF8A7E1A045}"/>
              </c:ext>
            </c:extLst>
          </c:dPt>
          <c:dLbls>
            <c:dLbl>
              <c:idx val="0"/>
              <c:layout>
                <c:manualLayout>
                  <c:x val="-3.479440069991261E-2"/>
                  <c:y val="-0.39065924183609146"/>
                </c:manualLayout>
              </c:layout>
              <c:spPr>
                <a:solidFill>
                  <a:srgbClr val="F5C9AB"/>
                </a:solidFill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accentCallout1">
                      <a:avLst>
                        <a:gd name="adj1" fmla="val 18750"/>
                        <a:gd name="adj2" fmla="val -8333"/>
                        <a:gd name="adj3" fmla="val 215887"/>
                        <a:gd name="adj4" fmla="val -151909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3796-45A8-8F96-5FF8A7E1A045}"/>
                </c:ext>
              </c:extLst>
            </c:dLbl>
            <c:dLbl>
              <c:idx val="1"/>
              <c:layout>
                <c:manualLayout>
                  <c:x val="0.34947594050743658"/>
                  <c:y val="0.10841165651502441"/>
                </c:manualLayout>
              </c:layout>
              <c:spPr>
                <a:solidFill>
                  <a:srgbClr val="933C3A"/>
                </a:solidFill>
                <a:ln>
                  <a:solidFill>
                    <a:srgbClr val="933C3A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accentCallout1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3-3796-45A8-8F96-5FF8A7E1A045}"/>
                </c:ext>
              </c:extLst>
            </c:dLbl>
            <c:dLbl>
              <c:idx val="2"/>
              <c:layout>
                <c:manualLayout>
                  <c:x val="-0.1034002624671916"/>
                  <c:y val="6.3915557893796784E-2"/>
                </c:manualLayout>
              </c:layout>
              <c:spPr>
                <a:solidFill>
                  <a:srgbClr val="F1AF81"/>
                </a:solidFill>
                <a:ln w="9525" cap="flat" cmpd="sng" algn="ctr">
                  <a:solidFill>
                    <a:srgbClr val="F1AF8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accentCallout1">
                      <a:avLst>
                        <a:gd name="adj1" fmla="val 32375"/>
                        <a:gd name="adj2" fmla="val 102208"/>
                        <a:gd name="adj3" fmla="val -126654"/>
                        <a:gd name="adj4" fmla="val 189370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5-3796-45A8-8F96-5FF8A7E1A045}"/>
                </c:ext>
              </c:extLst>
            </c:dLbl>
            <c:dLbl>
              <c:idx val="3"/>
              <c:layout>
                <c:manualLayout>
                  <c:x val="1.8055555555555554E-2"/>
                  <c:y val="-0.24372909396561637"/>
                </c:manualLayout>
              </c:layout>
              <c:spPr>
                <a:xfrm>
                  <a:off x="82549" y="171244"/>
                  <a:ext cx="1137039" cy="479361"/>
                </a:xfrm>
                <a:solidFill>
                  <a:srgbClr val="C35810"/>
                </a:solidFill>
                <a:ln w="9525" cap="flat" cmpd="sng" algn="ctr">
                  <a:solidFill>
                    <a:srgbClr val="C3581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accentCallout1">
                      <a:avLst>
                        <a:gd name="adj1" fmla="val 33390"/>
                        <a:gd name="adj2" fmla="val 105575"/>
                        <a:gd name="adj3" fmla="val 163952"/>
                        <a:gd name="adj4" fmla="val 150213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4869619422572178"/>
                      <c:h val="0.1195800844710431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3796-45A8-8F96-5FF8A7E1A045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accentCallout1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GRAFY!$C$267:$F$267</c:f>
              <c:strCache>
                <c:ptCount val="4"/>
                <c:pt idx="0">
                  <c:v>Počet DN</c:v>
                </c:pt>
                <c:pt idx="1">
                  <c:v>Usmrceno</c:v>
                </c:pt>
                <c:pt idx="2">
                  <c:v>Těžce zraněno</c:v>
                </c:pt>
                <c:pt idx="3">
                  <c:v>Lehce zraněno</c:v>
                </c:pt>
              </c:strCache>
            </c:strRef>
          </c:cat>
          <c:val>
            <c:numRef>
              <c:f>GRAFY!$C$273:$F$273</c:f>
              <c:numCache>
                <c:formatCode>General</c:formatCode>
                <c:ptCount val="4"/>
                <c:pt idx="0">
                  <c:v>265</c:v>
                </c:pt>
                <c:pt idx="1">
                  <c:v>4</c:v>
                </c:pt>
                <c:pt idx="2">
                  <c:v>13</c:v>
                </c:pt>
                <c:pt idx="3">
                  <c:v>212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796-45A8-8F96-5FF8A7E1A045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explosion val="5"/>
            <c:spPr>
              <a:solidFill>
                <a:srgbClr val="5B9BD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C28-4ECF-AA4B-D3C6312117F4}"/>
              </c:ext>
            </c:extLst>
          </c:dPt>
          <c:dPt>
            <c:idx val="1"/>
            <c:bubble3D val="0"/>
            <c:explosion val="16"/>
            <c:spPr>
              <a:solidFill>
                <a:srgbClr val="5B9BD5">
                  <a:lumMod val="50000"/>
                </a:srgb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C28-4ECF-AA4B-D3C6312117F4}"/>
              </c:ext>
            </c:extLst>
          </c:dPt>
          <c:dPt>
            <c:idx val="2"/>
            <c:bubble3D val="0"/>
            <c:explosion val="12"/>
            <c:spPr>
              <a:solidFill>
                <a:srgbClr val="5B9BD5">
                  <a:lumMod val="60000"/>
                  <a:lumOff val="40000"/>
                </a:srgb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DC28-4ECF-AA4B-D3C6312117F4}"/>
              </c:ext>
            </c:extLst>
          </c:dPt>
          <c:dPt>
            <c:idx val="3"/>
            <c:bubble3D val="0"/>
            <c:explosion val="10"/>
            <c:spPr>
              <a:solidFill>
                <a:srgbClr val="5B9BD5">
                  <a:lumMod val="75000"/>
                </a:srgb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DC28-4ECF-AA4B-D3C6312117F4}"/>
              </c:ext>
            </c:extLst>
          </c:dPt>
          <c:dLbls>
            <c:dLbl>
              <c:idx val="0"/>
              <c:layout>
                <c:manualLayout>
                  <c:x val="-0.2376945345578115"/>
                  <c:y val="-0.12335124778352213"/>
                </c:manualLayout>
              </c:layout>
              <c:spPr>
                <a:noFill/>
                <a:ln w="19050">
                  <a:solidFill>
                    <a:sysClr val="window" lastClr="FFFFFF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bg1"/>
                      </a:solidFill>
                      <a:effectLst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oundRec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7242767748709489"/>
                      <c:h val="8.462716565067662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C28-4ECF-AA4B-D3C6312117F4}"/>
                </c:ext>
              </c:extLst>
            </c:dLbl>
            <c:dLbl>
              <c:idx val="1"/>
              <c:layout>
                <c:manualLayout>
                  <c:x val="0.10376555071018659"/>
                  <c:y val="-8.9047477199409308E-3"/>
                </c:manualLayout>
              </c:layout>
              <c:spPr>
                <a:solidFill>
                  <a:srgbClr val="183C5E"/>
                </a:solidFill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upArrow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8043484773184446"/>
                      <c:h val="0.1263808696864641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C28-4ECF-AA4B-D3C6312117F4}"/>
                </c:ext>
              </c:extLst>
            </c:dLbl>
            <c:dLbl>
              <c:idx val="2"/>
              <c:layout>
                <c:manualLayout>
                  <c:x val="-1.0014988009592326E-2"/>
                  <c:y val="-6.5372542051646528E-3"/>
                </c:manualLayout>
              </c:layout>
              <c:spPr>
                <a:solidFill>
                  <a:srgbClr val="9BC1E3"/>
                </a:solidFill>
                <a:ln>
                  <a:noFill/>
                </a:ln>
                <a:effectLst/>
              </c:spPr>
              <c:txPr>
                <a:bodyPr rot="-222000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ightArrow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0558892885691446"/>
                      <c:h val="9.463831635473425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C28-4ECF-AA4B-D3C6312117F4}"/>
                </c:ext>
              </c:extLst>
            </c:dLbl>
            <c:dLbl>
              <c:idx val="3"/>
              <c:layout>
                <c:manualLayout>
                  <c:x val="0.22049935314106622"/>
                  <c:y val="1.6218310040312722E-2"/>
                </c:manualLayout>
              </c:layout>
              <c:spPr>
                <a:noFill/>
                <a:ln w="19050">
                  <a:solidFill>
                    <a:sysClr val="window" lastClr="FFFFFF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oundRec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9300547611254992"/>
                      <c:h val="0.1074165718156625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DC28-4ECF-AA4B-D3C6312117F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GRAFY!$C$267:$F$267</c:f>
              <c:strCache>
                <c:ptCount val="4"/>
                <c:pt idx="0">
                  <c:v>Počet DN</c:v>
                </c:pt>
                <c:pt idx="1">
                  <c:v>Usmrceno</c:v>
                </c:pt>
                <c:pt idx="2">
                  <c:v>Těžce zraněno</c:v>
                </c:pt>
                <c:pt idx="3">
                  <c:v>Lehce zraněno</c:v>
                </c:pt>
              </c:strCache>
            </c:strRef>
          </c:cat>
          <c:val>
            <c:numRef>
              <c:f>GRAFY!$C$268:$F$268</c:f>
              <c:numCache>
                <c:formatCode>General</c:formatCode>
                <c:ptCount val="4"/>
                <c:pt idx="0">
                  <c:v>443</c:v>
                </c:pt>
                <c:pt idx="1">
                  <c:v>5</c:v>
                </c:pt>
                <c:pt idx="2">
                  <c:v>24</c:v>
                </c:pt>
                <c:pt idx="3">
                  <c:v>353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C28-4ECF-AA4B-D3C6312117F4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4.5420453407504745E-2"/>
          <c:w val="1"/>
          <c:h val="0.85725000357641368"/>
        </c:manualLayout>
      </c:layout>
      <c:lineChart>
        <c:grouping val="standard"/>
        <c:varyColors val="0"/>
        <c:ser>
          <c:idx val="1"/>
          <c:order val="1"/>
          <c:tx>
            <c:strRef>
              <c:f>GRAFY!$C$150</c:f>
              <c:strCache>
                <c:ptCount val="1"/>
                <c:pt idx="0">
                  <c:v>TZ</c:v>
                </c:pt>
              </c:strCache>
            </c:strRef>
          </c:tx>
          <c:spPr>
            <a:ln w="28575" cap="rnd">
              <a:solidFill>
                <a:srgbClr val="CC9900"/>
              </a:solidFill>
              <a:round/>
            </a:ln>
            <a:effectLst/>
          </c:spPr>
          <c:marker>
            <c:symbol val="triangle"/>
            <c:size val="8"/>
            <c:spPr>
              <a:solidFill>
                <a:srgbClr val="CC9900"/>
              </a:solidFill>
              <a:ln w="9525">
                <a:noFill/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44198588-09F3-49C9-8B36-25D732EDD3FB}" type="CELLRANGE">
                      <a:rPr lang="en-US"/>
                      <a:pPr/>
                      <a:t>[OBLAST BUNĚK]</a:t>
                    </a:fld>
                    <a:endParaRPr lang="en-US" baseline="0"/>
                  </a:p>
                  <a:p>
                    <a:fld id="{9522FE7B-2415-4CEA-9F84-EB11D1683A04}" type="VALUE">
                      <a:rPr lang="en-US"/>
                      <a:pPr/>
                      <a:t>[HODNOTA]</a:t>
                    </a:fld>
                    <a:endParaRPr lang="cs-CZ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1A95-4D6B-B76B-3F8BA920CC3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FE755468-639B-4705-A7E6-9F7EB80E9BA1}" type="CELLRANGE">
                      <a:rPr lang="en-US"/>
                      <a:pPr/>
                      <a:t>[OBLAST BUNĚK]</a:t>
                    </a:fld>
                    <a:endParaRPr lang="en-US" baseline="0"/>
                  </a:p>
                  <a:p>
                    <a:fld id="{1BD9A06F-7B90-494D-B527-5141A9C8BD23}" type="VALUE">
                      <a:rPr lang="en-US"/>
                      <a:pPr/>
                      <a:t>[HODNOTA]</a:t>
                    </a:fld>
                    <a:endParaRPr lang="cs-CZ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1A95-4D6B-B76B-3F8BA920CC3E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E2E83E68-9340-4BBF-A30F-DCCDCBF406E8}" type="CELLRANGE">
                      <a:rPr lang="en-US"/>
                      <a:pPr/>
                      <a:t>[OBLAST BUNĚK]</a:t>
                    </a:fld>
                    <a:endParaRPr lang="en-US" baseline="0"/>
                  </a:p>
                  <a:p>
                    <a:fld id="{49B437A6-0561-4978-81D8-87D3ACD8DB4D}" type="VALUE">
                      <a:rPr lang="en-US"/>
                      <a:pPr/>
                      <a:t>[HODNOTA]</a:t>
                    </a:fld>
                    <a:endParaRPr lang="cs-CZ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1A95-4D6B-B76B-3F8BA920CC3E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E94BECE1-83DC-4806-8E2C-2FC2F17CBFB0}" type="CELLRANGE">
                      <a:rPr lang="en-US"/>
                      <a:pPr/>
                      <a:t>[OBLAST BUNĚK]</a:t>
                    </a:fld>
                    <a:endParaRPr lang="en-US" baseline="0"/>
                  </a:p>
                  <a:p>
                    <a:fld id="{2BB32790-C5BD-4FFD-88A3-45C2DEB4BFF1}" type="VALUE">
                      <a:rPr lang="en-US"/>
                      <a:pPr/>
                      <a:t>[HODNOTA]</a:t>
                    </a:fld>
                    <a:endParaRPr lang="cs-CZ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1A95-4D6B-B76B-3F8BA920CC3E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55722B69-4D8D-437A-9BB5-D1105D0D3F1E}" type="CELLRANGE">
                      <a:rPr lang="en-US"/>
                      <a:pPr/>
                      <a:t>[OBLAST BUNĚK]</a:t>
                    </a:fld>
                    <a:endParaRPr lang="en-US" baseline="0"/>
                  </a:p>
                  <a:p>
                    <a:fld id="{CA75FDE6-9A1A-4239-AC32-6FCDE5F8E89D}" type="VALUE">
                      <a:rPr lang="en-US"/>
                      <a:pPr/>
                      <a:t>[HODNOTA]</a:t>
                    </a:fld>
                    <a:endParaRPr lang="cs-CZ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1A95-4D6B-B76B-3F8BA920CC3E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FB7DD6C4-8A2E-402E-AFCC-AE08A27C44B8}" type="CELLRANGE">
                      <a:rPr lang="en-US"/>
                      <a:pPr/>
                      <a:t>[OBLAST BUNĚK]</a:t>
                    </a:fld>
                    <a:endParaRPr lang="en-US" baseline="0"/>
                  </a:p>
                  <a:p>
                    <a:fld id="{4F89B747-1CBF-45CE-8837-5826700F2190}" type="VALUE">
                      <a:rPr lang="en-US"/>
                      <a:pPr/>
                      <a:t>[HODNOTA]</a:t>
                    </a:fld>
                    <a:endParaRPr lang="cs-CZ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1A95-4D6B-B76B-3F8BA920CC3E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25031C74-5878-4531-BBDB-AEB9A75FA47E}" type="CELLRANGE">
                      <a:rPr lang="en-US"/>
                      <a:pPr/>
                      <a:t>[OBLAST BUNĚK]</a:t>
                    </a:fld>
                    <a:endParaRPr lang="en-US" baseline="0"/>
                  </a:p>
                  <a:p>
                    <a:fld id="{A0C45412-4767-44EB-8D5B-E8DDB24F4193}" type="VALUE">
                      <a:rPr lang="en-US"/>
                      <a:pPr/>
                      <a:t>[HODNOTA]</a:t>
                    </a:fld>
                    <a:endParaRPr lang="cs-CZ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1A95-4D6B-B76B-3F8BA920CC3E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D87D8916-3910-49B5-899A-6B2BAEF20338}" type="CELLRANGE">
                      <a:rPr lang="en-US"/>
                      <a:pPr/>
                      <a:t>[OBLAST BUNĚK]</a:t>
                    </a:fld>
                    <a:endParaRPr lang="en-US" baseline="0"/>
                  </a:p>
                  <a:p>
                    <a:fld id="{719C8D8A-A51C-4FB5-A327-1142B3598894}" type="VALUE">
                      <a:rPr lang="en-US"/>
                      <a:pPr/>
                      <a:t>[HODNOTA]</a:t>
                    </a:fld>
                    <a:endParaRPr lang="cs-CZ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1A95-4D6B-B76B-3F8BA920CC3E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8642822A-F917-4D09-A29B-10DC18FA8051}" type="CELLRANGE">
                      <a:rPr lang="en-US"/>
                      <a:pPr/>
                      <a:t>[OBLAST BUNĚK]</a:t>
                    </a:fld>
                    <a:endParaRPr lang="en-US" baseline="0"/>
                  </a:p>
                  <a:p>
                    <a:fld id="{BBACDD49-25D7-439E-91DF-2E3925BB7E85}" type="VALUE">
                      <a:rPr lang="en-US"/>
                      <a:pPr/>
                      <a:t>[HODNOTA]</a:t>
                    </a:fld>
                    <a:endParaRPr lang="cs-CZ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1A95-4D6B-B76B-3F8BA920CC3E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7575F76E-751B-40CD-A5D1-D53CC7A68945}" type="CELLRANGE">
                      <a:rPr lang="en-US"/>
                      <a:pPr/>
                      <a:t>[OBLAST BUNĚK]</a:t>
                    </a:fld>
                    <a:endParaRPr lang="en-US" baseline="0"/>
                  </a:p>
                  <a:p>
                    <a:fld id="{90D2A72E-2DB1-4E03-B9EA-1D8E135B231A}" type="VALUE">
                      <a:rPr lang="en-US"/>
                      <a:pPr/>
                      <a:t>[HODNOTA]</a:t>
                    </a:fld>
                    <a:endParaRPr lang="cs-CZ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1A95-4D6B-B76B-3F8BA920CC3E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D59C2C34-8DA7-48EA-AEA6-6A7445705FCA}" type="CELLRANGE">
                      <a:rPr lang="en-US"/>
                      <a:pPr/>
                      <a:t>[OBLAST BUNĚK]</a:t>
                    </a:fld>
                    <a:endParaRPr lang="en-US" baseline="0"/>
                  </a:p>
                  <a:p>
                    <a:fld id="{23ED1735-CFFD-453D-88C7-6331DAB3CCE4}" type="VALUE">
                      <a:rPr lang="en-US"/>
                      <a:pPr/>
                      <a:t>[HODNOTA]</a:t>
                    </a:fld>
                    <a:endParaRPr lang="cs-CZ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A-1A95-4D6B-B76B-3F8BA920CC3E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6A5E802A-6A00-44C7-849C-2EC344644D0D}" type="CELLRANGE">
                      <a:rPr lang="en-US"/>
                      <a:pPr/>
                      <a:t>[OBLAST BUNĚK]</a:t>
                    </a:fld>
                    <a:endParaRPr lang="en-US" baseline="0"/>
                  </a:p>
                  <a:p>
                    <a:fld id="{F7C254E6-7600-41D3-BE32-31E023E62353}" type="VALUE">
                      <a:rPr lang="en-US"/>
                      <a:pPr/>
                      <a:t>[HODNOTA]</a:t>
                    </a:fld>
                    <a:endParaRPr lang="cs-CZ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B-1A95-4D6B-B76B-3F8BA920CC3E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00E5C3B1-2778-4802-B5E7-E6229FF5ECA1}" type="CELLRANGE">
                      <a:rPr lang="en-US"/>
                      <a:pPr/>
                      <a:t>[OBLAST BUNĚK]</a:t>
                    </a:fld>
                    <a:endParaRPr lang="en-US" baseline="0"/>
                  </a:p>
                  <a:p>
                    <a:fld id="{A778C25E-63E2-41D6-99CE-9A7310CA690F}" type="VALUE">
                      <a:rPr lang="en-US"/>
                      <a:pPr/>
                      <a:t>[HODNOTA]</a:t>
                    </a:fld>
                    <a:endParaRPr lang="cs-CZ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C-1A95-4D6B-B76B-3F8BA920CC3E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A2F9E9D7-EA03-4749-9432-EF3618740E29}" type="CELLRANGE">
                      <a:rPr lang="en-US"/>
                      <a:pPr/>
                      <a:t>[OBLAST BUNĚK]</a:t>
                    </a:fld>
                    <a:endParaRPr lang="en-US" baseline="0"/>
                  </a:p>
                  <a:p>
                    <a:fld id="{53034DFE-F382-4368-B365-7AE0490FF0ED}" type="VALUE">
                      <a:rPr lang="en-US"/>
                      <a:pPr/>
                      <a:t>[HODNOTA]</a:t>
                    </a:fld>
                    <a:endParaRPr lang="cs-CZ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D-1A95-4D6B-B76B-3F8BA920CC3E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6F8CAE9B-FAB3-4B9B-A2B6-F85D34902869}" type="CELLRANGE">
                      <a:rPr lang="en-US"/>
                      <a:pPr/>
                      <a:t>[OBLAST BUNĚK]</a:t>
                    </a:fld>
                    <a:endParaRPr lang="en-US" baseline="0"/>
                  </a:p>
                  <a:p>
                    <a:fld id="{4DF59EBF-73D2-43BD-96E9-54234AE88682}" type="VALUE">
                      <a:rPr lang="en-US"/>
                      <a:pPr/>
                      <a:t>[HODNOTA]</a:t>
                    </a:fld>
                    <a:endParaRPr lang="cs-CZ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E-1A95-4D6B-B76B-3F8BA920CC3E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BBEDCD42-082F-4704-8938-AFFB3A2B32E1}" type="CELLRANGE">
                      <a:rPr lang="cs-CZ"/>
                      <a:pPr/>
                      <a:t>[OBLAST BUNĚK]</a:t>
                    </a:fld>
                    <a:r>
                      <a:rPr lang="cs-CZ" baseline="0"/>
                      <a:t>
</a:t>
                    </a:r>
                    <a:fld id="{FA392C96-CA3F-4C4B-BFEF-CA5B6DC0C5E0}" type="VALUE">
                      <a:rPr lang="cs-CZ" baseline="0"/>
                      <a:pPr/>
                      <a:t>[HODNOTA]</a:t>
                    </a:fld>
                    <a:endParaRPr lang="cs-CZ" baseline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1A95-4D6B-B76B-3F8BA920CC3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GRAFY!$A$151:$A$166</c:f>
              <c:strCache>
                <c:ptCount val="16"/>
                <c:pt idx="0">
                  <c:v>(2009)</c:v>
                </c:pt>
                <c:pt idx="1">
                  <c:v>(2010)</c:v>
                </c:pt>
                <c:pt idx="2">
                  <c:v>(2011)</c:v>
                </c:pt>
                <c:pt idx="3">
                  <c:v>(2012)</c:v>
                </c:pt>
                <c:pt idx="4">
                  <c:v>(2013)</c:v>
                </c:pt>
                <c:pt idx="5">
                  <c:v>(2014)</c:v>
                </c:pt>
                <c:pt idx="6">
                  <c:v>(2015)</c:v>
                </c:pt>
                <c:pt idx="7">
                  <c:v>(2016)</c:v>
                </c:pt>
                <c:pt idx="8">
                  <c:v>(2017)</c:v>
                </c:pt>
                <c:pt idx="9">
                  <c:v>(2018)</c:v>
                </c:pt>
                <c:pt idx="10">
                  <c:v>(2019)</c:v>
                </c:pt>
                <c:pt idx="11">
                  <c:v>(2020)</c:v>
                </c:pt>
                <c:pt idx="12">
                  <c:v>(2021)</c:v>
                </c:pt>
                <c:pt idx="13">
                  <c:v>(2022)</c:v>
                </c:pt>
                <c:pt idx="14">
                  <c:v>(2023)</c:v>
                </c:pt>
                <c:pt idx="15">
                  <c:v>(2024)</c:v>
                </c:pt>
              </c:strCache>
            </c:strRef>
          </c:cat>
          <c:val>
            <c:numRef>
              <c:f>GRAFY!$C$151:$C$166</c:f>
              <c:numCache>
                <c:formatCode>General</c:formatCode>
                <c:ptCount val="16"/>
                <c:pt idx="0">
                  <c:v>556</c:v>
                </c:pt>
                <c:pt idx="1">
                  <c:v>456</c:v>
                </c:pt>
                <c:pt idx="2">
                  <c:v>472</c:v>
                </c:pt>
                <c:pt idx="3">
                  <c:v>463</c:v>
                </c:pt>
                <c:pt idx="4">
                  <c:v>410</c:v>
                </c:pt>
                <c:pt idx="5">
                  <c:v>435</c:v>
                </c:pt>
                <c:pt idx="6">
                  <c:v>393</c:v>
                </c:pt>
                <c:pt idx="7">
                  <c:v>441</c:v>
                </c:pt>
                <c:pt idx="8">
                  <c:v>337</c:v>
                </c:pt>
                <c:pt idx="9">
                  <c:v>403</c:v>
                </c:pt>
                <c:pt idx="10">
                  <c:v>350</c:v>
                </c:pt>
                <c:pt idx="11">
                  <c:v>239</c:v>
                </c:pt>
                <c:pt idx="12">
                  <c:v>258</c:v>
                </c:pt>
                <c:pt idx="13">
                  <c:v>280</c:v>
                </c:pt>
                <c:pt idx="14">
                  <c:v>281</c:v>
                </c:pt>
                <c:pt idx="15">
                  <c:v>265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datalabelsRange>
                <c15:f>GRAFY!$A$151:$A$166</c15:f>
                <c15:dlblRangeCache>
                  <c:ptCount val="16"/>
                  <c:pt idx="0">
                    <c:v>(2009)</c:v>
                  </c:pt>
                  <c:pt idx="1">
                    <c:v>(2010)</c:v>
                  </c:pt>
                  <c:pt idx="2">
                    <c:v>(2011)</c:v>
                  </c:pt>
                  <c:pt idx="3">
                    <c:v>(2012)</c:v>
                  </c:pt>
                  <c:pt idx="4">
                    <c:v>(2013)</c:v>
                  </c:pt>
                  <c:pt idx="5">
                    <c:v>(2014)</c:v>
                  </c:pt>
                  <c:pt idx="6">
                    <c:v>(2015)</c:v>
                  </c:pt>
                  <c:pt idx="7">
                    <c:v>(2016)</c:v>
                  </c:pt>
                  <c:pt idx="8">
                    <c:v>(2017)</c:v>
                  </c:pt>
                  <c:pt idx="9">
                    <c:v>(2018)</c:v>
                  </c:pt>
                  <c:pt idx="10">
                    <c:v>(2019)</c:v>
                  </c:pt>
                  <c:pt idx="11">
                    <c:v>(2020)</c:v>
                  </c:pt>
                  <c:pt idx="12">
                    <c:v>(2021)</c:v>
                  </c:pt>
                  <c:pt idx="13">
                    <c:v>(2022)</c:v>
                  </c:pt>
                  <c:pt idx="14">
                    <c:v>(2023)</c:v>
                  </c:pt>
                  <c:pt idx="15">
                    <c:v>(2024)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0-1A95-4D6B-B76B-3F8BA920CC3E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823683968"/>
        <c:axId val="1823685632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GRAFY!$B$150</c15:sqref>
                        </c15:formulaRef>
                      </c:ext>
                    </c:extLst>
                    <c:strCache>
                      <c:ptCount val="1"/>
                      <c:pt idx="0">
                        <c:v>Usmceno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GRAFY!$A$151:$A$166</c15:sqref>
                        </c15:formulaRef>
                      </c:ext>
                    </c:extLst>
                    <c:strCache>
                      <c:ptCount val="16"/>
                      <c:pt idx="0">
                        <c:v>(2009)</c:v>
                      </c:pt>
                      <c:pt idx="1">
                        <c:v>(2010)</c:v>
                      </c:pt>
                      <c:pt idx="2">
                        <c:v>(2011)</c:v>
                      </c:pt>
                      <c:pt idx="3">
                        <c:v>(2012)</c:v>
                      </c:pt>
                      <c:pt idx="4">
                        <c:v>(2013)</c:v>
                      </c:pt>
                      <c:pt idx="5">
                        <c:v>(2014)</c:v>
                      </c:pt>
                      <c:pt idx="6">
                        <c:v>(2015)</c:v>
                      </c:pt>
                      <c:pt idx="7">
                        <c:v>(2016)</c:v>
                      </c:pt>
                      <c:pt idx="8">
                        <c:v>(2017)</c:v>
                      </c:pt>
                      <c:pt idx="9">
                        <c:v>(2018)</c:v>
                      </c:pt>
                      <c:pt idx="10">
                        <c:v>(2019)</c:v>
                      </c:pt>
                      <c:pt idx="11">
                        <c:v>(2020)</c:v>
                      </c:pt>
                      <c:pt idx="12">
                        <c:v>(2021)</c:v>
                      </c:pt>
                      <c:pt idx="13">
                        <c:v>(2022)</c:v>
                      </c:pt>
                      <c:pt idx="14">
                        <c:v>(2023)</c:v>
                      </c:pt>
                      <c:pt idx="15">
                        <c:v>(2024)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GRAFY!$B$151:$B$166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124</c:v>
                      </c:pt>
                      <c:pt idx="1">
                        <c:v>106</c:v>
                      </c:pt>
                      <c:pt idx="2">
                        <c:v>97</c:v>
                      </c:pt>
                      <c:pt idx="3">
                        <c:v>110</c:v>
                      </c:pt>
                      <c:pt idx="4">
                        <c:v>88</c:v>
                      </c:pt>
                      <c:pt idx="5">
                        <c:v>116</c:v>
                      </c:pt>
                      <c:pt idx="6">
                        <c:v>102</c:v>
                      </c:pt>
                      <c:pt idx="7">
                        <c:v>106</c:v>
                      </c:pt>
                      <c:pt idx="8">
                        <c:v>63</c:v>
                      </c:pt>
                      <c:pt idx="9">
                        <c:v>106</c:v>
                      </c:pt>
                      <c:pt idx="10">
                        <c:v>88</c:v>
                      </c:pt>
                      <c:pt idx="11">
                        <c:v>79</c:v>
                      </c:pt>
                      <c:pt idx="12">
                        <c:v>80</c:v>
                      </c:pt>
                      <c:pt idx="13">
                        <c:v>76</c:v>
                      </c:pt>
                      <c:pt idx="14">
                        <c:v>80</c:v>
                      </c:pt>
                      <c:pt idx="15">
                        <c:v>71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11-1A95-4D6B-B76B-3F8BA920CC3E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GRAFY!$D$150</c15:sqref>
                        </c15:formulaRef>
                      </c:ext>
                    </c:extLst>
                    <c:strCache>
                      <c:ptCount val="1"/>
                      <c:pt idx="0">
                        <c:v>DN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GRAFY!$A$151:$A$166</c15:sqref>
                        </c15:formulaRef>
                      </c:ext>
                    </c:extLst>
                    <c:strCache>
                      <c:ptCount val="16"/>
                      <c:pt idx="0">
                        <c:v>(2009)</c:v>
                      </c:pt>
                      <c:pt idx="1">
                        <c:v>(2010)</c:v>
                      </c:pt>
                      <c:pt idx="2">
                        <c:v>(2011)</c:v>
                      </c:pt>
                      <c:pt idx="3">
                        <c:v>(2012)</c:v>
                      </c:pt>
                      <c:pt idx="4">
                        <c:v>(2013)</c:v>
                      </c:pt>
                      <c:pt idx="5">
                        <c:v>(2014)</c:v>
                      </c:pt>
                      <c:pt idx="6">
                        <c:v>(2015)</c:v>
                      </c:pt>
                      <c:pt idx="7">
                        <c:v>(2016)</c:v>
                      </c:pt>
                      <c:pt idx="8">
                        <c:v>(2017)</c:v>
                      </c:pt>
                      <c:pt idx="9">
                        <c:v>(2018)</c:v>
                      </c:pt>
                      <c:pt idx="10">
                        <c:v>(2019)</c:v>
                      </c:pt>
                      <c:pt idx="11">
                        <c:v>(2020)</c:v>
                      </c:pt>
                      <c:pt idx="12">
                        <c:v>(2021)</c:v>
                      </c:pt>
                      <c:pt idx="13">
                        <c:v>(2022)</c:v>
                      </c:pt>
                      <c:pt idx="14">
                        <c:v>(2023)</c:v>
                      </c:pt>
                      <c:pt idx="15">
                        <c:v>(2024)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GRAFY!$D$151:$D$166</c15:sqref>
                        </c15:formulaRef>
                      </c:ext>
                    </c:extLst>
                    <c:numCache>
                      <c:formatCode>#,##0</c:formatCode>
                      <c:ptCount val="16"/>
                      <c:pt idx="0">
                        <c:v>11183</c:v>
                      </c:pt>
                      <c:pt idx="1">
                        <c:v>9870</c:v>
                      </c:pt>
                      <c:pt idx="2">
                        <c:v>9889</c:v>
                      </c:pt>
                      <c:pt idx="3">
                        <c:v>10595</c:v>
                      </c:pt>
                      <c:pt idx="4">
                        <c:v>11266</c:v>
                      </c:pt>
                      <c:pt idx="5">
                        <c:v>11604</c:v>
                      </c:pt>
                      <c:pt idx="6">
                        <c:v>12463</c:v>
                      </c:pt>
                      <c:pt idx="7">
                        <c:v>13833</c:v>
                      </c:pt>
                      <c:pt idx="8">
                        <c:v>14707</c:v>
                      </c:pt>
                      <c:pt idx="9">
                        <c:v>14866</c:v>
                      </c:pt>
                      <c:pt idx="10">
                        <c:v>16014</c:v>
                      </c:pt>
                      <c:pt idx="11">
                        <c:v>13942</c:v>
                      </c:pt>
                      <c:pt idx="12">
                        <c:v>14954</c:v>
                      </c:pt>
                      <c:pt idx="13">
                        <c:v>15127</c:v>
                      </c:pt>
                      <c:pt idx="14">
                        <c:v>16282</c:v>
                      </c:pt>
                      <c:pt idx="15">
                        <c:v>16343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1A95-4D6B-B76B-3F8BA920CC3E}"/>
                  </c:ext>
                </c:extLst>
              </c15:ser>
            </c15:filteredLineSeries>
          </c:ext>
        </c:extLst>
      </c:lineChart>
      <c:catAx>
        <c:axId val="182368396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823685632"/>
        <c:crosses val="autoZero"/>
        <c:auto val="1"/>
        <c:lblAlgn val="ctr"/>
        <c:lblOffset val="100"/>
        <c:noMultiLvlLbl val="0"/>
      </c:catAx>
      <c:valAx>
        <c:axId val="18236856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8236839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  <c:userShapes r:id="rId5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40"/>
      <c:rotY val="31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4166666666666662E-2"/>
          <c:y val="6.2205049873272425E-2"/>
          <c:w val="0.85768490979322365"/>
          <c:h val="0.81510990490558455"/>
        </c:manualLayout>
      </c:layout>
      <c:pie3DChart>
        <c:varyColors val="1"/>
        <c:ser>
          <c:idx val="0"/>
          <c:order val="0"/>
          <c:explosion val="17"/>
          <c:dPt>
            <c:idx val="0"/>
            <c:bubble3D val="0"/>
            <c:spPr>
              <a:solidFill>
                <a:srgbClr val="FFC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C4F-4C60-8C44-EF2E131564A9}"/>
              </c:ext>
            </c:extLst>
          </c:dPt>
          <c:dPt>
            <c:idx val="1"/>
            <c:bubble3D val="0"/>
            <c:spPr>
              <a:solidFill>
                <a:srgbClr val="FFC000">
                  <a:lumMod val="60000"/>
                  <a:lumOff val="40000"/>
                </a:srgb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C4F-4C60-8C44-EF2E131564A9}"/>
              </c:ext>
            </c:extLst>
          </c:dPt>
          <c:dPt>
            <c:idx val="2"/>
            <c:bubble3D val="0"/>
            <c:spPr>
              <a:solidFill>
                <a:srgbClr val="FFC000">
                  <a:lumMod val="75000"/>
                </a:srgb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C4F-4C60-8C44-EF2E131564A9}"/>
              </c:ext>
            </c:extLst>
          </c:dPt>
          <c:dPt>
            <c:idx val="3"/>
            <c:bubble3D val="0"/>
            <c:spPr>
              <a:solidFill>
                <a:srgbClr val="FFC000">
                  <a:lumMod val="20000"/>
                  <a:lumOff val="80000"/>
                </a:srgb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2C4F-4C60-8C44-EF2E131564A9}"/>
              </c:ext>
            </c:extLst>
          </c:dPt>
          <c:dLbls>
            <c:dLbl>
              <c:idx val="0"/>
              <c:layout>
                <c:manualLayout>
                  <c:x val="7.4626131464271273E-2"/>
                  <c:y val="-1.2389763861478881E-2"/>
                </c:manualLayout>
              </c:layout>
              <c:spPr>
                <a:xfrm>
                  <a:off x="3893181" y="99209"/>
                  <a:ext cx="727838" cy="405123"/>
                </a:xfrm>
                <a:solidFill>
                  <a:srgbClr val="FBBD00"/>
                </a:solidFill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>
                        <a:gd name="adj1" fmla="val -90151"/>
                        <a:gd name="adj2" fmla="val 66484"/>
                        <a:gd name="adj3" fmla="val 16667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4764435695538056"/>
                      <c:h val="0.1338557159521726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C4F-4C60-8C44-EF2E131564A9}"/>
                </c:ext>
              </c:extLst>
            </c:dLbl>
            <c:dLbl>
              <c:idx val="1"/>
              <c:layout>
                <c:manualLayout>
                  <c:x val="6.7858442566384708E-2"/>
                  <c:y val="-0.21653481778554007"/>
                </c:manualLayout>
              </c:layout>
              <c:spPr>
                <a:solidFill>
                  <a:srgbClr val="FBD764"/>
                </a:solidFill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>
                        <a:gd name="adj1" fmla="val -90724"/>
                        <a:gd name="adj2" fmla="val 51723"/>
                        <a:gd name="adj3" fmla="val 16667"/>
                      </a:avLst>
                    </a:prstGeom>
                    <a:noFill/>
                    <a:ln>
                      <a:noFill/>
                    </a:ln>
                  </c15:spPr>
                  <c15:layout/>
                </c:ext>
                <c:ext xmlns:c16="http://schemas.microsoft.com/office/drawing/2014/chart" uri="{C3380CC4-5D6E-409C-BE32-E72D297353CC}">
                  <c16:uniqueId val="{00000003-2C4F-4C60-8C44-EF2E131564A9}"/>
                </c:ext>
              </c:extLst>
            </c:dLbl>
            <c:dLbl>
              <c:idx val="2"/>
              <c:layout>
                <c:manualLayout>
                  <c:x val="-0.15317341471261589"/>
                  <c:y val="2.8785381211939187E-2"/>
                </c:manualLayout>
              </c:layout>
              <c:spPr>
                <a:solidFill>
                  <a:srgbClr val="BD8D00"/>
                </a:solidFill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>
                        <a:gd name="adj1" fmla="val 43484"/>
                        <a:gd name="adj2" fmla="val -107610"/>
                        <a:gd name="adj3" fmla="val 16667"/>
                      </a:avLst>
                    </a:prstGeom>
                    <a:noFill/>
                    <a:ln>
                      <a:noFill/>
                    </a:ln>
                  </c15:spPr>
                  <c15:layout/>
                </c:ext>
                <c:ext xmlns:c16="http://schemas.microsoft.com/office/drawing/2014/chart" uri="{C3380CC4-5D6E-409C-BE32-E72D297353CC}">
                  <c16:uniqueId val="{00000005-2C4F-4C60-8C44-EF2E131564A9}"/>
                </c:ext>
              </c:extLst>
            </c:dLbl>
            <c:dLbl>
              <c:idx val="3"/>
              <c:layout>
                <c:manualLayout>
                  <c:x val="-0.2638888888888889"/>
                  <c:y val="-4.1666666666666664E-2"/>
                </c:manualLayout>
              </c:layout>
              <c:spPr>
                <a:solidFill>
                  <a:srgbClr val="FFC000">
                    <a:lumMod val="20000"/>
                    <a:lumOff val="80000"/>
                  </a:srgbClr>
                </a:solidFill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>
                        <a:gd name="adj1" fmla="val 91998"/>
                        <a:gd name="adj2" fmla="val -50336"/>
                        <a:gd name="adj3" fmla="val 16667"/>
                      </a:avLst>
                    </a:prstGeom>
                    <a:noFill/>
                    <a:ln>
                      <a:noFill/>
                    </a:ln>
                  </c15:spPr>
                  <c15:layout/>
                </c:ext>
                <c:ext xmlns:c16="http://schemas.microsoft.com/office/drawing/2014/chart" uri="{C3380CC4-5D6E-409C-BE32-E72D297353CC}">
                  <c16:uniqueId val="{00000007-2C4F-4C60-8C44-EF2E131564A9}"/>
                </c:ext>
              </c:extLst>
            </c:dLbl>
            <c:spPr>
              <a:solidFill>
                <a:prstClr val="white"/>
              </a:solidFill>
              <a:ln>
                <a:noFill/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ound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GRAFY!$C$267:$F$267</c:f>
              <c:strCache>
                <c:ptCount val="4"/>
                <c:pt idx="0">
                  <c:v>Počet DN</c:v>
                </c:pt>
                <c:pt idx="1">
                  <c:v>Usmrceno</c:v>
                </c:pt>
                <c:pt idx="2">
                  <c:v>Těžce zraněno</c:v>
                </c:pt>
                <c:pt idx="3">
                  <c:v>Lehce zraněno</c:v>
                </c:pt>
              </c:strCache>
            </c:strRef>
          </c:cat>
          <c:val>
            <c:numRef>
              <c:f>GRAFY!$C$269:$F$269</c:f>
              <c:numCache>
                <c:formatCode>General</c:formatCode>
                <c:ptCount val="4"/>
                <c:pt idx="0">
                  <c:v>77</c:v>
                </c:pt>
                <c:pt idx="1">
                  <c:v>1</c:v>
                </c:pt>
                <c:pt idx="2">
                  <c:v>2</c:v>
                </c:pt>
                <c:pt idx="3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C4F-4C60-8C44-EF2E131564A9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explosion val="8"/>
          <c:dPt>
            <c:idx val="0"/>
            <c:bubble3D val="0"/>
            <c:spPr>
              <a:solidFill>
                <a:srgbClr val="5B9BD5">
                  <a:lumMod val="40000"/>
                  <a:lumOff val="6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8DA-4B73-92A5-6929C846447F}"/>
              </c:ext>
            </c:extLst>
          </c:dPt>
          <c:dPt>
            <c:idx val="1"/>
            <c:bubble3D val="0"/>
            <c:explosion val="15"/>
            <c:spPr>
              <a:solidFill>
                <a:srgbClr val="4472C4">
                  <a:lumMod val="5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8DA-4B73-92A5-6929C846447F}"/>
              </c:ext>
            </c:extLst>
          </c:dPt>
          <c:dPt>
            <c:idx val="2"/>
            <c:bubble3D val="0"/>
            <c:spPr>
              <a:solidFill>
                <a:srgbClr val="5B9BD5">
                  <a:lumMod val="60000"/>
                  <a:lumOff val="4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8DA-4B73-92A5-6929C846447F}"/>
              </c:ext>
            </c:extLst>
          </c:dPt>
          <c:dPt>
            <c:idx val="3"/>
            <c:bubble3D val="0"/>
            <c:spPr>
              <a:solidFill>
                <a:srgbClr val="5B9BD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8DA-4B73-92A5-6929C846447F}"/>
              </c:ext>
            </c:extLst>
          </c:dPt>
          <c:dLbls>
            <c:dLbl>
              <c:idx val="1"/>
              <c:layout>
                <c:manualLayout>
                  <c:x val="0.13730106407642498"/>
                  <c:y val="0.15426775715178501"/>
                </c:manualLayout>
              </c:layout>
              <c:spPr>
                <a:solidFill>
                  <a:srgbClr val="203864"/>
                </a:solidFill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bg1"/>
                      </a:solidFill>
                      <a:effectLst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EllipseCallout">
                      <a:avLst>
                        <a:gd name="adj1" fmla="val -84427"/>
                        <a:gd name="adj2" fmla="val -83176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3-F8DA-4B73-92A5-6929C846447F}"/>
                </c:ext>
              </c:extLst>
            </c:dLbl>
            <c:dLbl>
              <c:idx val="2"/>
              <c:layout>
                <c:manualLayout>
                  <c:x val="-0.19771345171491123"/>
                  <c:y val="0.20991165790019445"/>
                </c:manualLayout>
              </c:layout>
              <c:spPr>
                <a:solidFill>
                  <a:srgbClr val="9DC3E6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EllipseCallout">
                      <a:avLst>
                        <a:gd name="adj1" fmla="val 101523"/>
                        <a:gd name="adj2" fmla="val -112184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5-F8DA-4B73-92A5-6929C846447F}"/>
                </c:ext>
              </c:extLst>
            </c:dLbl>
            <c:dLbl>
              <c:idx val="3"/>
              <c:layout>
                <c:manualLayout>
                  <c:x val="2.7460201627071E-3"/>
                  <c:y val="-4.4191927978988301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8DA-4B73-92A5-6929C846447F}"/>
                </c:ext>
              </c:extLst>
            </c:dLbl>
            <c:spPr>
              <a:solidFill>
                <a:sysClr val="window" lastClr="FFFFFF"/>
              </a:solidFill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Ellipse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GRAFY!$C$305:$F$305</c:f>
              <c:strCache>
                <c:ptCount val="4"/>
                <c:pt idx="0">
                  <c:v>Počet DN</c:v>
                </c:pt>
                <c:pt idx="1">
                  <c:v>Usmrceno</c:v>
                </c:pt>
                <c:pt idx="2">
                  <c:v>Těžce zraněno</c:v>
                </c:pt>
                <c:pt idx="3">
                  <c:v>Lehce zraněno</c:v>
                </c:pt>
              </c:strCache>
            </c:strRef>
          </c:cat>
          <c:val>
            <c:numRef>
              <c:f>GRAFY!$C$306:$F$306</c:f>
              <c:numCache>
                <c:formatCode>General</c:formatCode>
                <c:ptCount val="4"/>
                <c:pt idx="0">
                  <c:v>620</c:v>
                </c:pt>
                <c:pt idx="1">
                  <c:v>14</c:v>
                </c:pt>
                <c:pt idx="2">
                  <c:v>68</c:v>
                </c:pt>
                <c:pt idx="3">
                  <c:v>398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8DA-4B73-92A5-6929C84644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47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explosion val="11"/>
          <c:dPt>
            <c:idx val="0"/>
            <c:bubble3D val="0"/>
            <c:spPr>
              <a:solidFill>
                <a:srgbClr val="44546A">
                  <a:lumMod val="40000"/>
                  <a:lumOff val="6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145-4FFF-96CE-10E3D2CA02F5}"/>
              </c:ext>
            </c:extLst>
          </c:dPt>
          <c:dPt>
            <c:idx val="1"/>
            <c:bubble3D val="0"/>
            <c:spPr>
              <a:solidFill>
                <a:srgbClr val="44546A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145-4FFF-96CE-10E3D2CA02F5}"/>
              </c:ext>
            </c:extLst>
          </c:dPt>
          <c:dPt>
            <c:idx val="2"/>
            <c:bubble3D val="0"/>
            <c:spPr>
              <a:solidFill>
                <a:srgbClr val="44546A">
                  <a:lumMod val="60000"/>
                  <a:lumOff val="4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145-4FFF-96CE-10E3D2CA02F5}"/>
              </c:ext>
            </c:extLst>
          </c:dPt>
          <c:dPt>
            <c:idx val="3"/>
            <c:bubble3D val="0"/>
            <c:spPr>
              <a:solidFill>
                <a:srgbClr val="44546A">
                  <a:lumMod val="75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145-4FFF-96CE-10E3D2CA02F5}"/>
              </c:ext>
            </c:extLst>
          </c:dPt>
          <c:dLbls>
            <c:dLbl>
              <c:idx val="0"/>
              <c:layout>
                <c:manualLayout>
                  <c:x val="5.9872913847355547E-2"/>
                  <c:y val="-0.46965807224664458"/>
                </c:manualLayout>
              </c:layout>
              <c:spPr>
                <a:solidFill>
                  <a:srgbClr val="ADB9CA"/>
                </a:solidFill>
                <a:ln w="9525" cap="flat" cmpd="sng" algn="ctr">
                  <a:solidFill>
                    <a:srgbClr val="ADB9CA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accentBorderCallout1">
                      <a:avLst>
                        <a:gd name="adj1" fmla="val 18750"/>
                        <a:gd name="adj2" fmla="val -8333"/>
                        <a:gd name="adj3" fmla="val 179518"/>
                        <a:gd name="adj4" fmla="val -100062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B145-4FFF-96CE-10E3D2CA02F5}"/>
                </c:ext>
              </c:extLst>
            </c:dLbl>
            <c:dLbl>
              <c:idx val="1"/>
              <c:layout>
                <c:manualLayout>
                  <c:x val="0.16764415877259584"/>
                  <c:y val="0.1615384452313301"/>
                </c:manualLayout>
              </c:layout>
              <c:spPr>
                <a:solidFill>
                  <a:srgbClr val="44546A"/>
                </a:solidFill>
                <a:ln w="9525" cap="flat" cmpd="sng" algn="ctr">
                  <a:solidFill>
                    <a:srgbClr val="44546A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accentBorderCallout1">
                      <a:avLst>
                        <a:gd name="adj1" fmla="val 18750"/>
                        <a:gd name="adj2" fmla="val -8333"/>
                        <a:gd name="adj3" fmla="val -33078"/>
                        <a:gd name="adj4" fmla="val -69686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3-B145-4FFF-96CE-10E3D2CA02F5}"/>
                </c:ext>
              </c:extLst>
            </c:dLbl>
            <c:dLbl>
              <c:idx val="2"/>
              <c:layout>
                <c:manualLayout>
                  <c:x val="-0.22302660408139982"/>
                  <c:y val="0.1705128032997372"/>
                </c:manualLayout>
              </c:layout>
              <c:spPr>
                <a:xfrm>
                  <a:off x="55285" y="3659133"/>
                  <a:ext cx="883176" cy="480901"/>
                </a:xfrm>
                <a:solidFill>
                  <a:srgbClr val="8497B0"/>
                </a:solidFill>
                <a:ln w="9525" cap="flat" cmpd="sng" algn="ctr">
                  <a:solidFill>
                    <a:srgbClr val="8497B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accentBorderCallout1">
                      <a:avLst>
                        <a:gd name="adj1" fmla="val 33319"/>
                        <a:gd name="adj2" fmla="val 104983"/>
                        <a:gd name="adj3" fmla="val -31266"/>
                        <a:gd name="adj4" fmla="val 126643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0818236440965424"/>
                      <c:h val="0.1132750070723123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B145-4FFF-96CE-10E3D2CA02F5}"/>
                </c:ext>
              </c:extLst>
            </c:dLbl>
            <c:dLbl>
              <c:idx val="3"/>
              <c:layout>
                <c:manualLayout>
                  <c:x val="-8.5318902232481814E-2"/>
                  <c:y val="-0.31709398508372183"/>
                </c:manualLayout>
              </c:layout>
              <c:spPr>
                <a:xfrm>
                  <a:off x="77760" y="72910"/>
                  <a:ext cx="1035576" cy="480901"/>
                </a:xfrm>
                <a:solidFill>
                  <a:srgbClr val="333F50"/>
                </a:solidFill>
                <a:ln w="9525" cap="flat" cmpd="sng" algn="ctr">
                  <a:solidFill>
                    <a:srgbClr val="333F5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accentBorderCallout1">
                      <a:avLst>
                        <a:gd name="adj1" fmla="val 62458"/>
                        <a:gd name="adj2" fmla="val 106345"/>
                        <a:gd name="adj3" fmla="val 93139"/>
                        <a:gd name="adj4" fmla="val 159531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4410611271806767"/>
                      <c:h val="0.1132750070723123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B145-4FFF-96CE-10E3D2CA02F5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accentBorderCallout1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GRAFY!$C$305:$F$305</c:f>
              <c:strCache>
                <c:ptCount val="4"/>
                <c:pt idx="0">
                  <c:v>Počet DN</c:v>
                </c:pt>
                <c:pt idx="1">
                  <c:v>Usmrceno</c:v>
                </c:pt>
                <c:pt idx="2">
                  <c:v>Těžce zraněno</c:v>
                </c:pt>
                <c:pt idx="3">
                  <c:v>Lehce zraněno</c:v>
                </c:pt>
              </c:strCache>
            </c:strRef>
          </c:cat>
          <c:val>
            <c:numRef>
              <c:f>GRAFY!$C$309:$F$309</c:f>
              <c:numCache>
                <c:formatCode>General</c:formatCode>
                <c:ptCount val="4"/>
                <c:pt idx="0">
                  <c:v>359</c:v>
                </c:pt>
                <c:pt idx="1">
                  <c:v>6</c:v>
                </c:pt>
                <c:pt idx="2">
                  <c:v>33</c:v>
                </c:pt>
                <c:pt idx="3">
                  <c:v>240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145-4FFF-96CE-10E3D2CA02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4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F1A-41B6-826E-568AC157B829}"/>
              </c:ext>
            </c:extLst>
          </c:dPt>
          <c:dPt>
            <c:idx val="1"/>
            <c:bubble3D val="0"/>
            <c:explosion val="38"/>
            <c:spPr>
              <a:solidFill>
                <a:srgbClr val="ED7D31">
                  <a:lumMod val="5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F1A-41B6-826E-568AC157B829}"/>
              </c:ext>
            </c:extLst>
          </c:dPt>
          <c:cat>
            <c:strRef>
              <c:f>GRAFY!$E$324:$E$325</c:f>
              <c:strCache>
                <c:ptCount val="2"/>
                <c:pt idx="0">
                  <c:v>Chodec A</c:v>
                </c:pt>
                <c:pt idx="1">
                  <c:v>Cyklista A</c:v>
                </c:pt>
              </c:strCache>
            </c:strRef>
          </c:cat>
          <c:val>
            <c:numRef>
              <c:f>GRAFY!$F$324:$F$325</c:f>
              <c:numCache>
                <c:formatCode>General</c:formatCode>
                <c:ptCount val="2"/>
                <c:pt idx="0">
                  <c:v>6</c:v>
                </c:pt>
                <c:pt idx="1">
                  <c:v>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F1A-41B6-826E-568AC157B8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68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chemeClr val="accent1">
                <a:lumMod val="50000"/>
              </a:schemeClr>
            </a:solidFill>
          </c:spPr>
          <c:dPt>
            <c:idx val="0"/>
            <c:bubble3D val="0"/>
            <c:spPr>
              <a:solidFill>
                <a:srgbClr val="00669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280-4915-9788-113414CBD273}"/>
              </c:ext>
            </c:extLst>
          </c:dPt>
          <c:val>
            <c:numRef>
              <c:f>'P1'!$S$82</c:f>
              <c:numCache>
                <c:formatCode>General</c:formatCode>
                <c:ptCount val="1"/>
                <c:pt idx="0">
                  <c:v>623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280-4915-9788-113414CBD2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cs-CZ" sz="1200"/>
              <a:t>Prvosledové hlídky</a:t>
            </a:r>
            <a:endParaRPr lang="en-US" sz="120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5.1123826367929277E-5"/>
          <c:y val="8.346711849459038E-4"/>
          <c:w val="0.99961708597163346"/>
          <c:h val="0.781687629172545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List1!$C$33</c:f>
              <c:strCache>
                <c:ptCount val="1"/>
                <c:pt idx="0">
                  <c:v>Stav k 30.09.2024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accent1">
                          <a:lumMod val="7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3F59-4B32-AF03-B8590CBF630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List1!$A$34:$A$48</c:f>
              <c:strCache>
                <c:ptCount val="15"/>
                <c:pt idx="0">
                  <c:v>Hl. m. Praha</c:v>
                </c:pt>
                <c:pt idx="1">
                  <c:v>Středočeský</c:v>
                </c:pt>
                <c:pt idx="2">
                  <c:v>Jihočeský</c:v>
                </c:pt>
                <c:pt idx="3">
                  <c:v>Plzeňský</c:v>
                </c:pt>
                <c:pt idx="4">
                  <c:v>Ústecký</c:v>
                </c:pt>
                <c:pt idx="5">
                  <c:v>Královehradecký</c:v>
                </c:pt>
                <c:pt idx="6">
                  <c:v>Jihomoravský</c:v>
                </c:pt>
                <c:pt idx="7">
                  <c:v>Moravskoslezský</c:v>
                </c:pt>
                <c:pt idx="8">
                  <c:v>Olomoucký</c:v>
                </c:pt>
                <c:pt idx="9">
                  <c:v>Zlínský</c:v>
                </c:pt>
                <c:pt idx="10">
                  <c:v>Vysočina</c:v>
                </c:pt>
                <c:pt idx="11">
                  <c:v>Pardubický</c:v>
                </c:pt>
                <c:pt idx="12">
                  <c:v>Liberecký</c:v>
                </c:pt>
                <c:pt idx="13">
                  <c:v>Karlovarský</c:v>
                </c:pt>
                <c:pt idx="14">
                  <c:v>ŘSCP</c:v>
                </c:pt>
              </c:strCache>
            </c:strRef>
          </c:cat>
          <c:val>
            <c:numRef>
              <c:f>List1!$C$34:$C$48</c:f>
              <c:numCache>
                <c:formatCode>General</c:formatCode>
                <c:ptCount val="15"/>
                <c:pt idx="0">
                  <c:v>36</c:v>
                </c:pt>
                <c:pt idx="1">
                  <c:v>18</c:v>
                </c:pt>
                <c:pt idx="2">
                  <c:v>22</c:v>
                </c:pt>
                <c:pt idx="3">
                  <c:v>14</c:v>
                </c:pt>
                <c:pt idx="4">
                  <c:v>13</c:v>
                </c:pt>
                <c:pt idx="5">
                  <c:v>15</c:v>
                </c:pt>
                <c:pt idx="6">
                  <c:v>21</c:v>
                </c:pt>
                <c:pt idx="7">
                  <c:v>25</c:v>
                </c:pt>
                <c:pt idx="8">
                  <c:v>9</c:v>
                </c:pt>
                <c:pt idx="9">
                  <c:v>8</c:v>
                </c:pt>
                <c:pt idx="10">
                  <c:v>13</c:v>
                </c:pt>
                <c:pt idx="11">
                  <c:v>10</c:v>
                </c:pt>
                <c:pt idx="12">
                  <c:v>10</c:v>
                </c:pt>
                <c:pt idx="13">
                  <c:v>7</c:v>
                </c:pt>
                <c:pt idx="1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F59-4B32-AF03-B8590CBF63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1"/>
        <c:overlap val="85"/>
        <c:axId val="1986134543"/>
        <c:axId val="1986137039"/>
      </c:barChart>
      <c:scatterChart>
        <c:scatterStyle val="lineMarker"/>
        <c:varyColors val="0"/>
        <c:ser>
          <c:idx val="2"/>
          <c:order val="1"/>
          <c:tx>
            <c:v>plánovaný stav</c:v>
          </c:tx>
          <c:spPr>
            <a:ln w="25400" cap="rnd">
              <a:noFill/>
              <a:round/>
            </a:ln>
            <a:effectLst/>
          </c:spPr>
          <c:marker>
            <c:symbol val="picture"/>
            <c:spPr>
              <a:blipFill>
                <a:blip xmlns:r="http://schemas.openxmlformats.org/officeDocument/2006/relationships" r:embed="rId2"/>
                <a:stretch>
                  <a:fillRect/>
                </a:stretch>
              </a:blipFill>
              <a:ln w="25400">
                <a:noFill/>
              </a:ln>
              <a:effectLst/>
            </c:spPr>
          </c:marker>
          <c:dLbls>
            <c:dLbl>
              <c:idx val="11"/>
              <c:layout>
                <c:manualLayout>
                  <c:x val="-6.664395524632858E-3"/>
                  <c:y val="-1.4630679036310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B-3F59-4B32-AF03-B8590CBF6305}"/>
                </c:ext>
              </c:extLst>
            </c:dLbl>
            <c:dLbl>
              <c:idx val="12"/>
              <c:layout>
                <c:manualLayout>
                  <c:x val="-5.3315164197063059E-3"/>
                  <c:y val="-9.753786024207053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C-3F59-4B32-AF03-B8590CBF630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chemeClr val="accent6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yVal>
            <c:numRef>
              <c:f>List1!$D$34:$D$48</c:f>
              <c:numCache>
                <c:formatCode>General</c:formatCode>
                <c:ptCount val="15"/>
                <c:pt idx="0">
                  <c:v>36</c:v>
                </c:pt>
                <c:pt idx="1">
                  <c:v>29</c:v>
                </c:pt>
                <c:pt idx="2">
                  <c:v>22</c:v>
                </c:pt>
                <c:pt idx="3">
                  <c:v>14</c:v>
                </c:pt>
                <c:pt idx="4">
                  <c:v>14</c:v>
                </c:pt>
                <c:pt idx="5">
                  <c:v>15</c:v>
                </c:pt>
                <c:pt idx="6">
                  <c:v>22</c:v>
                </c:pt>
                <c:pt idx="7">
                  <c:v>25</c:v>
                </c:pt>
                <c:pt idx="8">
                  <c:v>10</c:v>
                </c:pt>
                <c:pt idx="9">
                  <c:v>9</c:v>
                </c:pt>
                <c:pt idx="10">
                  <c:v>13</c:v>
                </c:pt>
                <c:pt idx="11">
                  <c:v>10</c:v>
                </c:pt>
                <c:pt idx="12">
                  <c:v>10</c:v>
                </c:pt>
                <c:pt idx="13">
                  <c:v>8</c:v>
                </c:pt>
                <c:pt idx="14">
                  <c:v>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D-3F59-4B32-AF03-B8590CBF63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86134543"/>
        <c:axId val="1986137039"/>
      </c:scatterChart>
      <c:catAx>
        <c:axId val="19861345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1986137039"/>
        <c:crosses val="autoZero"/>
        <c:auto val="1"/>
        <c:lblAlgn val="ctr"/>
        <c:lblOffset val="50"/>
        <c:noMultiLvlLbl val="0"/>
      </c:catAx>
      <c:valAx>
        <c:axId val="1986137039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86134543"/>
        <c:crosses val="autoZero"/>
        <c:crossBetween val="between"/>
      </c:valAx>
      <c:spPr>
        <a:solidFill>
          <a:srgbClr val="4472C4">
            <a:lumMod val="20000"/>
            <a:lumOff val="80000"/>
          </a:srgbClr>
        </a:solid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3180527700801534"/>
          <c:y val="0.14284860874358044"/>
          <c:w val="0.24754590506818616"/>
          <c:h val="0.12747751623373574"/>
        </c:manualLayout>
      </c:layout>
      <c:overlay val="0"/>
      <c:txPr>
        <a:bodyPr rot="0" vert="horz"/>
        <a:lstStyle/>
        <a:p>
          <a:pPr>
            <a:defRPr/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cs-CZ">
                <a:solidFill>
                  <a:schemeClr val="bg1"/>
                </a:solidFill>
              </a:rPr>
              <a:t>Nasazení PJ a AKT</a:t>
            </a:r>
          </a:p>
        </c:rich>
      </c:tx>
      <c:layout>
        <c:manualLayout>
          <c:xMode val="edge"/>
          <c:yMode val="edge"/>
          <c:x val="0.42341787439613526"/>
          <c:y val="1.75118549742630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3.5909981361025523E-2"/>
          <c:y val="0.12760327972683344"/>
          <c:w val="0.95080499448438516"/>
          <c:h val="0.70553586046406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tx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Nasazení PJ</c:v>
                </c:pt>
                <c:pt idx="1">
                  <c:v>Nasazení AKT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65</c:v>
                </c:pt>
                <c:pt idx="1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2D-4EE3-8F3F-D754ED837884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2315-42CC-9FF8-ED1314488D7E}"/>
              </c:ext>
            </c:extLst>
          </c:dPt>
          <c:dPt>
            <c:idx val="1"/>
            <c:invertIfNegative val="0"/>
            <c:bubble3D val="0"/>
            <c:spPr>
              <a:solidFill>
                <a:schemeClr val="bg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315-42CC-9FF8-ED1314488D7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Nasazení PJ</c:v>
                </c:pt>
                <c:pt idx="1">
                  <c:v>Nasazení AKT</c:v>
                </c:pt>
              </c:strCache>
            </c:strRef>
          </c:cat>
          <c:val>
            <c:numRef>
              <c:f>List1!$C$2:$C$3</c:f>
              <c:numCache>
                <c:formatCode>General</c:formatCode>
                <c:ptCount val="2"/>
                <c:pt idx="0">
                  <c:v>67</c:v>
                </c:pt>
                <c:pt idx="1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2D-4EE3-8F3F-D754ED8378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49860863"/>
        <c:axId val="449843391"/>
      </c:barChart>
      <c:catAx>
        <c:axId val="4498608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49843391"/>
        <c:crosses val="autoZero"/>
        <c:auto val="1"/>
        <c:lblAlgn val="ctr"/>
        <c:lblOffset val="100"/>
        <c:noMultiLvlLbl val="0"/>
      </c:catAx>
      <c:valAx>
        <c:axId val="449843391"/>
        <c:scaling>
          <c:orientation val="minMax"/>
          <c:max val="8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498608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2010" b="0" baseline="0" dirty="0" smtClean="0">
                <a:solidFill>
                  <a:schemeClr val="bg1"/>
                </a:solidFill>
              </a:rPr>
              <a:t>Porovnání počtu incidentů se znaky domácího násilí a počtů vykázání </a:t>
            </a:r>
            <a:endParaRPr lang="en-US" sz="2010" b="0" baseline="0" dirty="0">
              <a:solidFill>
                <a:schemeClr val="bg1"/>
              </a:solidFill>
            </a:endParaRPr>
          </a:p>
        </c:rich>
      </c:tx>
      <c:layout>
        <c:manualLayout>
          <c:xMode val="edge"/>
          <c:yMode val="edge"/>
          <c:x val="0.15360806801323748"/>
          <c:y val="0"/>
        </c:manualLayout>
      </c:layout>
      <c:overlay val="0"/>
      <c:spPr>
        <a:solidFill>
          <a:schemeClr val="bg2">
            <a:lumMod val="40000"/>
            <a:lumOff val="6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4.3234908136482932E-2"/>
          <c:y val="0.13380528012303342"/>
          <c:w val="0.94348006770892767"/>
          <c:h val="0.7051711450592897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tx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Incidenty se znakem DN</c:v>
                </c:pt>
                <c:pt idx="1">
                  <c:v>Vykázání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325</c:v>
                </c:pt>
                <c:pt idx="1">
                  <c:v>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68-4F25-914A-6D94302C0779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Incidenty se znakem DN</c:v>
                </c:pt>
                <c:pt idx="1">
                  <c:v>Vykázání</c:v>
                </c:pt>
              </c:strCache>
            </c:strRef>
          </c:cat>
          <c:val>
            <c:numRef>
              <c:f>List1!$C$2:$C$3</c:f>
              <c:numCache>
                <c:formatCode>General</c:formatCode>
                <c:ptCount val="2"/>
                <c:pt idx="0">
                  <c:v>344</c:v>
                </c:pt>
                <c:pt idx="1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45-4001-B970-5E66157196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528846527"/>
        <c:axId val="528839039"/>
      </c:barChart>
      <c:catAx>
        <c:axId val="5288465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28839039"/>
        <c:crosses val="autoZero"/>
        <c:auto val="1"/>
        <c:lblAlgn val="ctr"/>
        <c:lblOffset val="100"/>
        <c:noMultiLvlLbl val="0"/>
      </c:catAx>
      <c:valAx>
        <c:axId val="5288390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288465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2000" b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Porovnání</a:t>
            </a:r>
            <a:r>
              <a:rPr lang="cs-CZ" sz="2000" b="0" baseline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odhalených přestupkových jednání útvary služby pořádkové a dopravní policie KŘP Středočeského kraje</a:t>
            </a:r>
            <a:endParaRPr lang="cs-CZ" sz="2000" b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14676796991677982"/>
          <c:y val="2.8308563340410475E-3"/>
        </c:manualLayout>
      </c:layout>
      <c:overlay val="0"/>
      <c:spPr>
        <a:solidFill>
          <a:schemeClr val="bg2">
            <a:lumMod val="40000"/>
            <a:lumOff val="6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2023</c:v>
          </c:tx>
          <c:spPr>
            <a:solidFill>
              <a:schemeClr val="tx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Přestupky VS</c:v>
                </c:pt>
              </c:strCache>
            </c:strRef>
          </c:cat>
          <c:val>
            <c:numRef>
              <c:f>List1!$B$2</c:f>
              <c:numCache>
                <c:formatCode>General</c:formatCode>
                <c:ptCount val="1"/>
                <c:pt idx="0">
                  <c:v>150431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EA-490B-B719-369585528A0B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Přestupky VS</c:v>
                </c:pt>
              </c:strCache>
            </c:strRef>
          </c:cat>
          <c:val>
            <c:numRef>
              <c:f>List1!$C$2</c:f>
              <c:numCache>
                <c:formatCode>General</c:formatCode>
                <c:ptCount val="1"/>
                <c:pt idx="0">
                  <c:v>147133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5EA-490B-B719-369585528A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3079807"/>
        <c:axId val="513076063"/>
      </c:barChart>
      <c:catAx>
        <c:axId val="5130798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13076063"/>
        <c:crosses val="autoZero"/>
        <c:auto val="1"/>
        <c:lblAlgn val="ctr"/>
        <c:lblOffset val="100"/>
        <c:noMultiLvlLbl val="0"/>
      </c:catAx>
      <c:valAx>
        <c:axId val="51307606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130798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5559413855546355"/>
          <c:y val="0.93448801100046652"/>
          <c:w val="0.13632992553953172"/>
          <c:h val="5.046179601339743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  <c:userShapes r:id="rId4"/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200" b="0" dirty="0" smtClean="0">
                <a:solidFill>
                  <a:schemeClr val="bg1"/>
                </a:solidFill>
              </a:rPr>
              <a:t>                           Porovnání</a:t>
            </a:r>
            <a:r>
              <a:rPr lang="cs-CZ" sz="1200" b="0" baseline="0" dirty="0" smtClean="0">
                <a:solidFill>
                  <a:schemeClr val="bg1"/>
                </a:solidFill>
              </a:rPr>
              <a:t> odhalených přestupkových jednání útvarů jednotlivých ÚO (OOP, OHS, DI)</a:t>
            </a:r>
            <a:r>
              <a:rPr lang="cs-CZ" sz="1200" b="1" baseline="0" dirty="0" smtClean="0">
                <a:solidFill>
                  <a:schemeClr val="bg1"/>
                </a:solidFill>
              </a:rPr>
              <a:t> </a:t>
            </a:r>
            <a:endParaRPr lang="cs-CZ" sz="1200" dirty="0">
              <a:solidFill>
                <a:schemeClr val="bg1"/>
              </a:solidFill>
            </a:endParaRPr>
          </a:p>
        </c:rich>
      </c:tx>
      <c:layout>
        <c:manualLayout>
          <c:xMode val="edge"/>
          <c:yMode val="edge"/>
          <c:x val="0.16483795159760323"/>
          <c:y val="6.5476202751444086E-3"/>
        </c:manualLayout>
      </c:layout>
      <c:overlay val="0"/>
      <c:spPr>
        <a:solidFill>
          <a:schemeClr val="bg2">
            <a:lumMod val="40000"/>
            <a:lumOff val="60000"/>
          </a:schemeClr>
        </a:solidFill>
        <a:ln>
          <a:solidFill>
            <a:schemeClr val="accent1"/>
          </a:solidFill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5.6677032218798738E-2"/>
          <c:y val="9.374712632008679E-2"/>
          <c:w val="0.94332293176713278"/>
          <c:h val="0.778756859980355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tx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accent5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C775-417F-9EDA-C331CACFE13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accent5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List1!$A$2:$A$14</c:f>
              <c:strCache>
                <c:ptCount val="13"/>
                <c:pt idx="0">
                  <c:v>ÚO BN</c:v>
                </c:pt>
                <c:pt idx="1">
                  <c:v>ÚO BE</c:v>
                </c:pt>
                <c:pt idx="2">
                  <c:v>ÚO KL</c:v>
                </c:pt>
                <c:pt idx="3">
                  <c:v>ÚO KO</c:v>
                </c:pt>
                <c:pt idx="4">
                  <c:v>ÚO KH</c:v>
                </c:pt>
                <c:pt idx="5">
                  <c:v>ÚO ME</c:v>
                </c:pt>
                <c:pt idx="6">
                  <c:v>ÚO MB</c:v>
                </c:pt>
                <c:pt idx="7">
                  <c:v>ÚO NB</c:v>
                </c:pt>
                <c:pt idx="8">
                  <c:v>ÚO PB</c:v>
                </c:pt>
                <c:pt idx="9">
                  <c:v>ÚO RA</c:v>
                </c:pt>
                <c:pt idx="10">
                  <c:v>ÚO PV-J</c:v>
                </c:pt>
                <c:pt idx="11">
                  <c:v>ÚO PV-V</c:v>
                </c:pt>
                <c:pt idx="12">
                  <c:v>ÚO PV-Z</c:v>
                </c:pt>
              </c:strCache>
            </c:strRef>
          </c:cat>
          <c:val>
            <c:numRef>
              <c:f>List1!$B$2:$B$14</c:f>
              <c:numCache>
                <c:formatCode>General</c:formatCode>
                <c:ptCount val="13"/>
                <c:pt idx="0">
                  <c:v>8699</c:v>
                </c:pt>
                <c:pt idx="1">
                  <c:v>6826</c:v>
                </c:pt>
                <c:pt idx="2">
                  <c:v>9903</c:v>
                </c:pt>
                <c:pt idx="3">
                  <c:v>6546</c:v>
                </c:pt>
                <c:pt idx="4">
                  <c:v>11064</c:v>
                </c:pt>
                <c:pt idx="5">
                  <c:v>9610</c:v>
                </c:pt>
                <c:pt idx="6">
                  <c:v>11294</c:v>
                </c:pt>
                <c:pt idx="7">
                  <c:v>10683</c:v>
                </c:pt>
                <c:pt idx="8">
                  <c:v>8183</c:v>
                </c:pt>
                <c:pt idx="9">
                  <c:v>8806</c:v>
                </c:pt>
                <c:pt idx="10">
                  <c:v>9489</c:v>
                </c:pt>
                <c:pt idx="11">
                  <c:v>8943</c:v>
                </c:pt>
                <c:pt idx="12">
                  <c:v>4975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69-4F4F-96FB-8A2D3F62EA98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accent1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C775-417F-9EDA-C331CACFE13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List1!$A$2:$A$14</c:f>
              <c:strCache>
                <c:ptCount val="13"/>
                <c:pt idx="0">
                  <c:v>ÚO BN</c:v>
                </c:pt>
                <c:pt idx="1">
                  <c:v>ÚO BE</c:v>
                </c:pt>
                <c:pt idx="2">
                  <c:v>ÚO KL</c:v>
                </c:pt>
                <c:pt idx="3">
                  <c:v>ÚO KO</c:v>
                </c:pt>
                <c:pt idx="4">
                  <c:v>ÚO KH</c:v>
                </c:pt>
                <c:pt idx="5">
                  <c:v>ÚO ME</c:v>
                </c:pt>
                <c:pt idx="6">
                  <c:v>ÚO MB</c:v>
                </c:pt>
                <c:pt idx="7">
                  <c:v>ÚO NB</c:v>
                </c:pt>
                <c:pt idx="8">
                  <c:v>ÚO PB</c:v>
                </c:pt>
                <c:pt idx="9">
                  <c:v>ÚO RA</c:v>
                </c:pt>
                <c:pt idx="10">
                  <c:v>ÚO PV-J</c:v>
                </c:pt>
                <c:pt idx="11">
                  <c:v>ÚO PV-V</c:v>
                </c:pt>
                <c:pt idx="12">
                  <c:v>ÚO PV-Z</c:v>
                </c:pt>
              </c:strCache>
            </c:strRef>
          </c:cat>
          <c:val>
            <c:numRef>
              <c:f>List1!$C$2:$C$14</c:f>
              <c:numCache>
                <c:formatCode>General</c:formatCode>
                <c:ptCount val="13"/>
                <c:pt idx="0">
                  <c:v>8490</c:v>
                </c:pt>
                <c:pt idx="1">
                  <c:v>7905</c:v>
                </c:pt>
                <c:pt idx="2">
                  <c:v>9111</c:v>
                </c:pt>
                <c:pt idx="3">
                  <c:v>6192</c:v>
                </c:pt>
                <c:pt idx="4">
                  <c:v>11486</c:v>
                </c:pt>
                <c:pt idx="5">
                  <c:v>8509</c:v>
                </c:pt>
                <c:pt idx="6">
                  <c:v>9952</c:v>
                </c:pt>
                <c:pt idx="7">
                  <c:v>9281</c:v>
                </c:pt>
                <c:pt idx="8">
                  <c:v>7796</c:v>
                </c:pt>
                <c:pt idx="9">
                  <c:v>8923</c:v>
                </c:pt>
                <c:pt idx="10">
                  <c:v>7983</c:v>
                </c:pt>
                <c:pt idx="11">
                  <c:v>9275</c:v>
                </c:pt>
                <c:pt idx="12">
                  <c:v>4406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A69-4F4F-96FB-8A2D3F62EA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3070239"/>
        <c:axId val="513076895"/>
      </c:barChart>
      <c:catAx>
        <c:axId val="5130702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13076895"/>
        <c:crosses val="autoZero"/>
        <c:auto val="1"/>
        <c:lblAlgn val="ctr"/>
        <c:lblOffset val="100"/>
        <c:noMultiLvlLbl val="0"/>
      </c:catAx>
      <c:valAx>
        <c:axId val="513076895"/>
        <c:scaling>
          <c:orientation val="minMax"/>
          <c:max val="12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13070239"/>
        <c:crosses val="autoZero"/>
        <c:crossBetween val="between"/>
      </c:valAx>
      <c:spPr>
        <a:solidFill>
          <a:schemeClr val="bg2">
            <a:lumMod val="20000"/>
            <a:lumOff val="80000"/>
          </a:schemeClr>
        </a:solid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8515576857240665"/>
          <c:y val="0.92276122884501277"/>
          <c:w val="0.41036479135760207"/>
          <c:h val="5.97269161807241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5907935566377412E-2"/>
          <c:y val="1.8781898150712358E-2"/>
          <c:w val="0.94627108427971407"/>
          <c:h val="0.75935860182802062"/>
        </c:manualLayout>
      </c:layout>
      <c:barChart>
        <c:barDir val="col"/>
        <c:grouping val="clustered"/>
        <c:varyColors val="0"/>
        <c:ser>
          <c:idx val="0"/>
          <c:order val="0"/>
          <c:tx>
            <c:v>počet usmrcených</c:v>
          </c:tx>
          <c:spPr>
            <a:solidFill>
              <a:schemeClr val="bg2">
                <a:lumMod val="75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bg2">
                  <a:lumMod val="75000"/>
                </a:schemeClr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C-C333-49A9-BCC7-32805C8D8C59}"/>
              </c:ext>
            </c:extLst>
          </c:dPt>
          <c:dLbls>
            <c:spPr>
              <a:solidFill>
                <a:schemeClr val="lt1"/>
              </a:solidFill>
              <a:ln w="6350">
                <a:noFill/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223D6D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'[2]Nehody v krajích'!$B$43:$B$56</c:f>
              <c:strCache>
                <c:ptCount val="14"/>
                <c:pt idx="0">
                  <c:v>Hl. m. Praha</c:v>
                </c:pt>
                <c:pt idx="1">
                  <c:v>Středočeský</c:v>
                </c:pt>
                <c:pt idx="2">
                  <c:v>Jihočeský</c:v>
                </c:pt>
                <c:pt idx="3">
                  <c:v>Plzeňský</c:v>
                </c:pt>
                <c:pt idx="4">
                  <c:v>Ústecký</c:v>
                </c:pt>
                <c:pt idx="5">
                  <c:v>Královehradecký</c:v>
                </c:pt>
                <c:pt idx="6">
                  <c:v>Jihomoravský</c:v>
                </c:pt>
                <c:pt idx="7">
                  <c:v>Moravskoslezský</c:v>
                </c:pt>
                <c:pt idx="8">
                  <c:v>Olomoucký</c:v>
                </c:pt>
                <c:pt idx="9">
                  <c:v>Zlínský</c:v>
                </c:pt>
                <c:pt idx="10">
                  <c:v>Vysočina</c:v>
                </c:pt>
                <c:pt idx="11">
                  <c:v>Pardubický</c:v>
                </c:pt>
                <c:pt idx="12">
                  <c:v>Liberecký</c:v>
                </c:pt>
                <c:pt idx="13">
                  <c:v>Karlovarský</c:v>
                </c:pt>
              </c:strCache>
            </c:strRef>
          </c:cat>
          <c:val>
            <c:numRef>
              <c:f>'Nehody v krajích'!$F$43:$F$56</c:f>
              <c:numCache>
                <c:formatCode>General</c:formatCode>
                <c:ptCount val="14"/>
                <c:pt idx="0">
                  <c:v>21</c:v>
                </c:pt>
                <c:pt idx="1">
                  <c:v>71</c:v>
                </c:pt>
                <c:pt idx="2">
                  <c:v>33</c:v>
                </c:pt>
                <c:pt idx="3">
                  <c:v>43</c:v>
                </c:pt>
                <c:pt idx="4">
                  <c:v>32</c:v>
                </c:pt>
                <c:pt idx="5">
                  <c:v>25</c:v>
                </c:pt>
                <c:pt idx="6">
                  <c:v>72</c:v>
                </c:pt>
                <c:pt idx="7">
                  <c:v>31</c:v>
                </c:pt>
                <c:pt idx="8">
                  <c:v>21</c:v>
                </c:pt>
                <c:pt idx="9">
                  <c:v>15</c:v>
                </c:pt>
                <c:pt idx="10">
                  <c:v>26</c:v>
                </c:pt>
                <c:pt idx="11">
                  <c:v>17</c:v>
                </c:pt>
                <c:pt idx="12">
                  <c:v>18</c:v>
                </c:pt>
                <c:pt idx="13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50-4C14-B2B4-774D72F941EA}"/>
            </c:ext>
          </c:extLst>
        </c:ser>
        <c:ser>
          <c:idx val="1"/>
          <c:order val="1"/>
          <c:tx>
            <c:v>rozdíl usmrcených</c:v>
          </c:tx>
          <c:spPr>
            <a:blipFill>
              <a:blip xmlns:r="http://schemas.openxmlformats.org/officeDocument/2006/relationships" r:embed="rId3"/>
              <a:stretch>
                <a:fillRect/>
              </a:stretch>
            </a:blip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blipFill>
                <a:blip xmlns:r="http://schemas.openxmlformats.org/officeDocument/2006/relationships" r:embed="rId4"/>
                <a:stretch>
                  <a:fillRect/>
                </a:stretch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6850-4C14-B2B4-774D72F941EA}"/>
              </c:ext>
            </c:extLst>
          </c:dPt>
          <c:dPt>
            <c:idx val="1"/>
            <c:invertIfNegative val="0"/>
            <c:bubble3D val="0"/>
            <c:spPr>
              <a:blipFill>
                <a:blip xmlns:r="http://schemas.openxmlformats.org/officeDocument/2006/relationships" r:embed="rId5"/>
                <a:stretch>
                  <a:fillRect/>
                </a:stretch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6850-4C14-B2B4-774D72F941EA}"/>
              </c:ext>
            </c:extLst>
          </c:dPt>
          <c:dPt>
            <c:idx val="2"/>
            <c:invertIfNegative val="0"/>
            <c:bubble3D val="0"/>
            <c:spPr>
              <a:blipFill>
                <a:blip xmlns:r="http://schemas.openxmlformats.org/officeDocument/2006/relationships" r:embed="rId6"/>
                <a:stretch>
                  <a:fillRect/>
                </a:stretch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6850-4C14-B2B4-774D72F941EA}"/>
              </c:ext>
            </c:extLst>
          </c:dPt>
          <c:dPt>
            <c:idx val="3"/>
            <c:invertIfNegative val="0"/>
            <c:bubble3D val="0"/>
            <c:spPr>
              <a:blipFill>
                <a:blip xmlns:r="http://schemas.openxmlformats.org/officeDocument/2006/relationships" r:embed="rId3"/>
                <a:stretch>
                  <a:fillRect/>
                </a:stretch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6850-4C14-B2B4-774D72F941EA}"/>
              </c:ext>
            </c:extLst>
          </c:dPt>
          <c:dPt>
            <c:idx val="4"/>
            <c:invertIfNegative val="0"/>
            <c:bubble3D val="0"/>
            <c:spPr>
              <a:blipFill>
                <a:blip xmlns:r="http://schemas.openxmlformats.org/officeDocument/2006/relationships" r:embed="rId7"/>
                <a:stretch>
                  <a:fillRect/>
                </a:stretch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6850-4C14-B2B4-774D72F941EA}"/>
              </c:ext>
            </c:extLst>
          </c:dPt>
          <c:dPt>
            <c:idx val="5"/>
            <c:invertIfNegative val="0"/>
            <c:bubble3D val="0"/>
            <c:spPr>
              <a:blipFill>
                <a:blip xmlns:r="http://schemas.openxmlformats.org/officeDocument/2006/relationships" r:embed="rId8"/>
                <a:stretch>
                  <a:fillRect/>
                </a:stretch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6850-4C14-B2B4-774D72F941EA}"/>
              </c:ext>
            </c:extLst>
          </c:dPt>
          <c:dPt>
            <c:idx val="6"/>
            <c:invertIfNegative val="0"/>
            <c:bubble3D val="0"/>
            <c:spPr>
              <a:blipFill>
                <a:blip xmlns:r="http://schemas.openxmlformats.org/officeDocument/2006/relationships" r:embed="rId9"/>
                <a:stretch>
                  <a:fillRect/>
                </a:stretch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6850-4C14-B2B4-774D72F941EA}"/>
              </c:ext>
            </c:extLst>
          </c:dPt>
          <c:dPt>
            <c:idx val="7"/>
            <c:invertIfNegative val="0"/>
            <c:bubble3D val="0"/>
            <c:spPr>
              <a:blipFill>
                <a:blip xmlns:r="http://schemas.openxmlformats.org/officeDocument/2006/relationships" r:embed="rId6"/>
                <a:stretch>
                  <a:fillRect/>
                </a:stretch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6850-4C14-B2B4-774D72F941EA}"/>
              </c:ext>
            </c:extLst>
          </c:dPt>
          <c:dPt>
            <c:idx val="8"/>
            <c:invertIfNegative val="0"/>
            <c:bubble3D val="0"/>
            <c:spPr>
              <a:blipFill>
                <a:blip xmlns:r="http://schemas.openxmlformats.org/officeDocument/2006/relationships" r:embed="rId3"/>
                <a:stretch>
                  <a:fillRect/>
                </a:stretch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2-6850-4C14-B2B4-774D72F941EA}"/>
              </c:ext>
            </c:extLst>
          </c:dPt>
          <c:dPt>
            <c:idx val="9"/>
            <c:invertIfNegative val="0"/>
            <c:bubble3D val="0"/>
            <c:spPr>
              <a:blipFill>
                <a:blip xmlns:r="http://schemas.openxmlformats.org/officeDocument/2006/relationships" r:embed="rId6"/>
                <a:stretch>
                  <a:fillRect/>
                </a:stretch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4-6850-4C14-B2B4-774D72F941EA}"/>
              </c:ext>
            </c:extLst>
          </c:dPt>
          <c:dPt>
            <c:idx val="10"/>
            <c:invertIfNegative val="0"/>
            <c:bubble3D val="0"/>
            <c:spPr>
              <a:blipFill>
                <a:blip xmlns:r="http://schemas.openxmlformats.org/officeDocument/2006/relationships" r:embed="rId8"/>
                <a:stretch>
                  <a:fillRect/>
                </a:stretch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6-6850-4C14-B2B4-774D72F941EA}"/>
              </c:ext>
            </c:extLst>
          </c:dPt>
          <c:dPt>
            <c:idx val="11"/>
            <c:invertIfNegative val="0"/>
            <c:bubble3D val="0"/>
            <c:spPr>
              <a:blipFill>
                <a:blip xmlns:r="http://schemas.openxmlformats.org/officeDocument/2006/relationships" r:embed="rId8"/>
                <a:stretch>
                  <a:fillRect/>
                </a:stretch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8-6850-4C14-B2B4-774D72F941EA}"/>
              </c:ext>
            </c:extLst>
          </c:dPt>
          <c:dPt>
            <c:idx val="12"/>
            <c:invertIfNegative val="0"/>
            <c:bubble3D val="0"/>
            <c:spPr>
              <a:blipFill>
                <a:blip xmlns:r="http://schemas.openxmlformats.org/officeDocument/2006/relationships" r:embed="rId7"/>
                <a:stretch>
                  <a:fillRect/>
                </a:stretch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A-6850-4C14-B2B4-774D72F941EA}"/>
              </c:ext>
            </c:extLst>
          </c:dPt>
          <c:dPt>
            <c:idx val="13"/>
            <c:invertIfNegative val="0"/>
            <c:bubble3D val="0"/>
            <c:spPr>
              <a:blipFill>
                <a:blip xmlns:r="http://schemas.openxmlformats.org/officeDocument/2006/relationships" r:embed="rId6"/>
                <a:stretch>
                  <a:fillRect/>
                </a:stretch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C-6850-4C14-B2B4-774D72F941EA}"/>
              </c:ext>
            </c:extLst>
          </c:dPt>
          <c:dLbls>
            <c:dLbl>
              <c:idx val="0"/>
              <c:spPr>
                <a:noFill/>
                <a:ln w="6350"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cs-CZ" sz="1200" b="1" i="0" u="none" strike="noStrike" kern="1200" baseline="0">
                      <a:solidFill>
                        <a:schemeClr val="accent6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6850-4C14-B2B4-774D72F941EA}"/>
                </c:ext>
              </c:extLst>
            </c:dLbl>
            <c:dLbl>
              <c:idx val="1"/>
              <c:spPr>
                <a:noFill/>
                <a:ln w="6350"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cs-CZ" sz="1200" b="1" i="0" u="none" strike="noStrike" kern="1200" baseline="0">
                      <a:solidFill>
                        <a:schemeClr val="accent6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6850-4C14-B2B4-774D72F941EA}"/>
                </c:ext>
              </c:extLst>
            </c:dLbl>
            <c:dLbl>
              <c:idx val="2"/>
              <c:spPr>
                <a:noFill/>
                <a:ln w="6350"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cs-CZ" sz="1200" b="1" i="0" u="none" strike="noStrike" kern="1200" baseline="0">
                      <a:solidFill>
                        <a:schemeClr val="accent6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6850-4C14-B2B4-774D72F941EA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en-US" sz="1200" b="1" i="0" u="none" strike="noStrike" kern="1200" baseline="0">
                        <a:solidFill>
                          <a:srgbClr val="C00000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defRPr>
                    </a:pPr>
                    <a:fld id="{8C9487C5-955E-4797-AB2C-A2E7CFD20E6D}" type="VALUE">
                      <a:rPr lang="en-US" sz="1200" b="1" i="0" u="none" strike="noStrike" kern="1200" baseline="0">
                        <a:solidFill>
                          <a:srgbClr val="C00000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rPr>
                      <a:pPr algn="ctr" rtl="0">
                        <a:defRPr lang="en-US" sz="1200" b="1">
                          <a:solidFill>
                            <a:srgbClr val="C00000"/>
                          </a:solidFill>
                        </a:defRPr>
                      </a:pPr>
                      <a:t>[HODNOTA]</a:t>
                    </a:fld>
                    <a:endParaRPr lang="cs-CZ"/>
                  </a:p>
                </c:rich>
              </c:tx>
              <c:spPr>
                <a:noFill/>
                <a:ln w="6350"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200" b="1" i="0" u="none" strike="noStrike" kern="1200" baseline="0">
                      <a:solidFill>
                        <a:srgbClr val="C00000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6850-4C14-B2B4-774D72F941EA}"/>
                </c:ext>
              </c:extLst>
            </c:dLbl>
            <c:dLbl>
              <c:idx val="4"/>
              <c:spPr>
                <a:noFill/>
                <a:ln w="6350"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cs-CZ" sz="1200" b="1" i="0" u="none" strike="noStrike" kern="1200" baseline="0">
                      <a:solidFill>
                        <a:srgbClr val="C00000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A-6850-4C14-B2B4-774D72F941EA}"/>
                </c:ext>
              </c:extLst>
            </c:dLbl>
            <c:dLbl>
              <c:idx val="5"/>
              <c:spPr>
                <a:noFill/>
                <a:ln w="6350"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cs-CZ" sz="1200" b="1" i="0" u="none" strike="noStrike" kern="1200" baseline="0">
                      <a:solidFill>
                        <a:schemeClr val="accent6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C-6850-4C14-B2B4-774D72F941EA}"/>
                </c:ext>
              </c:extLst>
            </c:dLbl>
            <c:dLbl>
              <c:idx val="6"/>
              <c:spPr>
                <a:noFill/>
                <a:ln w="6350"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cs-CZ" sz="1200" b="1" i="0" u="none" strike="noStrike" kern="1200" baseline="0">
                      <a:solidFill>
                        <a:srgbClr val="C00000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E-6850-4C14-B2B4-774D72F941EA}"/>
                </c:ext>
              </c:extLst>
            </c:dLbl>
            <c:dLbl>
              <c:idx val="7"/>
              <c:spPr>
                <a:noFill/>
                <a:ln w="6350"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cs-CZ" sz="1200" b="1" i="0" u="none" strike="noStrike" kern="1200" baseline="0">
                      <a:solidFill>
                        <a:schemeClr val="accent6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0-6850-4C14-B2B4-774D72F941EA}"/>
                </c:ext>
              </c:extLst>
            </c:dLbl>
            <c:dLbl>
              <c:idx val="8"/>
              <c:spPr>
                <a:noFill/>
                <a:ln w="6350"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cs-CZ" sz="1200" b="1" i="0" u="none" strike="noStrike" kern="1200" baseline="0">
                      <a:solidFill>
                        <a:srgbClr val="C00000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2-6850-4C14-B2B4-774D72F941EA}"/>
                </c:ext>
              </c:extLst>
            </c:dLbl>
            <c:dLbl>
              <c:idx val="9"/>
              <c:spPr>
                <a:noFill/>
                <a:ln w="6350"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cs-CZ" sz="1200" b="1" i="0" u="none" strike="noStrike" kern="1200" baseline="0">
                      <a:solidFill>
                        <a:schemeClr val="accent6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4-6850-4C14-B2B4-774D72F941EA}"/>
                </c:ext>
              </c:extLst>
            </c:dLbl>
            <c:dLbl>
              <c:idx val="10"/>
              <c:layout>
                <c:manualLayout>
                  <c:x val="-8.56404324323646E-17"/>
                  <c:y val="0"/>
                </c:manualLayout>
              </c:layout>
              <c:spPr>
                <a:noFill/>
                <a:ln w="6350"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cs-CZ" sz="1200" b="1" i="0" u="none" strike="noStrike" kern="1200" baseline="0">
                      <a:solidFill>
                        <a:schemeClr val="accent6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6850-4C14-B2B4-774D72F941EA}"/>
                </c:ext>
              </c:extLst>
            </c:dLbl>
            <c:dLbl>
              <c:idx val="11"/>
              <c:spPr>
                <a:noFill/>
                <a:ln w="6350"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cs-CZ" sz="1200" b="1" i="0" u="none" strike="noStrike" kern="1200" baseline="0">
                      <a:solidFill>
                        <a:schemeClr val="accent6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8-6850-4C14-B2B4-774D72F941EA}"/>
                </c:ext>
              </c:extLst>
            </c:dLbl>
            <c:dLbl>
              <c:idx val="12"/>
              <c:spPr>
                <a:noFill/>
                <a:ln w="6350"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cs-CZ" sz="1200" b="1" i="0" u="none" strike="noStrike" kern="1200" baseline="0">
                      <a:solidFill>
                        <a:srgbClr val="C00000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A-6850-4C14-B2B4-774D72F941EA}"/>
                </c:ext>
              </c:extLst>
            </c:dLbl>
            <c:dLbl>
              <c:idx val="13"/>
              <c:layout>
                <c:manualLayout>
                  <c:x val="0"/>
                  <c:y val="1.5557769101934859E-3"/>
                </c:manualLayout>
              </c:layout>
              <c:spPr>
                <a:noFill/>
                <a:ln w="6350"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cs-CZ" sz="1200" b="1" i="0" u="none" strike="noStrike" kern="1200" baseline="0">
                      <a:solidFill>
                        <a:schemeClr val="accent6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6850-4C14-B2B4-774D72F941EA}"/>
                </c:ext>
              </c:extLst>
            </c:dLbl>
            <c:spPr>
              <a:noFill/>
              <a:ln w="6350"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C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'[2]Nehody v krajích'!$B$43:$B$56</c:f>
              <c:strCache>
                <c:ptCount val="14"/>
                <c:pt idx="0">
                  <c:v>Hl. m. Praha</c:v>
                </c:pt>
                <c:pt idx="1">
                  <c:v>Středočeský</c:v>
                </c:pt>
                <c:pt idx="2">
                  <c:v>Jihočeský</c:v>
                </c:pt>
                <c:pt idx="3">
                  <c:v>Plzeňský</c:v>
                </c:pt>
                <c:pt idx="4">
                  <c:v>Ústecký</c:v>
                </c:pt>
                <c:pt idx="5">
                  <c:v>Královehradecký</c:v>
                </c:pt>
                <c:pt idx="6">
                  <c:v>Jihomoravský</c:v>
                </c:pt>
                <c:pt idx="7">
                  <c:v>Moravskoslezský</c:v>
                </c:pt>
                <c:pt idx="8">
                  <c:v>Olomoucký</c:v>
                </c:pt>
                <c:pt idx="9">
                  <c:v>Zlínský</c:v>
                </c:pt>
                <c:pt idx="10">
                  <c:v>Vysočina</c:v>
                </c:pt>
                <c:pt idx="11">
                  <c:v>Pardubický</c:v>
                </c:pt>
                <c:pt idx="12">
                  <c:v>Liberecký</c:v>
                </c:pt>
                <c:pt idx="13">
                  <c:v>Karlovarský</c:v>
                </c:pt>
              </c:strCache>
            </c:strRef>
          </c:cat>
          <c:val>
            <c:numRef>
              <c:f>'Nehody v krajích'!$G$43:$G$56</c:f>
              <c:numCache>
                <c:formatCode>General</c:formatCode>
                <c:ptCount val="14"/>
                <c:pt idx="0">
                  <c:v>0</c:v>
                </c:pt>
                <c:pt idx="1">
                  <c:v>-9</c:v>
                </c:pt>
                <c:pt idx="2">
                  <c:v>-14</c:v>
                </c:pt>
                <c:pt idx="3">
                  <c:v>16</c:v>
                </c:pt>
                <c:pt idx="4">
                  <c:v>2</c:v>
                </c:pt>
                <c:pt idx="5">
                  <c:v>-8</c:v>
                </c:pt>
                <c:pt idx="6">
                  <c:v>25</c:v>
                </c:pt>
                <c:pt idx="7">
                  <c:v>-6</c:v>
                </c:pt>
                <c:pt idx="8">
                  <c:v>4</c:v>
                </c:pt>
                <c:pt idx="9">
                  <c:v>-5</c:v>
                </c:pt>
                <c:pt idx="10">
                  <c:v>-5</c:v>
                </c:pt>
                <c:pt idx="11">
                  <c:v>-16</c:v>
                </c:pt>
                <c:pt idx="12">
                  <c:v>1</c:v>
                </c:pt>
                <c:pt idx="13">
                  <c:v>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6850-4C14-B2B4-774D72F941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80"/>
        <c:axId val="280007600"/>
        <c:axId val="280887120"/>
      </c:barChart>
      <c:catAx>
        <c:axId val="280007600"/>
        <c:scaling>
          <c:orientation val="minMax"/>
        </c:scaling>
        <c:delete val="0"/>
        <c:axPos val="b"/>
        <c:majorGridlines>
          <c:spPr>
            <a:ln w="6350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ash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low"/>
        <c:spPr>
          <a:solidFill>
            <a:schemeClr val="accent1">
              <a:lumMod val="20000"/>
              <a:lumOff val="80000"/>
            </a:schemeClr>
          </a:solidFill>
          <a:ln w="6350" cap="flat" cmpd="sng" algn="ctr">
            <a:solidFill>
              <a:schemeClr val="tx1">
                <a:lumMod val="50000"/>
                <a:lumOff val="50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1" i="0" u="none" strike="noStrike" kern="1200" baseline="0">
                <a:solidFill>
                  <a:schemeClr val="bg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cs-CZ"/>
          </a:p>
        </c:txPr>
        <c:crossAx val="280887120"/>
        <c:crosses val="autoZero"/>
        <c:auto val="1"/>
        <c:lblAlgn val="ctr"/>
        <c:lblOffset val="100"/>
        <c:noMultiLvlLbl val="0"/>
      </c:catAx>
      <c:valAx>
        <c:axId val="28088712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80007600"/>
        <c:crosses val="autoZero"/>
        <c:crossBetween val="between"/>
      </c:valAx>
      <c:spPr>
        <a:solidFill>
          <a:schemeClr val="accent1">
            <a:lumMod val="20000"/>
            <a:lumOff val="80000"/>
          </a:schemeClr>
        </a:solidFill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Arial Narrow" panose="020B0606020202030204" pitchFamily="34" charset="0"/>
        </a:defRPr>
      </a:pPr>
      <a:endParaRPr lang="cs-CZ"/>
    </a:p>
  </c:txPr>
  <c:externalData r:id="rId10">
    <c:autoUpdate val="0"/>
  </c:externalData>
  <c:userShapes r:id="rId11"/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500" dirty="0" smtClean="0">
                <a:solidFill>
                  <a:schemeClr val="bg2">
                    <a:lumMod val="75000"/>
                  </a:schemeClr>
                </a:solidFill>
              </a:rPr>
              <a:t>POČET DRŽITELŮ ZP</a:t>
            </a:r>
            <a:endParaRPr lang="cs-CZ" sz="1500" dirty="0">
              <a:solidFill>
                <a:schemeClr val="bg2">
                  <a:lumMod val="75000"/>
                </a:schemeClr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2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List1!$A$2</c:f>
              <c:strCache>
                <c:ptCount val="1"/>
                <c:pt idx="0">
                  <c:v>počet držitelů ZP</c:v>
                </c:pt>
              </c:strCache>
            </c:strRef>
          </c:cat>
          <c:val>
            <c:numRef>
              <c:f>List1!$B$2</c:f>
              <c:numCache>
                <c:formatCode>General</c:formatCode>
                <c:ptCount val="1"/>
                <c:pt idx="0">
                  <c:v>45749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9F-4BE7-A99D-A2DB4DA7A7AF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List1!$A$2</c:f>
              <c:strCache>
                <c:ptCount val="1"/>
                <c:pt idx="0">
                  <c:v>počet držitelů ZP</c:v>
                </c:pt>
              </c:strCache>
            </c:strRef>
          </c:cat>
          <c:val>
            <c:numRef>
              <c:f>List1!$C$2</c:f>
              <c:numCache>
                <c:formatCode>General</c:formatCode>
                <c:ptCount val="1"/>
                <c:pt idx="0">
                  <c:v>46104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69F-4BE7-A99D-A2DB4DA7A7AF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List1!$A$2</c:f>
              <c:strCache>
                <c:ptCount val="1"/>
                <c:pt idx="0">
                  <c:v>počet držitelů ZP</c:v>
                </c:pt>
              </c:strCache>
            </c:strRef>
          </c:cat>
          <c:val>
            <c:numRef>
              <c:f>List1!$D$2</c:f>
              <c:numCache>
                <c:formatCode>General</c:formatCode>
                <c:ptCount val="1"/>
                <c:pt idx="0">
                  <c:v>46887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69F-4BE7-A99D-A2DB4DA7A7AF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List1!$A$2</c:f>
              <c:strCache>
                <c:ptCount val="1"/>
                <c:pt idx="0">
                  <c:v>počet držitelů ZP</c:v>
                </c:pt>
              </c:strCache>
            </c:strRef>
          </c:cat>
          <c:val>
            <c:numRef>
              <c:f>List1!$E$2</c:f>
              <c:numCache>
                <c:formatCode>General</c:formatCode>
                <c:ptCount val="1"/>
                <c:pt idx="0">
                  <c:v>47530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69F-4BE7-A99D-A2DB4DA7A7AF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List1!$A$2</c:f>
              <c:strCache>
                <c:ptCount val="1"/>
                <c:pt idx="0">
                  <c:v>počet držitelů ZP</c:v>
                </c:pt>
              </c:strCache>
            </c:strRef>
          </c:cat>
          <c:val>
            <c:numRef>
              <c:f>List1!$F$2</c:f>
              <c:numCache>
                <c:formatCode>General</c:formatCode>
                <c:ptCount val="1"/>
                <c:pt idx="0">
                  <c:v>48171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69F-4BE7-A99D-A2DB4DA7A7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50"/>
        <c:axId val="1632735648"/>
        <c:axId val="1632727328"/>
      </c:barChart>
      <c:catAx>
        <c:axId val="163273564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632727328"/>
        <c:crosses val="autoZero"/>
        <c:auto val="1"/>
        <c:lblAlgn val="ctr"/>
        <c:lblOffset val="100"/>
        <c:noMultiLvlLbl val="0"/>
      </c:catAx>
      <c:valAx>
        <c:axId val="1632727328"/>
        <c:scaling>
          <c:orientation val="minMax"/>
          <c:min val="45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32735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500" dirty="0" smtClean="0">
                <a:solidFill>
                  <a:schemeClr val="bg2">
                    <a:lumMod val="75000"/>
                  </a:schemeClr>
                </a:solidFill>
              </a:rPr>
              <a:t>POČET ZBRANÍ U DRŽITELŮ  ZP</a:t>
            </a:r>
            <a:endParaRPr lang="cs-CZ" sz="1500" dirty="0">
              <a:solidFill>
                <a:schemeClr val="bg2">
                  <a:lumMod val="75000"/>
                </a:schemeClr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List1!$A$2</c:f>
              <c:strCache>
                <c:ptCount val="1"/>
                <c:pt idx="0">
                  <c:v>počet držitelů ZP</c:v>
                </c:pt>
              </c:strCache>
            </c:strRef>
          </c:cat>
          <c:val>
            <c:numRef>
              <c:f>List1!$B$2</c:f>
              <c:numCache>
                <c:formatCode>General</c:formatCode>
                <c:ptCount val="1"/>
                <c:pt idx="0">
                  <c:v>138549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AA-4DF3-AD0F-5AF1184C6F76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List1!$A$2</c:f>
              <c:strCache>
                <c:ptCount val="1"/>
                <c:pt idx="0">
                  <c:v>počet držitelů ZP</c:v>
                </c:pt>
              </c:strCache>
            </c:strRef>
          </c:cat>
          <c:val>
            <c:numRef>
              <c:f>List1!$C$2</c:f>
              <c:numCache>
                <c:formatCode>General</c:formatCode>
                <c:ptCount val="1"/>
                <c:pt idx="0">
                  <c:v>144285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8AA-4DF3-AD0F-5AF1184C6F76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List1!$A$2</c:f>
              <c:strCache>
                <c:ptCount val="1"/>
                <c:pt idx="0">
                  <c:v>počet držitelů ZP</c:v>
                </c:pt>
              </c:strCache>
            </c:strRef>
          </c:cat>
          <c:val>
            <c:numRef>
              <c:f>List1!$D$2</c:f>
              <c:numCache>
                <c:formatCode>General</c:formatCode>
                <c:ptCount val="1"/>
                <c:pt idx="0">
                  <c:v>151449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8AA-4DF3-AD0F-5AF1184C6F76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List1!$A$2</c:f>
              <c:strCache>
                <c:ptCount val="1"/>
                <c:pt idx="0">
                  <c:v>počet držitelů ZP</c:v>
                </c:pt>
              </c:strCache>
            </c:strRef>
          </c:cat>
          <c:val>
            <c:numRef>
              <c:f>List1!$E$2</c:f>
              <c:numCache>
                <c:formatCode>General</c:formatCode>
                <c:ptCount val="1"/>
                <c:pt idx="0">
                  <c:v>157429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8AA-4DF3-AD0F-5AF1184C6F76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List1!$A$2</c:f>
              <c:strCache>
                <c:ptCount val="1"/>
                <c:pt idx="0">
                  <c:v>počet držitelů ZP</c:v>
                </c:pt>
              </c:strCache>
            </c:strRef>
          </c:cat>
          <c:val>
            <c:numRef>
              <c:f>List1!$F$2</c:f>
              <c:numCache>
                <c:formatCode>General</c:formatCode>
                <c:ptCount val="1"/>
                <c:pt idx="0">
                  <c:v>162825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8AA-4DF3-AD0F-5AF1184C6F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50"/>
        <c:axId val="1632735648"/>
        <c:axId val="1632727328"/>
      </c:barChart>
      <c:catAx>
        <c:axId val="163273564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632727328"/>
        <c:crosses val="autoZero"/>
        <c:auto val="1"/>
        <c:lblAlgn val="ctr"/>
        <c:lblOffset val="100"/>
        <c:noMultiLvlLbl val="0"/>
      </c:catAx>
      <c:valAx>
        <c:axId val="1632727328"/>
        <c:scaling>
          <c:orientation val="minMax"/>
          <c:max val="165000"/>
          <c:min val="135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32735648"/>
        <c:crosses val="autoZero"/>
        <c:crossBetween val="between"/>
        <c:majorUnit val="100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pPr>
            <a:r>
              <a:rPr lang="cs-CZ" dirty="0" smtClean="0">
                <a:solidFill>
                  <a:schemeClr val="accent1"/>
                </a:solidFill>
              </a:rPr>
              <a:t>Počty žadatelů na zkouškách + úspěšnost</a:t>
            </a:r>
            <a:endParaRPr lang="cs-CZ" dirty="0">
              <a:solidFill>
                <a:schemeClr val="accent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accent1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A9D18E"/>
            </a:solidFill>
            <a:ln>
              <a:noFill/>
            </a:ln>
            <a:effectLst/>
          </c:spPr>
          <c:invertIfNegative val="0"/>
          <c:cat>
            <c:strRef>
              <c:f>List1!$A$2:$A$5</c:f>
              <c:strCache>
                <c:ptCount val="4"/>
                <c:pt idx="0">
                  <c:v>Počet žadatelů - přítomno na zkoušce</c:v>
                </c:pt>
                <c:pt idx="1">
                  <c:v>Počet žadatelů - prospělo</c:v>
                </c:pt>
                <c:pt idx="2">
                  <c:v>Počet žadatelů - neprospělo (teoretická část)</c:v>
                </c:pt>
                <c:pt idx="3">
                  <c:v>Počet žadatelů - neprospělo (praktická část)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2287</c:v>
                </c:pt>
                <c:pt idx="1">
                  <c:v>1267</c:v>
                </c:pt>
                <c:pt idx="2">
                  <c:v>410</c:v>
                </c:pt>
                <c:pt idx="3">
                  <c:v>610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FA-4674-BE02-FC8974E46CD2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tx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List1!$A$2:$A$5</c:f>
              <c:strCache>
                <c:ptCount val="4"/>
                <c:pt idx="0">
                  <c:v>Počet žadatelů - přítomno na zkoušce</c:v>
                </c:pt>
                <c:pt idx="1">
                  <c:v>Počet žadatelů - prospělo</c:v>
                </c:pt>
                <c:pt idx="2">
                  <c:v>Počet žadatelů - neprospělo (teoretická část)</c:v>
                </c:pt>
                <c:pt idx="3">
                  <c:v>Počet žadatelů - neprospělo (praktická část)</c:v>
                </c:pt>
              </c:strCache>
            </c:strRef>
          </c:cat>
          <c:val>
            <c:numRef>
              <c:f>List1!$C$2:$C$5</c:f>
              <c:numCache>
                <c:formatCode>General</c:formatCode>
                <c:ptCount val="4"/>
                <c:pt idx="0">
                  <c:v>1760</c:v>
                </c:pt>
                <c:pt idx="1">
                  <c:v>992</c:v>
                </c:pt>
                <c:pt idx="2">
                  <c:v>291</c:v>
                </c:pt>
                <c:pt idx="3">
                  <c:v>477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1FA-4674-BE02-FC8974E46CD2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List1!$A$2:$A$5</c:f>
              <c:strCache>
                <c:ptCount val="4"/>
                <c:pt idx="0">
                  <c:v>Počet žadatelů - přítomno na zkoušce</c:v>
                </c:pt>
                <c:pt idx="1">
                  <c:v>Počet žadatelů - prospělo</c:v>
                </c:pt>
                <c:pt idx="2">
                  <c:v>Počet žadatelů - neprospělo (teoretická část)</c:v>
                </c:pt>
                <c:pt idx="3">
                  <c:v>Počet žadatelů - neprospělo (praktická část)</c:v>
                </c:pt>
              </c:strCache>
            </c:strRef>
          </c:cat>
          <c:val>
            <c:numRef>
              <c:f>List1!$D$2:$D$5</c:f>
              <c:numCache>
                <c:formatCode>General</c:formatCode>
                <c:ptCount val="4"/>
                <c:pt idx="0">
                  <c:v>2249</c:v>
                </c:pt>
                <c:pt idx="1">
                  <c:v>1295</c:v>
                </c:pt>
                <c:pt idx="2">
                  <c:v>258</c:v>
                </c:pt>
                <c:pt idx="3">
                  <c:v>596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73-4362-A6E0-37FEBDB4E4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32733984"/>
        <c:axId val="1632745632"/>
      </c:barChart>
      <c:catAx>
        <c:axId val="1632733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32745632"/>
        <c:crosses val="autoZero"/>
        <c:auto val="1"/>
        <c:lblAlgn val="ctr"/>
        <c:lblOffset val="100"/>
        <c:noMultiLvlLbl val="0"/>
      </c:catAx>
      <c:valAx>
        <c:axId val="1632745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32733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accent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44612901019176"/>
          <c:y val="0.22105442825422406"/>
          <c:w val="0.71964513117538242"/>
          <c:h val="0.678817821127459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6714-44E2-AB81-C9EDBF39EA7F}"/>
              </c:ext>
            </c:extLst>
          </c:dPt>
          <c:cat>
            <c:strRef>
              <c:f>List1!$A$2:$A$5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8A-4AE6-8ED2-C470D3FEA779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List1!$A$2:$A$5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List1!$C$2:$C$5</c:f>
              <c:numCache>
                <c:formatCode>General</c:formatCode>
                <c:ptCount val="4"/>
                <c:pt idx="0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8A-4AE6-8ED2-C470D3FEA7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38374511"/>
        <c:axId val="1738375759"/>
      </c:barChart>
      <c:catAx>
        <c:axId val="1738374511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38375759"/>
        <c:crosses val="autoZero"/>
        <c:auto val="1"/>
        <c:lblAlgn val="ctr"/>
        <c:lblOffset val="100"/>
        <c:noMultiLvlLbl val="0"/>
      </c:catAx>
      <c:valAx>
        <c:axId val="17383757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38374511"/>
        <c:crosses val="autoZero"/>
        <c:crossBetween val="between"/>
      </c:valAx>
      <c:spPr>
        <a:solidFill>
          <a:schemeClr val="bg2">
            <a:lumMod val="20000"/>
            <a:lumOff val="80000"/>
          </a:schemeClr>
        </a:solid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2850255987793323"/>
          <c:y val="0.93046933377417751"/>
          <c:w val="0.18839090680647885"/>
          <c:h val="5.69335427343362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2">
        <a:lumMod val="20000"/>
        <a:lumOff val="80000"/>
      </a:schemeClr>
    </a:solidFill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  <c:userShapes r:id="rId4"/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093454820409223E-2"/>
          <c:y val="0.21723574144486693"/>
          <c:w val="0.74526423475979298"/>
          <c:h val="0.678817821127459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tx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List1!$A$2:$A$5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8A-4AE6-8ED2-C470D3FEA779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List1!$A$2:$A$5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List1!$C$2:$C$5</c:f>
              <c:numCache>
                <c:formatCode>General</c:formatCode>
                <c:ptCount val="4"/>
                <c:pt idx="0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8A-4AE6-8ED2-C470D3FEA7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38374511"/>
        <c:axId val="1738375759"/>
      </c:barChart>
      <c:catAx>
        <c:axId val="1738374511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38375759"/>
        <c:crosses val="autoZero"/>
        <c:auto val="1"/>
        <c:lblAlgn val="ctr"/>
        <c:lblOffset val="100"/>
        <c:noMultiLvlLbl val="0"/>
      </c:catAx>
      <c:valAx>
        <c:axId val="17383757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38374511"/>
        <c:crosses val="autoZero"/>
        <c:crossBetween val="between"/>
      </c:valAx>
      <c:spPr>
        <a:solidFill>
          <a:schemeClr val="bg2">
            <a:lumMod val="20000"/>
            <a:lumOff val="80000"/>
          </a:schemeClr>
        </a:solid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2850255987793323"/>
          <c:y val="0.93046933377417751"/>
          <c:w val="0.18839090680647885"/>
          <c:h val="5.69335427343362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2">
        <a:lumMod val="20000"/>
        <a:lumOff val="80000"/>
      </a:schemeClr>
    </a:solidFill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  <c:userShapes r:id="rId4"/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68792839614423E-2"/>
          <c:y val="0.21796586599381296"/>
          <c:w val="0.76146704715858005"/>
          <c:h val="0.6822428769511584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tx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List1!$A$2:$A$5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447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8A-4AE6-8ED2-C470D3FEA779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List1!$A$2:$A$5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List1!$C$2:$C$5</c:f>
              <c:numCache>
                <c:formatCode>General</c:formatCode>
                <c:ptCount val="4"/>
                <c:pt idx="0">
                  <c:v>378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8A-4AE6-8ED2-C470D3FEA7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38374511"/>
        <c:axId val="1738375759"/>
      </c:barChart>
      <c:catAx>
        <c:axId val="1738374511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38375759"/>
        <c:crossesAt val="0"/>
        <c:auto val="1"/>
        <c:lblAlgn val="ctr"/>
        <c:lblOffset val="100"/>
        <c:noMultiLvlLbl val="0"/>
      </c:catAx>
      <c:valAx>
        <c:axId val="1738375759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38374511"/>
        <c:crosses val="autoZero"/>
        <c:crossBetween val="between"/>
      </c:valAx>
      <c:spPr>
        <a:solidFill>
          <a:schemeClr val="bg2">
            <a:lumMod val="20000"/>
            <a:lumOff val="80000"/>
          </a:schemeClr>
        </a:solid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2850255987793323"/>
          <c:y val="0.93046933377417751"/>
          <c:w val="0.18839090680647885"/>
          <c:h val="5.69335427343362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2">
        <a:lumMod val="20000"/>
        <a:lumOff val="80000"/>
      </a:schemeClr>
    </a:solidFill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  <c:userShapes r:id="rId4"/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093454820409223E-2"/>
          <c:y val="0.21723574144486693"/>
          <c:w val="0.2567224830581501"/>
          <c:h val="0.6639047437715823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tx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List1!$A$2:$A$5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8A-4AE6-8ED2-C470D3FEA779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List1!$A$2:$A$5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List1!$C$2:$C$5</c:f>
              <c:numCache>
                <c:formatCode>General</c:formatCode>
                <c:ptCount val="4"/>
                <c:pt idx="0">
                  <c:v>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8A-4AE6-8ED2-C470D3FEA7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38374511"/>
        <c:axId val="1738375759"/>
      </c:barChart>
      <c:catAx>
        <c:axId val="1738374511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38375759"/>
        <c:crossesAt val="0"/>
        <c:auto val="1"/>
        <c:lblAlgn val="ctr"/>
        <c:lblOffset val="100"/>
        <c:noMultiLvlLbl val="0"/>
      </c:catAx>
      <c:valAx>
        <c:axId val="1738375759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38374511"/>
        <c:crosses val="autoZero"/>
        <c:crossBetween val="between"/>
      </c:valAx>
      <c:spPr>
        <a:solidFill>
          <a:schemeClr val="bg2">
            <a:lumMod val="20000"/>
            <a:lumOff val="80000"/>
          </a:schemeClr>
        </a:solid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2850255987793323"/>
          <c:y val="0.93046933377417751"/>
          <c:w val="0.18839090680647885"/>
          <c:h val="5.69335427343362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2">
        <a:lumMod val="20000"/>
        <a:lumOff val="80000"/>
      </a:schemeClr>
    </a:solidFill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  <c:userShapes r:id="rId4"/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915155131039102E-2"/>
          <c:y val="0.1922866511457347"/>
          <c:w val="0.91508484486896091"/>
          <c:h val="0.741093372903181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BBA8-41F1-8F22-FBEB38FF439A}"/>
              </c:ext>
            </c:extLst>
          </c:dPt>
          <c:cat>
            <c:strRef>
              <c:f>List1!$A$2:$A$5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03-4C83-8734-16430110CBDC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List1!$A$2:$A$5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List1!$C$2:$C$5</c:f>
              <c:numCache>
                <c:formatCode>General</c:formatCode>
                <c:ptCount val="4"/>
                <c:pt idx="0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603-4C83-8734-16430110CB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38374511"/>
        <c:axId val="1738375759"/>
      </c:barChart>
      <c:catAx>
        <c:axId val="1738374511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38375759"/>
        <c:crossesAt val="0"/>
        <c:auto val="1"/>
        <c:lblAlgn val="ctr"/>
        <c:lblOffset val="100"/>
        <c:noMultiLvlLbl val="0"/>
      </c:catAx>
      <c:valAx>
        <c:axId val="1738375759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38374511"/>
        <c:crosses val="autoZero"/>
        <c:crossBetween val="between"/>
      </c:valAx>
      <c:spPr>
        <a:solidFill>
          <a:schemeClr val="bg2">
            <a:lumMod val="20000"/>
            <a:lumOff val="80000"/>
          </a:schemeClr>
        </a:solidFill>
        <a:ln>
          <a:noFill/>
        </a:ln>
        <a:effectLst/>
      </c:spPr>
    </c:plotArea>
    <c:plotVisOnly val="1"/>
    <c:dispBlanksAs val="gap"/>
    <c:showDLblsOverMax val="0"/>
  </c:chart>
  <c:spPr>
    <a:solidFill>
      <a:schemeClr val="bg2">
        <a:lumMod val="20000"/>
        <a:lumOff val="80000"/>
      </a:schemeClr>
    </a:solidFill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  <c:userShapes r:id="rId4"/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093454820409223E-2"/>
          <c:y val="2.2133541306965408E-2"/>
          <c:w val="0.69004638320031986"/>
          <c:h val="0.863740042314631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7B2E-4B29-8882-E2AAFAAEE104}"/>
              </c:ext>
            </c:extLst>
          </c:dPt>
          <c:cat>
            <c:strRef>
              <c:f>List1!$A$2:$A$5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5D-47D4-A970-9D616F14859D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List1!$A$2:$A$5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List1!$C$2:$C$5</c:f>
              <c:numCache>
                <c:formatCode>General</c:formatCode>
                <c:ptCount val="4"/>
                <c:pt idx="0">
                  <c:v>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D5D-47D4-A970-9D616F1485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38374511"/>
        <c:axId val="1738375759"/>
      </c:barChart>
      <c:catAx>
        <c:axId val="1738374511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38375759"/>
        <c:crossesAt val="0"/>
        <c:auto val="1"/>
        <c:lblAlgn val="ctr"/>
        <c:lblOffset val="100"/>
        <c:noMultiLvlLbl val="0"/>
      </c:catAx>
      <c:valAx>
        <c:axId val="1738375759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38374511"/>
        <c:crosses val="autoZero"/>
        <c:crossBetween val="between"/>
      </c:valAx>
      <c:spPr>
        <a:solidFill>
          <a:schemeClr val="bg2">
            <a:lumMod val="20000"/>
            <a:lumOff val="80000"/>
          </a:schemeClr>
        </a:solidFill>
        <a:ln>
          <a:noFill/>
        </a:ln>
        <a:effectLst/>
      </c:spPr>
    </c:plotArea>
    <c:plotVisOnly val="1"/>
    <c:dispBlanksAs val="gap"/>
    <c:showDLblsOverMax val="0"/>
  </c:chart>
  <c:spPr>
    <a:solidFill>
      <a:schemeClr val="bg2">
        <a:lumMod val="20000"/>
        <a:lumOff val="80000"/>
      </a:schemeClr>
    </a:solidFill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  <c:userShapes r:id="rId4"/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464325579423027E-2"/>
          <c:y val="0.18403337591435259"/>
          <c:w val="0.74526423475979298"/>
          <c:h val="0.678817821127459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tx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List1!$A$2:$A$5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8A-4AE6-8ED2-C470D3FEA779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List1!$A$2:$A$5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List1!$C$2:$C$5</c:f>
              <c:numCache>
                <c:formatCode>General</c:formatCode>
                <c:ptCount val="4"/>
                <c:pt idx="0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8A-4AE6-8ED2-C470D3FEA7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38374511"/>
        <c:axId val="1738375759"/>
      </c:barChart>
      <c:catAx>
        <c:axId val="1738374511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38375759"/>
        <c:crossesAt val="0"/>
        <c:auto val="1"/>
        <c:lblAlgn val="ctr"/>
        <c:lblOffset val="100"/>
        <c:noMultiLvlLbl val="0"/>
      </c:catAx>
      <c:valAx>
        <c:axId val="1738375759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38374511"/>
        <c:crosses val="autoZero"/>
        <c:crossBetween val="between"/>
      </c:valAx>
      <c:spPr>
        <a:solidFill>
          <a:schemeClr val="bg2">
            <a:lumMod val="20000"/>
            <a:lumOff val="80000"/>
          </a:schemeClr>
        </a:solid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2850255987793323"/>
          <c:y val="0.93046933377417751"/>
          <c:w val="0.18839090680647885"/>
          <c:h val="5.69335427343362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2">
        <a:lumMod val="20000"/>
        <a:lumOff val="80000"/>
      </a:schemeClr>
    </a:solidFill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817783170105909E-2"/>
          <c:y val="2.7442376950650611E-2"/>
          <c:w val="0.94834064188139167"/>
          <c:h val="0.906151824626356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GRAFY!$B$223</c:f>
              <c:strCache>
                <c:ptCount val="1"/>
                <c:pt idx="0">
                  <c:v>RYCHLOST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9"/>
            <c:invertIfNegative val="0"/>
            <c:bubble3D val="0"/>
            <c:spPr>
              <a:solidFill>
                <a:srgbClr val="052F6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3A7-4DE9-8BD6-ED7B603DA753}"/>
              </c:ext>
            </c:extLst>
          </c:dPt>
          <c:dLbls>
            <c:spPr>
              <a:solidFill>
                <a:prstClr val="white"/>
              </a:solidFill>
              <a:ln>
                <a:solidFill>
                  <a:srgbClr val="5B9BD5"/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4F81BD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ound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GRAFY!$A$224:$A$233</c:f>
              <c:strCache>
                <c:ptCount val="10"/>
                <c:pt idx="0">
                  <c:v>(2015)</c:v>
                </c:pt>
                <c:pt idx="1">
                  <c:v>(2016)</c:v>
                </c:pt>
                <c:pt idx="2">
                  <c:v>(2017)</c:v>
                </c:pt>
                <c:pt idx="3">
                  <c:v>(2018)</c:v>
                </c:pt>
                <c:pt idx="4">
                  <c:v>(2019)</c:v>
                </c:pt>
                <c:pt idx="5">
                  <c:v>(2020)</c:v>
                </c:pt>
                <c:pt idx="6">
                  <c:v>(2021)</c:v>
                </c:pt>
                <c:pt idx="7">
                  <c:v>(2022)</c:v>
                </c:pt>
                <c:pt idx="8">
                  <c:v>(2023)</c:v>
                </c:pt>
                <c:pt idx="9">
                  <c:v>(2024)</c:v>
                </c:pt>
              </c:strCache>
            </c:strRef>
          </c:cat>
          <c:val>
            <c:numRef>
              <c:f>GRAFY!$B$224:$B$233</c:f>
              <c:numCache>
                <c:formatCode>#,##0</c:formatCode>
                <c:ptCount val="10"/>
                <c:pt idx="0">
                  <c:v>2298</c:v>
                </c:pt>
                <c:pt idx="1">
                  <c:v>2691</c:v>
                </c:pt>
                <c:pt idx="2">
                  <c:v>2714</c:v>
                </c:pt>
                <c:pt idx="3">
                  <c:v>2660</c:v>
                </c:pt>
                <c:pt idx="4">
                  <c:v>2633</c:v>
                </c:pt>
                <c:pt idx="5">
                  <c:v>2411</c:v>
                </c:pt>
                <c:pt idx="6">
                  <c:v>2623</c:v>
                </c:pt>
                <c:pt idx="7">
                  <c:v>2636</c:v>
                </c:pt>
                <c:pt idx="8">
                  <c:v>2732</c:v>
                </c:pt>
                <c:pt idx="9">
                  <c:v>2504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A7-4DE9-8BD6-ED7B603DA7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2"/>
        <c:axId val="1182366448"/>
        <c:axId val="1182377264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GRAFY!$C$223</c15:sqref>
                        </c15:formulaRef>
                      </c:ext>
                    </c:extLst>
                    <c:strCache>
                      <c:ptCount val="1"/>
                      <c:pt idx="0">
                        <c:v>PŘEDJÍŽDĚNÍ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solidFill>
                      <a:prstClr val="white"/>
                    </a:solidFill>
                    <a:ln>
                      <a:solidFill>
                        <a:prstClr val="black">
                          <a:lumMod val="25000"/>
                          <a:lumOff val="75000"/>
                        </a:prstClr>
                      </a:solidFill>
                    </a:ln>
                    <a:effectLst/>
                  </c:spPr>
                  <c:txPr>
                    <a:bodyPr rot="0" spcFirstLastPara="1" vertOverflow="clip" horzOverflow="clip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dk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showLegendKey val="0"/>
                  <c:showVal val="1"/>
                  <c:showCatName val="1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pPr xmlns:c15="http://schemas.microsoft.com/office/drawing/2012/chart">
                        <a:prstGeom prst="wedgeRectCallout">
                          <a:avLst/>
                        </a:prstGeom>
                        <a:noFill/>
                        <a:ln>
                          <a:noFill/>
                        </a:ln>
                      </c15:spPr>
                      <c15:showLeaderLines val="0"/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GRAFY!$A$224:$A$233</c15:sqref>
                        </c15:formulaRef>
                      </c:ext>
                    </c:extLst>
                    <c:strCache>
                      <c:ptCount val="10"/>
                      <c:pt idx="0">
                        <c:v>(2015)</c:v>
                      </c:pt>
                      <c:pt idx="1">
                        <c:v>(2016)</c:v>
                      </c:pt>
                      <c:pt idx="2">
                        <c:v>(2017)</c:v>
                      </c:pt>
                      <c:pt idx="3">
                        <c:v>(2018)</c:v>
                      </c:pt>
                      <c:pt idx="4">
                        <c:v>(2019)</c:v>
                      </c:pt>
                      <c:pt idx="5">
                        <c:v>(2020)</c:v>
                      </c:pt>
                      <c:pt idx="6">
                        <c:v>(2021)</c:v>
                      </c:pt>
                      <c:pt idx="7">
                        <c:v>(2022)</c:v>
                      </c:pt>
                      <c:pt idx="8">
                        <c:v>(2023)</c:v>
                      </c:pt>
                      <c:pt idx="9">
                        <c:v>(2024)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GRAFY!$C$224:$C$233</c15:sqref>
                        </c15:formulaRef>
                      </c:ext>
                    </c:extLst>
                    <c:numCache>
                      <c:formatCode>#,##0</c:formatCode>
                      <c:ptCount val="10"/>
                      <c:pt idx="0">
                        <c:v>317</c:v>
                      </c:pt>
                      <c:pt idx="1">
                        <c:v>292</c:v>
                      </c:pt>
                      <c:pt idx="2">
                        <c:v>288</c:v>
                      </c:pt>
                      <c:pt idx="3">
                        <c:v>296</c:v>
                      </c:pt>
                      <c:pt idx="4">
                        <c:v>273</c:v>
                      </c:pt>
                      <c:pt idx="5">
                        <c:v>252</c:v>
                      </c:pt>
                      <c:pt idx="6">
                        <c:v>217</c:v>
                      </c:pt>
                      <c:pt idx="7">
                        <c:v>234</c:v>
                      </c:pt>
                      <c:pt idx="8">
                        <c:v>221</c:v>
                      </c:pt>
                      <c:pt idx="9">
                        <c:v>235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53A7-4DE9-8BD6-ED7B603DA753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GRAFY!$D$223</c15:sqref>
                        </c15:formulaRef>
                      </c:ext>
                    </c:extLst>
                    <c:strCache>
                      <c:ptCount val="1"/>
                      <c:pt idx="0">
                        <c:v>PŘEDNOST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solidFill>
                      <a:prstClr val="white"/>
                    </a:solidFill>
                    <a:ln>
                      <a:solidFill>
                        <a:prstClr val="black">
                          <a:lumMod val="25000"/>
                          <a:lumOff val="75000"/>
                        </a:prstClr>
                      </a:solidFill>
                    </a:ln>
                    <a:effectLst/>
                  </c:spPr>
                  <c:txPr>
                    <a:bodyPr rot="0" spcFirstLastPara="1" vertOverflow="clip" horzOverflow="clip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dk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showLegendKey val="0"/>
                  <c:showVal val="1"/>
                  <c:showCatName val="1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pPr xmlns:c15="http://schemas.microsoft.com/office/drawing/2012/chart">
                        <a:prstGeom prst="wedgeRectCallout">
                          <a:avLst/>
                        </a:prstGeom>
                        <a:noFill/>
                        <a:ln>
                          <a:noFill/>
                        </a:ln>
                      </c15:spPr>
                      <c15:showLeaderLines val="0"/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GRAFY!$A$224:$A$233</c15:sqref>
                        </c15:formulaRef>
                      </c:ext>
                    </c:extLst>
                    <c:strCache>
                      <c:ptCount val="10"/>
                      <c:pt idx="0">
                        <c:v>(2015)</c:v>
                      </c:pt>
                      <c:pt idx="1">
                        <c:v>(2016)</c:v>
                      </c:pt>
                      <c:pt idx="2">
                        <c:v>(2017)</c:v>
                      </c:pt>
                      <c:pt idx="3">
                        <c:v>(2018)</c:v>
                      </c:pt>
                      <c:pt idx="4">
                        <c:v>(2019)</c:v>
                      </c:pt>
                      <c:pt idx="5">
                        <c:v>(2020)</c:v>
                      </c:pt>
                      <c:pt idx="6">
                        <c:v>(2021)</c:v>
                      </c:pt>
                      <c:pt idx="7">
                        <c:v>(2022)</c:v>
                      </c:pt>
                      <c:pt idx="8">
                        <c:v>(2023)</c:v>
                      </c:pt>
                      <c:pt idx="9">
                        <c:v>(2024)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GRAFY!$D$224:$D$233</c15:sqref>
                        </c15:formulaRef>
                      </c:ext>
                    </c:extLst>
                    <c:numCache>
                      <c:formatCode>#,##0</c:formatCode>
                      <c:ptCount val="10"/>
                      <c:pt idx="0">
                        <c:v>1206</c:v>
                      </c:pt>
                      <c:pt idx="1">
                        <c:v>1413</c:v>
                      </c:pt>
                      <c:pt idx="2">
                        <c:v>1456</c:v>
                      </c:pt>
                      <c:pt idx="3">
                        <c:v>1479</c:v>
                      </c:pt>
                      <c:pt idx="4">
                        <c:v>1455</c:v>
                      </c:pt>
                      <c:pt idx="5">
                        <c:v>1265</c:v>
                      </c:pt>
                      <c:pt idx="6">
                        <c:v>1326</c:v>
                      </c:pt>
                      <c:pt idx="7">
                        <c:v>1358</c:v>
                      </c:pt>
                      <c:pt idx="8">
                        <c:v>1458</c:v>
                      </c:pt>
                      <c:pt idx="9">
                        <c:v>1488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53A7-4DE9-8BD6-ED7B603DA753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GRAFY!$E$223</c15:sqref>
                        </c15:formulaRef>
                      </c:ext>
                    </c:extLst>
                    <c:strCache>
                      <c:ptCount val="1"/>
                      <c:pt idx="0">
                        <c:v>ZPŮSOB JÍZDY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solidFill>
                      <a:prstClr val="white"/>
                    </a:solidFill>
                    <a:ln>
                      <a:solidFill>
                        <a:prstClr val="black">
                          <a:lumMod val="25000"/>
                          <a:lumOff val="75000"/>
                        </a:prstClr>
                      </a:solidFill>
                    </a:ln>
                    <a:effectLst/>
                  </c:spPr>
                  <c:txPr>
                    <a:bodyPr rot="0" spcFirstLastPara="1" vertOverflow="clip" horzOverflow="clip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dk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showLegendKey val="0"/>
                  <c:showVal val="1"/>
                  <c:showCatName val="1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pPr xmlns:c15="http://schemas.microsoft.com/office/drawing/2012/chart">
                        <a:prstGeom prst="wedgeRectCallout">
                          <a:avLst/>
                        </a:prstGeom>
                        <a:noFill/>
                        <a:ln>
                          <a:noFill/>
                        </a:ln>
                      </c15:spPr>
                      <c15:showLeaderLines val="0"/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GRAFY!$A$224:$A$233</c15:sqref>
                        </c15:formulaRef>
                      </c:ext>
                    </c:extLst>
                    <c:strCache>
                      <c:ptCount val="10"/>
                      <c:pt idx="0">
                        <c:v>(2015)</c:v>
                      </c:pt>
                      <c:pt idx="1">
                        <c:v>(2016)</c:v>
                      </c:pt>
                      <c:pt idx="2">
                        <c:v>(2017)</c:v>
                      </c:pt>
                      <c:pt idx="3">
                        <c:v>(2018)</c:v>
                      </c:pt>
                      <c:pt idx="4">
                        <c:v>(2019)</c:v>
                      </c:pt>
                      <c:pt idx="5">
                        <c:v>(2020)</c:v>
                      </c:pt>
                      <c:pt idx="6">
                        <c:v>(2021)</c:v>
                      </c:pt>
                      <c:pt idx="7">
                        <c:v>(2022)</c:v>
                      </c:pt>
                      <c:pt idx="8">
                        <c:v>(2023)</c:v>
                      </c:pt>
                      <c:pt idx="9">
                        <c:v>(2024)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GRAFY!$E$224:$E$233</c15:sqref>
                        </c15:formulaRef>
                      </c:ext>
                    </c:extLst>
                    <c:numCache>
                      <c:formatCode>#,##0</c:formatCode>
                      <c:ptCount val="10"/>
                      <c:pt idx="0">
                        <c:v>5960</c:v>
                      </c:pt>
                      <c:pt idx="1">
                        <c:v>6595</c:v>
                      </c:pt>
                      <c:pt idx="2">
                        <c:v>6982</c:v>
                      </c:pt>
                      <c:pt idx="3">
                        <c:v>7330</c:v>
                      </c:pt>
                      <c:pt idx="4">
                        <c:v>7681</c:v>
                      </c:pt>
                      <c:pt idx="5">
                        <c:v>6568</c:v>
                      </c:pt>
                      <c:pt idx="6">
                        <c:v>7005</c:v>
                      </c:pt>
                      <c:pt idx="7">
                        <c:v>7172</c:v>
                      </c:pt>
                      <c:pt idx="8">
                        <c:v>7609</c:v>
                      </c:pt>
                      <c:pt idx="9">
                        <c:v>7697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53A7-4DE9-8BD6-ED7B603DA753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GRAFY!$F$223</c15:sqref>
                        </c15:formulaRef>
                      </c:ext>
                    </c:extLst>
                    <c:strCache>
                      <c:ptCount val="1"/>
                      <c:pt idx="0">
                        <c:v>ALKOHOL</c:v>
                      </c:pt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solidFill>
                      <a:prstClr val="white"/>
                    </a:solidFill>
                    <a:ln>
                      <a:solidFill>
                        <a:prstClr val="black">
                          <a:lumMod val="25000"/>
                          <a:lumOff val="75000"/>
                        </a:prstClr>
                      </a:solidFill>
                    </a:ln>
                    <a:effectLst/>
                  </c:spPr>
                  <c:txPr>
                    <a:bodyPr rot="0" spcFirstLastPara="1" vertOverflow="clip" horzOverflow="clip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dk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showLegendKey val="0"/>
                  <c:showVal val="1"/>
                  <c:showCatName val="1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pPr xmlns:c15="http://schemas.microsoft.com/office/drawing/2012/chart">
                        <a:prstGeom prst="wedgeRectCallout">
                          <a:avLst/>
                        </a:prstGeom>
                        <a:noFill/>
                        <a:ln>
                          <a:noFill/>
                        </a:ln>
                      </c15:spPr>
                      <c15:showLeaderLines val="0"/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GRAFY!$A$224:$A$233</c15:sqref>
                        </c15:formulaRef>
                      </c:ext>
                    </c:extLst>
                    <c:strCache>
                      <c:ptCount val="10"/>
                      <c:pt idx="0">
                        <c:v>(2015)</c:v>
                      </c:pt>
                      <c:pt idx="1">
                        <c:v>(2016)</c:v>
                      </c:pt>
                      <c:pt idx="2">
                        <c:v>(2017)</c:v>
                      </c:pt>
                      <c:pt idx="3">
                        <c:v>(2018)</c:v>
                      </c:pt>
                      <c:pt idx="4">
                        <c:v>(2019)</c:v>
                      </c:pt>
                      <c:pt idx="5">
                        <c:v>(2020)</c:v>
                      </c:pt>
                      <c:pt idx="6">
                        <c:v>(2021)</c:v>
                      </c:pt>
                      <c:pt idx="7">
                        <c:v>(2022)</c:v>
                      </c:pt>
                      <c:pt idx="8">
                        <c:v>(2023)</c:v>
                      </c:pt>
                      <c:pt idx="9">
                        <c:v>(2024)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GRAFY!$F$224:$F$233</c15:sqref>
                        </c15:formulaRef>
                      </c:ext>
                    </c:extLst>
                    <c:numCache>
                      <c:formatCode>#,##0</c:formatCode>
                      <c:ptCount val="10"/>
                      <c:pt idx="0">
                        <c:v>452</c:v>
                      </c:pt>
                      <c:pt idx="1">
                        <c:v>538</c:v>
                      </c:pt>
                      <c:pt idx="2">
                        <c:v>458</c:v>
                      </c:pt>
                      <c:pt idx="3">
                        <c:v>573</c:v>
                      </c:pt>
                      <c:pt idx="4">
                        <c:v>502</c:v>
                      </c:pt>
                      <c:pt idx="5">
                        <c:v>599</c:v>
                      </c:pt>
                      <c:pt idx="6">
                        <c:v>519</c:v>
                      </c:pt>
                      <c:pt idx="7">
                        <c:v>611</c:v>
                      </c:pt>
                      <c:pt idx="8">
                        <c:v>611</c:v>
                      </c:pt>
                      <c:pt idx="9">
                        <c:v>651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53A7-4DE9-8BD6-ED7B603DA753}"/>
                  </c:ext>
                </c:extLst>
              </c15:ser>
            </c15:filteredBarSeries>
          </c:ext>
        </c:extLst>
      </c:barChart>
      <c:catAx>
        <c:axId val="1182366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1182377264"/>
        <c:crosses val="autoZero"/>
        <c:auto val="1"/>
        <c:lblAlgn val="ctr"/>
        <c:lblOffset val="100"/>
        <c:noMultiLvlLbl val="0"/>
      </c:catAx>
      <c:valAx>
        <c:axId val="1182377264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1823664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3652525605509733E-2"/>
          <c:y val="2.5991538537629175E-2"/>
          <c:w val="0.95269494878898053"/>
          <c:h val="0.90123715630283441"/>
        </c:manualLayout>
      </c:layout>
      <c:barChart>
        <c:barDir val="bar"/>
        <c:grouping val="clustered"/>
        <c:varyColors val="0"/>
        <c:ser>
          <c:idx val="1"/>
          <c:order val="1"/>
          <c:tx>
            <c:strRef>
              <c:f>GRAFY!$C$223</c:f>
              <c:strCache>
                <c:ptCount val="1"/>
                <c:pt idx="0">
                  <c:v>PŘEDJÍŽDĚNÍ</c:v>
                </c:pt>
              </c:strCache>
            </c:strRef>
          </c:tx>
          <c:spPr>
            <a:solidFill>
              <a:srgbClr val="146194">
                <a:lumMod val="60000"/>
                <a:lumOff val="40000"/>
              </a:srgbClr>
            </a:solidFill>
            <a:ln>
              <a:noFill/>
            </a:ln>
            <a:effectLst/>
          </c:spPr>
          <c:invertIfNegative val="0"/>
          <c:dPt>
            <c:idx val="9"/>
            <c:invertIfNegative val="0"/>
            <c:bubble3D val="0"/>
            <c:spPr>
              <a:solidFill>
                <a:srgbClr val="052F6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C94-46BC-B1AC-AD2DCFCCFC51}"/>
              </c:ext>
            </c:extLst>
          </c:dPt>
          <c:dLbls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C0504D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GRAFY!$A$224:$A$233</c:f>
              <c:strCache>
                <c:ptCount val="10"/>
                <c:pt idx="0">
                  <c:v>(2015)</c:v>
                </c:pt>
                <c:pt idx="1">
                  <c:v>(2016)</c:v>
                </c:pt>
                <c:pt idx="2">
                  <c:v>(2017)</c:v>
                </c:pt>
                <c:pt idx="3">
                  <c:v>(2018)</c:v>
                </c:pt>
                <c:pt idx="4">
                  <c:v>(2019)</c:v>
                </c:pt>
                <c:pt idx="5">
                  <c:v>(2020)</c:v>
                </c:pt>
                <c:pt idx="6">
                  <c:v>(2021)</c:v>
                </c:pt>
                <c:pt idx="7">
                  <c:v>(2022)</c:v>
                </c:pt>
                <c:pt idx="8">
                  <c:v>(2023)</c:v>
                </c:pt>
                <c:pt idx="9">
                  <c:v>(2024)</c:v>
                </c:pt>
              </c:strCache>
            </c:strRef>
          </c:cat>
          <c:val>
            <c:numRef>
              <c:f>GRAFY!$C$224:$C$233</c:f>
              <c:numCache>
                <c:formatCode>#,##0</c:formatCode>
                <c:ptCount val="10"/>
                <c:pt idx="0">
                  <c:v>317</c:v>
                </c:pt>
                <c:pt idx="1">
                  <c:v>292</c:v>
                </c:pt>
                <c:pt idx="2">
                  <c:v>288</c:v>
                </c:pt>
                <c:pt idx="3">
                  <c:v>296</c:v>
                </c:pt>
                <c:pt idx="4">
                  <c:v>273</c:v>
                </c:pt>
                <c:pt idx="5">
                  <c:v>252</c:v>
                </c:pt>
                <c:pt idx="6">
                  <c:v>217</c:v>
                </c:pt>
                <c:pt idx="7">
                  <c:v>234</c:v>
                </c:pt>
                <c:pt idx="8">
                  <c:v>221</c:v>
                </c:pt>
                <c:pt idx="9">
                  <c:v>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94-46BC-B1AC-AD2DCFCCFC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182366448"/>
        <c:axId val="1182377264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GRAFY!$B$223</c15:sqref>
                        </c15:formulaRef>
                      </c:ext>
                    </c:extLst>
                    <c:strCache>
                      <c:ptCount val="1"/>
                      <c:pt idx="0">
                        <c:v>RYCHLOST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GRAFY!$A$224:$A$233</c15:sqref>
                        </c15:formulaRef>
                      </c:ext>
                    </c:extLst>
                    <c:strCache>
                      <c:ptCount val="10"/>
                      <c:pt idx="0">
                        <c:v>(2015)</c:v>
                      </c:pt>
                      <c:pt idx="1">
                        <c:v>(2016)</c:v>
                      </c:pt>
                      <c:pt idx="2">
                        <c:v>(2017)</c:v>
                      </c:pt>
                      <c:pt idx="3">
                        <c:v>(2018)</c:v>
                      </c:pt>
                      <c:pt idx="4">
                        <c:v>(2019)</c:v>
                      </c:pt>
                      <c:pt idx="5">
                        <c:v>(2020)</c:v>
                      </c:pt>
                      <c:pt idx="6">
                        <c:v>(2021)</c:v>
                      </c:pt>
                      <c:pt idx="7">
                        <c:v>(2022)</c:v>
                      </c:pt>
                      <c:pt idx="8">
                        <c:v>(2023)</c:v>
                      </c:pt>
                      <c:pt idx="9">
                        <c:v>(2024)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GRAFY!$B$224:$B$233</c15:sqref>
                        </c15:formulaRef>
                      </c:ext>
                    </c:extLst>
                    <c:numCache>
                      <c:formatCode>#,##0</c:formatCode>
                      <c:ptCount val="10"/>
                      <c:pt idx="0">
                        <c:v>2298</c:v>
                      </c:pt>
                      <c:pt idx="1">
                        <c:v>2691</c:v>
                      </c:pt>
                      <c:pt idx="2">
                        <c:v>2714</c:v>
                      </c:pt>
                      <c:pt idx="3">
                        <c:v>2660</c:v>
                      </c:pt>
                      <c:pt idx="4">
                        <c:v>2633</c:v>
                      </c:pt>
                      <c:pt idx="5">
                        <c:v>2411</c:v>
                      </c:pt>
                      <c:pt idx="6">
                        <c:v>2623</c:v>
                      </c:pt>
                      <c:pt idx="7">
                        <c:v>2636</c:v>
                      </c:pt>
                      <c:pt idx="8">
                        <c:v>2732</c:v>
                      </c:pt>
                      <c:pt idx="9">
                        <c:v>2504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EC94-46BC-B1AC-AD2DCFCCFC51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GRAFY!$D$223</c15:sqref>
                        </c15:formulaRef>
                      </c:ext>
                    </c:extLst>
                    <c:strCache>
                      <c:ptCount val="1"/>
                      <c:pt idx="0">
                        <c:v>PŘEDNOST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GRAFY!$A$224:$A$233</c15:sqref>
                        </c15:formulaRef>
                      </c:ext>
                    </c:extLst>
                    <c:strCache>
                      <c:ptCount val="10"/>
                      <c:pt idx="0">
                        <c:v>(2015)</c:v>
                      </c:pt>
                      <c:pt idx="1">
                        <c:v>(2016)</c:v>
                      </c:pt>
                      <c:pt idx="2">
                        <c:v>(2017)</c:v>
                      </c:pt>
                      <c:pt idx="3">
                        <c:v>(2018)</c:v>
                      </c:pt>
                      <c:pt idx="4">
                        <c:v>(2019)</c:v>
                      </c:pt>
                      <c:pt idx="5">
                        <c:v>(2020)</c:v>
                      </c:pt>
                      <c:pt idx="6">
                        <c:v>(2021)</c:v>
                      </c:pt>
                      <c:pt idx="7">
                        <c:v>(2022)</c:v>
                      </c:pt>
                      <c:pt idx="8">
                        <c:v>(2023)</c:v>
                      </c:pt>
                      <c:pt idx="9">
                        <c:v>(2024)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GRAFY!$D$224:$D$233</c15:sqref>
                        </c15:formulaRef>
                      </c:ext>
                    </c:extLst>
                    <c:numCache>
                      <c:formatCode>#,##0</c:formatCode>
                      <c:ptCount val="10"/>
                      <c:pt idx="0">
                        <c:v>1206</c:v>
                      </c:pt>
                      <c:pt idx="1">
                        <c:v>1413</c:v>
                      </c:pt>
                      <c:pt idx="2">
                        <c:v>1456</c:v>
                      </c:pt>
                      <c:pt idx="3">
                        <c:v>1479</c:v>
                      </c:pt>
                      <c:pt idx="4">
                        <c:v>1455</c:v>
                      </c:pt>
                      <c:pt idx="5">
                        <c:v>1265</c:v>
                      </c:pt>
                      <c:pt idx="6">
                        <c:v>1326</c:v>
                      </c:pt>
                      <c:pt idx="7">
                        <c:v>1358</c:v>
                      </c:pt>
                      <c:pt idx="8">
                        <c:v>1458</c:v>
                      </c:pt>
                      <c:pt idx="9">
                        <c:v>1488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EC94-46BC-B1AC-AD2DCFCCFC51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GRAFY!$E$223</c15:sqref>
                        </c15:formulaRef>
                      </c:ext>
                    </c:extLst>
                    <c:strCache>
                      <c:ptCount val="1"/>
                      <c:pt idx="0">
                        <c:v>ZPŮSOB JÍZDY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GRAFY!$A$224:$A$233</c15:sqref>
                        </c15:formulaRef>
                      </c:ext>
                    </c:extLst>
                    <c:strCache>
                      <c:ptCount val="10"/>
                      <c:pt idx="0">
                        <c:v>(2015)</c:v>
                      </c:pt>
                      <c:pt idx="1">
                        <c:v>(2016)</c:v>
                      </c:pt>
                      <c:pt idx="2">
                        <c:v>(2017)</c:v>
                      </c:pt>
                      <c:pt idx="3">
                        <c:v>(2018)</c:v>
                      </c:pt>
                      <c:pt idx="4">
                        <c:v>(2019)</c:v>
                      </c:pt>
                      <c:pt idx="5">
                        <c:v>(2020)</c:v>
                      </c:pt>
                      <c:pt idx="6">
                        <c:v>(2021)</c:v>
                      </c:pt>
                      <c:pt idx="7">
                        <c:v>(2022)</c:v>
                      </c:pt>
                      <c:pt idx="8">
                        <c:v>(2023)</c:v>
                      </c:pt>
                      <c:pt idx="9">
                        <c:v>(2024)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GRAFY!$E$224:$E$233</c15:sqref>
                        </c15:formulaRef>
                      </c:ext>
                    </c:extLst>
                    <c:numCache>
                      <c:formatCode>#,##0</c:formatCode>
                      <c:ptCount val="10"/>
                      <c:pt idx="0">
                        <c:v>5960</c:v>
                      </c:pt>
                      <c:pt idx="1">
                        <c:v>6595</c:v>
                      </c:pt>
                      <c:pt idx="2">
                        <c:v>6982</c:v>
                      </c:pt>
                      <c:pt idx="3">
                        <c:v>7330</c:v>
                      </c:pt>
                      <c:pt idx="4">
                        <c:v>7681</c:v>
                      </c:pt>
                      <c:pt idx="5">
                        <c:v>6568</c:v>
                      </c:pt>
                      <c:pt idx="6">
                        <c:v>7005</c:v>
                      </c:pt>
                      <c:pt idx="7">
                        <c:v>7172</c:v>
                      </c:pt>
                      <c:pt idx="8">
                        <c:v>7609</c:v>
                      </c:pt>
                      <c:pt idx="9">
                        <c:v>7697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EC94-46BC-B1AC-AD2DCFCCFC51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GRAFY!$F$223</c15:sqref>
                        </c15:formulaRef>
                      </c:ext>
                    </c:extLst>
                    <c:strCache>
                      <c:ptCount val="1"/>
                      <c:pt idx="0">
                        <c:v>ALKOHOL</c:v>
                      </c:pt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GRAFY!$A$224:$A$233</c15:sqref>
                        </c15:formulaRef>
                      </c:ext>
                    </c:extLst>
                    <c:strCache>
                      <c:ptCount val="10"/>
                      <c:pt idx="0">
                        <c:v>(2015)</c:v>
                      </c:pt>
                      <c:pt idx="1">
                        <c:v>(2016)</c:v>
                      </c:pt>
                      <c:pt idx="2">
                        <c:v>(2017)</c:v>
                      </c:pt>
                      <c:pt idx="3">
                        <c:v>(2018)</c:v>
                      </c:pt>
                      <c:pt idx="4">
                        <c:v>(2019)</c:v>
                      </c:pt>
                      <c:pt idx="5">
                        <c:v>(2020)</c:v>
                      </c:pt>
                      <c:pt idx="6">
                        <c:v>(2021)</c:v>
                      </c:pt>
                      <c:pt idx="7">
                        <c:v>(2022)</c:v>
                      </c:pt>
                      <c:pt idx="8">
                        <c:v>(2023)</c:v>
                      </c:pt>
                      <c:pt idx="9">
                        <c:v>(2024)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GRAFY!$F$224:$F$233</c15:sqref>
                        </c15:formulaRef>
                      </c:ext>
                    </c:extLst>
                    <c:numCache>
                      <c:formatCode>#,##0</c:formatCode>
                      <c:ptCount val="10"/>
                      <c:pt idx="0">
                        <c:v>452</c:v>
                      </c:pt>
                      <c:pt idx="1">
                        <c:v>538</c:v>
                      </c:pt>
                      <c:pt idx="2">
                        <c:v>458</c:v>
                      </c:pt>
                      <c:pt idx="3">
                        <c:v>573</c:v>
                      </c:pt>
                      <c:pt idx="4">
                        <c:v>502</c:v>
                      </c:pt>
                      <c:pt idx="5">
                        <c:v>599</c:v>
                      </c:pt>
                      <c:pt idx="6">
                        <c:v>519</c:v>
                      </c:pt>
                      <c:pt idx="7">
                        <c:v>611</c:v>
                      </c:pt>
                      <c:pt idx="8">
                        <c:v>611</c:v>
                      </c:pt>
                      <c:pt idx="9">
                        <c:v>651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EC94-46BC-B1AC-AD2DCFCCFC51}"/>
                  </c:ext>
                </c:extLst>
              </c15:ser>
            </c15:filteredBarSeries>
          </c:ext>
        </c:extLst>
      </c:barChart>
      <c:catAx>
        <c:axId val="11823664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540000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1182377264"/>
        <c:crosses val="autoZero"/>
        <c:auto val="1"/>
        <c:lblAlgn val="ctr"/>
        <c:lblOffset val="100"/>
        <c:noMultiLvlLbl val="0"/>
      </c:catAx>
      <c:valAx>
        <c:axId val="1182377264"/>
        <c:scaling>
          <c:orientation val="minMax"/>
        </c:scaling>
        <c:delete val="1"/>
        <c:axPos val="b"/>
        <c:numFmt formatCode="#,##0" sourceLinked="1"/>
        <c:majorTickMark val="none"/>
        <c:minorTickMark val="none"/>
        <c:tickLblPos val="nextTo"/>
        <c:crossAx val="11823664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  <c:userShapes r:id="rId5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817783170105909E-2"/>
          <c:y val="2.7442376950650611E-2"/>
          <c:w val="0.94834064188139167"/>
          <c:h val="0.90615182462635691"/>
        </c:manualLayout>
      </c:layout>
      <c:barChart>
        <c:barDir val="col"/>
        <c:grouping val="clustered"/>
        <c:varyColors val="0"/>
        <c:ser>
          <c:idx val="2"/>
          <c:order val="2"/>
          <c:tx>
            <c:strRef>
              <c:f>GRAFY!$D$223</c:f>
              <c:strCache>
                <c:ptCount val="1"/>
                <c:pt idx="0">
                  <c:v>PŘEDNOST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Pt>
            <c:idx val="9"/>
            <c:invertIfNegative val="0"/>
            <c:bubble3D val="0"/>
            <c:spPr>
              <a:solidFill>
                <a:srgbClr val="052F6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A59D-46F2-9AB8-A95E9171CB51}"/>
              </c:ext>
            </c:extLst>
          </c:dPt>
          <c:dLbls>
            <c:spPr>
              <a:solidFill>
                <a:prstClr val="white"/>
              </a:solidFill>
              <a:ln>
                <a:solidFill>
                  <a:srgbClr val="FFC000"/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Ellipse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GRAFY!$A$224:$A$233</c:f>
              <c:strCache>
                <c:ptCount val="10"/>
                <c:pt idx="0">
                  <c:v>(2015)</c:v>
                </c:pt>
                <c:pt idx="1">
                  <c:v>(2016)</c:v>
                </c:pt>
                <c:pt idx="2">
                  <c:v>(2017)</c:v>
                </c:pt>
                <c:pt idx="3">
                  <c:v>(2018)</c:v>
                </c:pt>
                <c:pt idx="4">
                  <c:v>(2019)</c:v>
                </c:pt>
                <c:pt idx="5">
                  <c:v>(2020)</c:v>
                </c:pt>
                <c:pt idx="6">
                  <c:v>(2021)</c:v>
                </c:pt>
                <c:pt idx="7">
                  <c:v>(2022)</c:v>
                </c:pt>
                <c:pt idx="8">
                  <c:v>(2023)</c:v>
                </c:pt>
                <c:pt idx="9">
                  <c:v>(2024)</c:v>
                </c:pt>
              </c:strCache>
            </c:strRef>
          </c:cat>
          <c:val>
            <c:numRef>
              <c:f>GRAFY!$D$224:$D$233</c:f>
              <c:numCache>
                <c:formatCode>#,##0</c:formatCode>
                <c:ptCount val="10"/>
                <c:pt idx="0">
                  <c:v>1206</c:v>
                </c:pt>
                <c:pt idx="1">
                  <c:v>1413</c:v>
                </c:pt>
                <c:pt idx="2">
                  <c:v>1456</c:v>
                </c:pt>
                <c:pt idx="3">
                  <c:v>1479</c:v>
                </c:pt>
                <c:pt idx="4">
                  <c:v>1455</c:v>
                </c:pt>
                <c:pt idx="5">
                  <c:v>1265</c:v>
                </c:pt>
                <c:pt idx="6">
                  <c:v>1326</c:v>
                </c:pt>
                <c:pt idx="7">
                  <c:v>1358</c:v>
                </c:pt>
                <c:pt idx="8">
                  <c:v>1458</c:v>
                </c:pt>
                <c:pt idx="9">
                  <c:v>1488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442-49EF-8AA9-3EAD4687EF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2"/>
        <c:axId val="1182366448"/>
        <c:axId val="1182377264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GRAFY!$B$223</c15:sqref>
                        </c15:formulaRef>
                      </c:ext>
                    </c:extLst>
                    <c:strCache>
                      <c:ptCount val="1"/>
                      <c:pt idx="0">
                        <c:v>RYCHLOST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solidFill>
                      <a:prstClr val="white"/>
                    </a:solidFill>
                    <a:ln>
                      <a:solidFill>
                        <a:srgbClr val="5B9BD5"/>
                      </a:solidFill>
                    </a:ln>
                    <a:effectLst/>
                  </c:spPr>
                  <c:txPr>
                    <a:bodyPr rot="0" spcFirstLastPara="1" vertOverflow="clip" horzOverflow="clip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1" i="0" u="none" strike="noStrike" kern="1200" baseline="0">
                          <a:solidFill>
                            <a:srgbClr val="4F81BD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endParaRPr lang="cs-CZ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pPr xmlns:c15="http://schemas.microsoft.com/office/drawing/2012/chart">
                        <a:prstGeom prst="wedgeRoundRectCallout">
                          <a:avLst/>
                        </a:prstGeom>
                        <a:noFill/>
                        <a:ln>
                          <a:noFill/>
                        </a:ln>
                      </c15:spPr>
                      <c15:showLeaderLines val="0"/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GRAFY!$A$224:$A$233</c15:sqref>
                        </c15:formulaRef>
                      </c:ext>
                    </c:extLst>
                    <c:strCache>
                      <c:ptCount val="10"/>
                      <c:pt idx="0">
                        <c:v>(2015)</c:v>
                      </c:pt>
                      <c:pt idx="1">
                        <c:v>(2016)</c:v>
                      </c:pt>
                      <c:pt idx="2">
                        <c:v>(2017)</c:v>
                      </c:pt>
                      <c:pt idx="3">
                        <c:v>(2018)</c:v>
                      </c:pt>
                      <c:pt idx="4">
                        <c:v>(2019)</c:v>
                      </c:pt>
                      <c:pt idx="5">
                        <c:v>(2020)</c:v>
                      </c:pt>
                      <c:pt idx="6">
                        <c:v>(2021)</c:v>
                      </c:pt>
                      <c:pt idx="7">
                        <c:v>(2022)</c:v>
                      </c:pt>
                      <c:pt idx="8">
                        <c:v>(2023)</c:v>
                      </c:pt>
                      <c:pt idx="9">
                        <c:v>(2024)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GRAFY!$B$224:$B$233</c15:sqref>
                        </c15:formulaRef>
                      </c:ext>
                    </c:extLst>
                    <c:numCache>
                      <c:formatCode>#,##0</c:formatCode>
                      <c:ptCount val="10"/>
                      <c:pt idx="0">
                        <c:v>2298</c:v>
                      </c:pt>
                      <c:pt idx="1">
                        <c:v>2691</c:v>
                      </c:pt>
                      <c:pt idx="2">
                        <c:v>2714</c:v>
                      </c:pt>
                      <c:pt idx="3">
                        <c:v>2660</c:v>
                      </c:pt>
                      <c:pt idx="4">
                        <c:v>2633</c:v>
                      </c:pt>
                      <c:pt idx="5">
                        <c:v>2411</c:v>
                      </c:pt>
                      <c:pt idx="6">
                        <c:v>2623</c:v>
                      </c:pt>
                      <c:pt idx="7">
                        <c:v>2636</c:v>
                      </c:pt>
                      <c:pt idx="8">
                        <c:v>2732</c:v>
                      </c:pt>
                      <c:pt idx="9">
                        <c:v>2504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0-7442-49EF-8AA9-3EAD4687EF2C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GRAFY!$C$223</c15:sqref>
                        </c15:formulaRef>
                      </c:ext>
                    </c:extLst>
                    <c:strCache>
                      <c:ptCount val="1"/>
                      <c:pt idx="0">
                        <c:v>PŘEDJÍŽDĚNÍ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solidFill>
                      <a:prstClr val="white"/>
                    </a:solidFill>
                    <a:ln>
                      <a:solidFill>
                        <a:prstClr val="black">
                          <a:lumMod val="25000"/>
                          <a:lumOff val="75000"/>
                        </a:prstClr>
                      </a:solidFill>
                    </a:ln>
                    <a:effectLst/>
                  </c:spPr>
                  <c:txPr>
                    <a:bodyPr rot="0" spcFirstLastPara="1" vertOverflow="clip" horzOverflow="clip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dk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showLegendKey val="0"/>
                  <c:showVal val="1"/>
                  <c:showCatName val="1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pPr xmlns:c15="http://schemas.microsoft.com/office/drawing/2012/chart">
                        <a:prstGeom prst="wedgeRectCallout">
                          <a:avLst/>
                        </a:prstGeom>
                        <a:noFill/>
                        <a:ln>
                          <a:noFill/>
                        </a:ln>
                      </c15:spPr>
                      <c15:showLeaderLines val="0"/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GRAFY!$A$224:$A$233</c15:sqref>
                        </c15:formulaRef>
                      </c:ext>
                    </c:extLst>
                    <c:strCache>
                      <c:ptCount val="10"/>
                      <c:pt idx="0">
                        <c:v>(2015)</c:v>
                      </c:pt>
                      <c:pt idx="1">
                        <c:v>(2016)</c:v>
                      </c:pt>
                      <c:pt idx="2">
                        <c:v>(2017)</c:v>
                      </c:pt>
                      <c:pt idx="3">
                        <c:v>(2018)</c:v>
                      </c:pt>
                      <c:pt idx="4">
                        <c:v>(2019)</c:v>
                      </c:pt>
                      <c:pt idx="5">
                        <c:v>(2020)</c:v>
                      </c:pt>
                      <c:pt idx="6">
                        <c:v>(2021)</c:v>
                      </c:pt>
                      <c:pt idx="7">
                        <c:v>(2022)</c:v>
                      </c:pt>
                      <c:pt idx="8">
                        <c:v>(2023)</c:v>
                      </c:pt>
                      <c:pt idx="9">
                        <c:v>(2024)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GRAFY!$C$224:$C$233</c15:sqref>
                        </c15:formulaRef>
                      </c:ext>
                    </c:extLst>
                    <c:numCache>
                      <c:formatCode>#,##0</c:formatCode>
                      <c:ptCount val="10"/>
                      <c:pt idx="0">
                        <c:v>317</c:v>
                      </c:pt>
                      <c:pt idx="1">
                        <c:v>292</c:v>
                      </c:pt>
                      <c:pt idx="2">
                        <c:v>288</c:v>
                      </c:pt>
                      <c:pt idx="3">
                        <c:v>296</c:v>
                      </c:pt>
                      <c:pt idx="4">
                        <c:v>273</c:v>
                      </c:pt>
                      <c:pt idx="5">
                        <c:v>252</c:v>
                      </c:pt>
                      <c:pt idx="6">
                        <c:v>217</c:v>
                      </c:pt>
                      <c:pt idx="7">
                        <c:v>234</c:v>
                      </c:pt>
                      <c:pt idx="8">
                        <c:v>221</c:v>
                      </c:pt>
                      <c:pt idx="9">
                        <c:v>235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1-7442-49EF-8AA9-3EAD4687EF2C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GRAFY!$E$223</c15:sqref>
                        </c15:formulaRef>
                      </c:ext>
                    </c:extLst>
                    <c:strCache>
                      <c:ptCount val="1"/>
                      <c:pt idx="0">
                        <c:v>ZPŮSOB JÍZDY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solidFill>
                      <a:prstClr val="white"/>
                    </a:solidFill>
                    <a:ln>
                      <a:solidFill>
                        <a:prstClr val="black">
                          <a:lumMod val="25000"/>
                          <a:lumOff val="75000"/>
                        </a:prstClr>
                      </a:solidFill>
                    </a:ln>
                    <a:effectLst/>
                  </c:spPr>
                  <c:txPr>
                    <a:bodyPr rot="0" spcFirstLastPara="1" vertOverflow="clip" horzOverflow="clip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dk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showLegendKey val="0"/>
                  <c:showVal val="1"/>
                  <c:showCatName val="1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pPr xmlns:c15="http://schemas.microsoft.com/office/drawing/2012/chart">
                        <a:prstGeom prst="wedgeRectCallout">
                          <a:avLst/>
                        </a:prstGeom>
                        <a:noFill/>
                        <a:ln>
                          <a:noFill/>
                        </a:ln>
                      </c15:spPr>
                      <c15:showLeaderLines val="0"/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GRAFY!$A$224:$A$233</c15:sqref>
                        </c15:formulaRef>
                      </c:ext>
                    </c:extLst>
                    <c:strCache>
                      <c:ptCount val="10"/>
                      <c:pt idx="0">
                        <c:v>(2015)</c:v>
                      </c:pt>
                      <c:pt idx="1">
                        <c:v>(2016)</c:v>
                      </c:pt>
                      <c:pt idx="2">
                        <c:v>(2017)</c:v>
                      </c:pt>
                      <c:pt idx="3">
                        <c:v>(2018)</c:v>
                      </c:pt>
                      <c:pt idx="4">
                        <c:v>(2019)</c:v>
                      </c:pt>
                      <c:pt idx="5">
                        <c:v>(2020)</c:v>
                      </c:pt>
                      <c:pt idx="6">
                        <c:v>(2021)</c:v>
                      </c:pt>
                      <c:pt idx="7">
                        <c:v>(2022)</c:v>
                      </c:pt>
                      <c:pt idx="8">
                        <c:v>(2023)</c:v>
                      </c:pt>
                      <c:pt idx="9">
                        <c:v>(2024)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GRAFY!$E$224:$E$233</c15:sqref>
                        </c15:formulaRef>
                      </c:ext>
                    </c:extLst>
                    <c:numCache>
                      <c:formatCode>#,##0</c:formatCode>
                      <c:ptCount val="10"/>
                      <c:pt idx="0">
                        <c:v>5960</c:v>
                      </c:pt>
                      <c:pt idx="1">
                        <c:v>6595</c:v>
                      </c:pt>
                      <c:pt idx="2">
                        <c:v>6982</c:v>
                      </c:pt>
                      <c:pt idx="3">
                        <c:v>7330</c:v>
                      </c:pt>
                      <c:pt idx="4">
                        <c:v>7681</c:v>
                      </c:pt>
                      <c:pt idx="5">
                        <c:v>6568</c:v>
                      </c:pt>
                      <c:pt idx="6">
                        <c:v>7005</c:v>
                      </c:pt>
                      <c:pt idx="7">
                        <c:v>7172</c:v>
                      </c:pt>
                      <c:pt idx="8">
                        <c:v>7609</c:v>
                      </c:pt>
                      <c:pt idx="9">
                        <c:v>7697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7442-49EF-8AA9-3EAD4687EF2C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GRAFY!$F$223</c15:sqref>
                        </c15:formulaRef>
                      </c:ext>
                    </c:extLst>
                    <c:strCache>
                      <c:ptCount val="1"/>
                      <c:pt idx="0">
                        <c:v>ALKOHOL</c:v>
                      </c:pt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solidFill>
                      <a:prstClr val="white"/>
                    </a:solidFill>
                    <a:ln>
                      <a:solidFill>
                        <a:prstClr val="black">
                          <a:lumMod val="25000"/>
                          <a:lumOff val="75000"/>
                        </a:prstClr>
                      </a:solidFill>
                    </a:ln>
                    <a:effectLst/>
                  </c:spPr>
                  <c:txPr>
                    <a:bodyPr rot="0" spcFirstLastPara="1" vertOverflow="clip" horzOverflow="clip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dk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showLegendKey val="0"/>
                  <c:showVal val="1"/>
                  <c:showCatName val="1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pPr xmlns:c15="http://schemas.microsoft.com/office/drawing/2012/chart">
                        <a:prstGeom prst="wedgeRectCallout">
                          <a:avLst/>
                        </a:prstGeom>
                        <a:noFill/>
                        <a:ln>
                          <a:noFill/>
                        </a:ln>
                      </c15:spPr>
                      <c15:showLeaderLines val="0"/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GRAFY!$A$224:$A$233</c15:sqref>
                        </c15:formulaRef>
                      </c:ext>
                    </c:extLst>
                    <c:strCache>
                      <c:ptCount val="10"/>
                      <c:pt idx="0">
                        <c:v>(2015)</c:v>
                      </c:pt>
                      <c:pt idx="1">
                        <c:v>(2016)</c:v>
                      </c:pt>
                      <c:pt idx="2">
                        <c:v>(2017)</c:v>
                      </c:pt>
                      <c:pt idx="3">
                        <c:v>(2018)</c:v>
                      </c:pt>
                      <c:pt idx="4">
                        <c:v>(2019)</c:v>
                      </c:pt>
                      <c:pt idx="5">
                        <c:v>(2020)</c:v>
                      </c:pt>
                      <c:pt idx="6">
                        <c:v>(2021)</c:v>
                      </c:pt>
                      <c:pt idx="7">
                        <c:v>(2022)</c:v>
                      </c:pt>
                      <c:pt idx="8">
                        <c:v>(2023)</c:v>
                      </c:pt>
                      <c:pt idx="9">
                        <c:v>(2024)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GRAFY!$F$224:$F$233</c15:sqref>
                        </c15:formulaRef>
                      </c:ext>
                    </c:extLst>
                    <c:numCache>
                      <c:formatCode>#,##0</c:formatCode>
                      <c:ptCount val="10"/>
                      <c:pt idx="0">
                        <c:v>452</c:v>
                      </c:pt>
                      <c:pt idx="1">
                        <c:v>538</c:v>
                      </c:pt>
                      <c:pt idx="2">
                        <c:v>458</c:v>
                      </c:pt>
                      <c:pt idx="3">
                        <c:v>573</c:v>
                      </c:pt>
                      <c:pt idx="4">
                        <c:v>502</c:v>
                      </c:pt>
                      <c:pt idx="5">
                        <c:v>599</c:v>
                      </c:pt>
                      <c:pt idx="6">
                        <c:v>519</c:v>
                      </c:pt>
                      <c:pt idx="7">
                        <c:v>611</c:v>
                      </c:pt>
                      <c:pt idx="8">
                        <c:v>611</c:v>
                      </c:pt>
                      <c:pt idx="9">
                        <c:v>651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7442-49EF-8AA9-3EAD4687EF2C}"/>
                  </c:ext>
                </c:extLst>
              </c15:ser>
            </c15:filteredBarSeries>
          </c:ext>
        </c:extLst>
      </c:barChart>
      <c:catAx>
        <c:axId val="1182366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1182377264"/>
        <c:crosses val="autoZero"/>
        <c:auto val="1"/>
        <c:lblAlgn val="ctr"/>
        <c:lblOffset val="100"/>
        <c:noMultiLvlLbl val="0"/>
      </c:catAx>
      <c:valAx>
        <c:axId val="1182377264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1823664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3652525605509733E-2"/>
          <c:y val="2.5991538537629175E-2"/>
          <c:w val="0.95269494878898053"/>
          <c:h val="0.90123715630283441"/>
        </c:manualLayout>
      </c:layout>
      <c:barChart>
        <c:barDir val="col"/>
        <c:grouping val="clustered"/>
        <c:varyColors val="0"/>
        <c:ser>
          <c:idx val="3"/>
          <c:order val="3"/>
          <c:tx>
            <c:strRef>
              <c:f>GRAFY!$E$223</c:f>
              <c:strCache>
                <c:ptCount val="1"/>
                <c:pt idx="0">
                  <c:v>ZPŮSOB JÍZDY</c:v>
                </c:pt>
              </c:strCache>
            </c:strRef>
          </c:tx>
          <c:spPr>
            <a:solidFill>
              <a:srgbClr val="44546A">
                <a:lumMod val="75000"/>
              </a:srgbClr>
            </a:solidFill>
            <a:ln>
              <a:noFill/>
            </a:ln>
            <a:effectLst/>
          </c:spPr>
          <c:invertIfNegative val="0"/>
          <c:dPt>
            <c:idx val="9"/>
            <c:invertIfNegative val="0"/>
            <c:bubble3D val="0"/>
            <c:spPr>
              <a:solidFill>
                <a:srgbClr val="052F6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9AB9-4E9F-B1A3-0D3EE9ABB4BC}"/>
              </c:ext>
            </c:extLst>
          </c:dPt>
          <c:dLbls>
            <c:spPr>
              <a:solidFill>
                <a:srgbClr val="333F50"/>
              </a:solidFill>
              <a:ln w="15875">
                <a:solidFill>
                  <a:srgbClr val="FFC000">
                    <a:lumMod val="60000"/>
                    <a:lumOff val="40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snip2Diag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GRAFY!$A$224:$A$233</c:f>
              <c:strCache>
                <c:ptCount val="10"/>
                <c:pt idx="0">
                  <c:v>(2015)</c:v>
                </c:pt>
                <c:pt idx="1">
                  <c:v>(2016)</c:v>
                </c:pt>
                <c:pt idx="2">
                  <c:v>(2017)</c:v>
                </c:pt>
                <c:pt idx="3">
                  <c:v>(2018)</c:v>
                </c:pt>
                <c:pt idx="4">
                  <c:v>(2019)</c:v>
                </c:pt>
                <c:pt idx="5">
                  <c:v>(2020)</c:v>
                </c:pt>
                <c:pt idx="6">
                  <c:v>(2021)</c:v>
                </c:pt>
                <c:pt idx="7">
                  <c:v>(2022)</c:v>
                </c:pt>
                <c:pt idx="8">
                  <c:v>(2023)</c:v>
                </c:pt>
                <c:pt idx="9">
                  <c:v>(2024)</c:v>
                </c:pt>
              </c:strCache>
            </c:strRef>
          </c:cat>
          <c:val>
            <c:numRef>
              <c:f>GRAFY!$E$224:$E$233</c:f>
              <c:numCache>
                <c:formatCode>#,##0</c:formatCode>
                <c:ptCount val="10"/>
                <c:pt idx="0">
                  <c:v>5960</c:v>
                </c:pt>
                <c:pt idx="1">
                  <c:v>6595</c:v>
                </c:pt>
                <c:pt idx="2">
                  <c:v>6982</c:v>
                </c:pt>
                <c:pt idx="3">
                  <c:v>7330</c:v>
                </c:pt>
                <c:pt idx="4">
                  <c:v>7681</c:v>
                </c:pt>
                <c:pt idx="5">
                  <c:v>6568</c:v>
                </c:pt>
                <c:pt idx="6">
                  <c:v>7005</c:v>
                </c:pt>
                <c:pt idx="7">
                  <c:v>7172</c:v>
                </c:pt>
                <c:pt idx="8">
                  <c:v>7609</c:v>
                </c:pt>
                <c:pt idx="9">
                  <c:v>7697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6C7-44BF-83B3-A66D0E3F3D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182366448"/>
        <c:axId val="1182377264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GRAFY!$B$223</c15:sqref>
                        </c15:formulaRef>
                      </c:ext>
                    </c:extLst>
                    <c:strCache>
                      <c:ptCount val="1"/>
                      <c:pt idx="0">
                        <c:v>RYCHLOST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GRAFY!$A$224:$A$233</c15:sqref>
                        </c15:formulaRef>
                      </c:ext>
                    </c:extLst>
                    <c:strCache>
                      <c:ptCount val="10"/>
                      <c:pt idx="0">
                        <c:v>(2015)</c:v>
                      </c:pt>
                      <c:pt idx="1">
                        <c:v>(2016)</c:v>
                      </c:pt>
                      <c:pt idx="2">
                        <c:v>(2017)</c:v>
                      </c:pt>
                      <c:pt idx="3">
                        <c:v>(2018)</c:v>
                      </c:pt>
                      <c:pt idx="4">
                        <c:v>(2019)</c:v>
                      </c:pt>
                      <c:pt idx="5">
                        <c:v>(2020)</c:v>
                      </c:pt>
                      <c:pt idx="6">
                        <c:v>(2021)</c:v>
                      </c:pt>
                      <c:pt idx="7">
                        <c:v>(2022)</c:v>
                      </c:pt>
                      <c:pt idx="8">
                        <c:v>(2023)</c:v>
                      </c:pt>
                      <c:pt idx="9">
                        <c:v>(2024)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GRAFY!$B$224:$B$233</c15:sqref>
                        </c15:formulaRef>
                      </c:ext>
                    </c:extLst>
                    <c:numCache>
                      <c:formatCode>#,##0</c:formatCode>
                      <c:ptCount val="10"/>
                      <c:pt idx="0">
                        <c:v>2298</c:v>
                      </c:pt>
                      <c:pt idx="1">
                        <c:v>2691</c:v>
                      </c:pt>
                      <c:pt idx="2">
                        <c:v>2714</c:v>
                      </c:pt>
                      <c:pt idx="3">
                        <c:v>2660</c:v>
                      </c:pt>
                      <c:pt idx="4">
                        <c:v>2633</c:v>
                      </c:pt>
                      <c:pt idx="5">
                        <c:v>2411</c:v>
                      </c:pt>
                      <c:pt idx="6">
                        <c:v>2623</c:v>
                      </c:pt>
                      <c:pt idx="7">
                        <c:v>2636</c:v>
                      </c:pt>
                      <c:pt idx="8">
                        <c:v>2732</c:v>
                      </c:pt>
                      <c:pt idx="9">
                        <c:v>2504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B6C7-44BF-83B3-A66D0E3F3D5B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GRAFY!$C$223</c15:sqref>
                        </c15:formulaRef>
                      </c:ext>
                    </c:extLst>
                    <c:strCache>
                      <c:ptCount val="1"/>
                      <c:pt idx="0">
                        <c:v>PŘEDJÍŽDĚNÍ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solidFill>
                      <a:schemeClr val="lt1"/>
                    </a:solidFill>
                    <a:ln>
                      <a:solidFill>
                        <a:schemeClr val="dk1">
                          <a:lumMod val="25000"/>
                          <a:lumOff val="75000"/>
                        </a:schemeClr>
                      </a:solidFill>
                    </a:ln>
                    <a:effectLst/>
                  </c:spPr>
                  <c:txPr>
                    <a:bodyPr rot="0" spcFirstLastPara="1" vertOverflow="clip" horzOverflow="clip" vert="horz" wrap="square" lIns="36576" tIns="18288" rIns="36576" bIns="18288" anchor="ctr" anchorCtr="1">
                      <a:spAutoFit/>
                    </a:bodyPr>
                    <a:lstStyle/>
                    <a:p>
                      <a:pPr>
                        <a:defRPr sz="900" b="1" i="0" u="none" strike="noStrike" kern="1200" baseline="0">
                          <a:solidFill>
                            <a:srgbClr val="C0504D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endParaRPr lang="cs-CZ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pPr xmlns:c15="http://schemas.microsoft.com/office/drawing/2012/chart">
                        <a:prstGeom prst="roundRect">
                          <a:avLst/>
                        </a:prstGeom>
                        <a:noFill/>
                        <a:ln>
                          <a:noFill/>
                        </a:ln>
                      </c15:spPr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GRAFY!$A$224:$A$233</c15:sqref>
                        </c15:formulaRef>
                      </c:ext>
                    </c:extLst>
                    <c:strCache>
                      <c:ptCount val="10"/>
                      <c:pt idx="0">
                        <c:v>(2015)</c:v>
                      </c:pt>
                      <c:pt idx="1">
                        <c:v>(2016)</c:v>
                      </c:pt>
                      <c:pt idx="2">
                        <c:v>(2017)</c:v>
                      </c:pt>
                      <c:pt idx="3">
                        <c:v>(2018)</c:v>
                      </c:pt>
                      <c:pt idx="4">
                        <c:v>(2019)</c:v>
                      </c:pt>
                      <c:pt idx="5">
                        <c:v>(2020)</c:v>
                      </c:pt>
                      <c:pt idx="6">
                        <c:v>(2021)</c:v>
                      </c:pt>
                      <c:pt idx="7">
                        <c:v>(2022)</c:v>
                      </c:pt>
                      <c:pt idx="8">
                        <c:v>(2023)</c:v>
                      </c:pt>
                      <c:pt idx="9">
                        <c:v>(2024)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GRAFY!$C$224:$C$233</c15:sqref>
                        </c15:formulaRef>
                      </c:ext>
                    </c:extLst>
                    <c:numCache>
                      <c:formatCode>#,##0</c:formatCode>
                      <c:ptCount val="10"/>
                      <c:pt idx="0">
                        <c:v>317</c:v>
                      </c:pt>
                      <c:pt idx="1">
                        <c:v>292</c:v>
                      </c:pt>
                      <c:pt idx="2">
                        <c:v>288</c:v>
                      </c:pt>
                      <c:pt idx="3">
                        <c:v>296</c:v>
                      </c:pt>
                      <c:pt idx="4">
                        <c:v>273</c:v>
                      </c:pt>
                      <c:pt idx="5">
                        <c:v>252</c:v>
                      </c:pt>
                      <c:pt idx="6">
                        <c:v>217</c:v>
                      </c:pt>
                      <c:pt idx="7">
                        <c:v>234</c:v>
                      </c:pt>
                      <c:pt idx="8">
                        <c:v>221</c:v>
                      </c:pt>
                      <c:pt idx="9">
                        <c:v>235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0-B6C7-44BF-83B3-A66D0E3F3D5B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GRAFY!$D$223</c15:sqref>
                        </c15:formulaRef>
                      </c:ext>
                    </c:extLst>
                    <c:strCache>
                      <c:ptCount val="1"/>
                      <c:pt idx="0">
                        <c:v>PŘEDNOST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GRAFY!$A$224:$A$233</c15:sqref>
                        </c15:formulaRef>
                      </c:ext>
                    </c:extLst>
                    <c:strCache>
                      <c:ptCount val="10"/>
                      <c:pt idx="0">
                        <c:v>(2015)</c:v>
                      </c:pt>
                      <c:pt idx="1">
                        <c:v>(2016)</c:v>
                      </c:pt>
                      <c:pt idx="2">
                        <c:v>(2017)</c:v>
                      </c:pt>
                      <c:pt idx="3">
                        <c:v>(2018)</c:v>
                      </c:pt>
                      <c:pt idx="4">
                        <c:v>(2019)</c:v>
                      </c:pt>
                      <c:pt idx="5">
                        <c:v>(2020)</c:v>
                      </c:pt>
                      <c:pt idx="6">
                        <c:v>(2021)</c:v>
                      </c:pt>
                      <c:pt idx="7">
                        <c:v>(2022)</c:v>
                      </c:pt>
                      <c:pt idx="8">
                        <c:v>(2023)</c:v>
                      </c:pt>
                      <c:pt idx="9">
                        <c:v>(2024)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GRAFY!$D$224:$D$233</c15:sqref>
                        </c15:formulaRef>
                      </c:ext>
                    </c:extLst>
                    <c:numCache>
                      <c:formatCode>#,##0</c:formatCode>
                      <c:ptCount val="10"/>
                      <c:pt idx="0">
                        <c:v>1206</c:v>
                      </c:pt>
                      <c:pt idx="1">
                        <c:v>1413</c:v>
                      </c:pt>
                      <c:pt idx="2">
                        <c:v>1456</c:v>
                      </c:pt>
                      <c:pt idx="3">
                        <c:v>1479</c:v>
                      </c:pt>
                      <c:pt idx="4">
                        <c:v>1455</c:v>
                      </c:pt>
                      <c:pt idx="5">
                        <c:v>1265</c:v>
                      </c:pt>
                      <c:pt idx="6">
                        <c:v>1326</c:v>
                      </c:pt>
                      <c:pt idx="7">
                        <c:v>1358</c:v>
                      </c:pt>
                      <c:pt idx="8">
                        <c:v>1458</c:v>
                      </c:pt>
                      <c:pt idx="9">
                        <c:v>1488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B6C7-44BF-83B3-A66D0E3F3D5B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GRAFY!$F$223</c15:sqref>
                        </c15:formulaRef>
                      </c:ext>
                    </c:extLst>
                    <c:strCache>
                      <c:ptCount val="1"/>
                      <c:pt idx="0">
                        <c:v>ALKOHOL</c:v>
                      </c:pt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GRAFY!$A$224:$A$233</c15:sqref>
                        </c15:formulaRef>
                      </c:ext>
                    </c:extLst>
                    <c:strCache>
                      <c:ptCount val="10"/>
                      <c:pt idx="0">
                        <c:v>(2015)</c:v>
                      </c:pt>
                      <c:pt idx="1">
                        <c:v>(2016)</c:v>
                      </c:pt>
                      <c:pt idx="2">
                        <c:v>(2017)</c:v>
                      </c:pt>
                      <c:pt idx="3">
                        <c:v>(2018)</c:v>
                      </c:pt>
                      <c:pt idx="4">
                        <c:v>(2019)</c:v>
                      </c:pt>
                      <c:pt idx="5">
                        <c:v>(2020)</c:v>
                      </c:pt>
                      <c:pt idx="6">
                        <c:v>(2021)</c:v>
                      </c:pt>
                      <c:pt idx="7">
                        <c:v>(2022)</c:v>
                      </c:pt>
                      <c:pt idx="8">
                        <c:v>(2023)</c:v>
                      </c:pt>
                      <c:pt idx="9">
                        <c:v>(2024)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GRAFY!$F$224:$F$233</c15:sqref>
                        </c15:formulaRef>
                      </c:ext>
                    </c:extLst>
                    <c:numCache>
                      <c:formatCode>#,##0</c:formatCode>
                      <c:ptCount val="10"/>
                      <c:pt idx="0">
                        <c:v>452</c:v>
                      </c:pt>
                      <c:pt idx="1">
                        <c:v>538</c:v>
                      </c:pt>
                      <c:pt idx="2">
                        <c:v>458</c:v>
                      </c:pt>
                      <c:pt idx="3">
                        <c:v>573</c:v>
                      </c:pt>
                      <c:pt idx="4">
                        <c:v>502</c:v>
                      </c:pt>
                      <c:pt idx="5">
                        <c:v>599</c:v>
                      </c:pt>
                      <c:pt idx="6">
                        <c:v>519</c:v>
                      </c:pt>
                      <c:pt idx="7">
                        <c:v>611</c:v>
                      </c:pt>
                      <c:pt idx="8">
                        <c:v>611</c:v>
                      </c:pt>
                      <c:pt idx="9">
                        <c:v>651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B6C7-44BF-83B3-A66D0E3F3D5B}"/>
                  </c:ext>
                </c:extLst>
              </c15:ser>
            </c15:filteredBarSeries>
          </c:ext>
        </c:extLst>
      </c:barChart>
      <c:catAx>
        <c:axId val="1182366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1182377264"/>
        <c:crosses val="autoZero"/>
        <c:auto val="1"/>
        <c:lblAlgn val="ctr"/>
        <c:lblOffset val="100"/>
        <c:noMultiLvlLbl val="0"/>
      </c:catAx>
      <c:valAx>
        <c:axId val="1182377264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1823664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19050"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0555555555555555E-2"/>
          <c:y val="5.0925925925925923E-2"/>
          <c:w val="0.93888888888888888"/>
          <c:h val="0.9204869542891986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E0D-43AA-9777-705C78686120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E0D-43AA-9777-705C7868612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E0D-43AA-9777-705C78686120}"/>
              </c:ext>
            </c:extLst>
          </c:dPt>
          <c:dLbls>
            <c:dLbl>
              <c:idx val="1"/>
              <c:layout>
                <c:manualLayout>
                  <c:x val="0"/>
                  <c:y val="-4.9242125984251969E-2"/>
                </c:manualLayout>
              </c:layout>
              <c:spPr>
                <a:solidFill>
                  <a:schemeClr val="lt1"/>
                </a:solidFill>
                <a:ln>
                  <a:solidFill>
                    <a:srgbClr val="C00000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ound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3-2E0D-43AA-9777-705C78686120}"/>
                </c:ext>
              </c:extLst>
            </c:dLbl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GRAFY!$B$3:$B$5</c:f>
              <c:strCache>
                <c:ptCount val="3"/>
                <c:pt idx="0">
                  <c:v>2023</c:v>
                </c:pt>
                <c:pt idx="1">
                  <c:v>Rozdíl</c:v>
                </c:pt>
                <c:pt idx="2">
                  <c:v>2022</c:v>
                </c:pt>
              </c:strCache>
            </c:strRef>
          </c:cat>
          <c:val>
            <c:numRef>
              <c:f>GRAFY!$C$3:$C$5</c:f>
              <c:numCache>
                <c:formatCode>#,##0</c:formatCode>
                <c:ptCount val="3"/>
                <c:pt idx="0">
                  <c:v>16343</c:v>
                </c:pt>
                <c:pt idx="1">
                  <c:v>62</c:v>
                </c:pt>
                <c:pt idx="2">
                  <c:v>16281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E0D-43AA-9777-705C7868612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72"/>
        <c:axId val="183760767"/>
        <c:axId val="183764927"/>
      </c:barChart>
      <c:catAx>
        <c:axId val="18376076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83764927"/>
        <c:crosses val="autoZero"/>
        <c:auto val="1"/>
        <c:lblAlgn val="ctr"/>
        <c:lblOffset val="100"/>
        <c:noMultiLvlLbl val="0"/>
      </c:catAx>
      <c:valAx>
        <c:axId val="183764927"/>
        <c:scaling>
          <c:orientation val="minMax"/>
          <c:max val="17000"/>
        </c:scaling>
        <c:delete val="1"/>
        <c:axPos val="l"/>
        <c:numFmt formatCode="#,##0" sourceLinked="1"/>
        <c:majorTickMark val="none"/>
        <c:minorTickMark val="none"/>
        <c:tickLblPos val="nextTo"/>
        <c:crossAx val="1837607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1-07T09:41:58.271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EE98BE-A054-41DC-BE1D-5DA093CA838D}" type="doc">
      <dgm:prSet loTypeId="urn:microsoft.com/office/officeart/2005/8/layout/chevron1" loCatId="process" qsTypeId="urn:microsoft.com/office/officeart/2005/8/quickstyle/simple1" qsCatId="simple" csTypeId="urn:microsoft.com/office/officeart/2005/8/colors/accent2_3" csCatId="accent2" phldr="1"/>
      <dgm:spPr/>
    </dgm:pt>
    <dgm:pt modelId="{868EE95B-BA12-4A13-BAA3-3A89BC6B2E53}">
      <dgm:prSet phldrT="[Text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cs-CZ" dirty="0" smtClean="0"/>
            <a:t> </a:t>
          </a:r>
          <a:endParaRPr lang="cs-CZ" dirty="0"/>
        </a:p>
      </dgm:t>
    </dgm:pt>
    <dgm:pt modelId="{07B2CE31-F1DA-486F-9E32-8C391C4E4FC2}" type="parTrans" cxnId="{4BD7FF44-3FCE-4FD4-99CC-D9610B6D8ACD}">
      <dgm:prSet/>
      <dgm:spPr/>
      <dgm:t>
        <a:bodyPr/>
        <a:lstStyle/>
        <a:p>
          <a:endParaRPr lang="cs-CZ"/>
        </a:p>
      </dgm:t>
    </dgm:pt>
    <dgm:pt modelId="{C5864981-7B73-4998-98EE-66ED2B1CE8F3}" type="sibTrans" cxnId="{4BD7FF44-3FCE-4FD4-99CC-D9610B6D8ACD}">
      <dgm:prSet/>
      <dgm:spPr/>
      <dgm:t>
        <a:bodyPr/>
        <a:lstStyle/>
        <a:p>
          <a:endParaRPr lang="cs-CZ"/>
        </a:p>
      </dgm:t>
    </dgm:pt>
    <dgm:pt modelId="{3343EAEE-BA39-484C-9BA1-DC695AD7FD77}">
      <dgm:prSet phldrT="[Text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cs-CZ" dirty="0" smtClean="0"/>
            <a:t> </a:t>
          </a:r>
          <a:endParaRPr lang="cs-CZ" dirty="0"/>
        </a:p>
      </dgm:t>
    </dgm:pt>
    <dgm:pt modelId="{B5B1C93E-F51A-468D-9A9A-ADA269ECBC35}" type="parTrans" cxnId="{7BFBC22D-978A-4923-9CEB-511F50C78CEB}">
      <dgm:prSet/>
      <dgm:spPr/>
      <dgm:t>
        <a:bodyPr/>
        <a:lstStyle/>
        <a:p>
          <a:endParaRPr lang="cs-CZ"/>
        </a:p>
      </dgm:t>
    </dgm:pt>
    <dgm:pt modelId="{44C18D38-72E8-4902-9546-78C1EAC06EBD}" type="sibTrans" cxnId="{7BFBC22D-978A-4923-9CEB-511F50C78CEB}">
      <dgm:prSet/>
      <dgm:spPr/>
      <dgm:t>
        <a:bodyPr/>
        <a:lstStyle/>
        <a:p>
          <a:endParaRPr lang="cs-CZ"/>
        </a:p>
      </dgm:t>
    </dgm:pt>
    <dgm:pt modelId="{6BDF01E0-6B37-4495-9787-B5CE23B74AA7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cs-CZ" dirty="0" smtClean="0"/>
            <a:t> </a:t>
          </a:r>
          <a:endParaRPr lang="cs-CZ" dirty="0"/>
        </a:p>
      </dgm:t>
    </dgm:pt>
    <dgm:pt modelId="{C9AA3EA6-9ABD-4FF5-A922-6008421E9FEE}" type="sibTrans" cxnId="{4A107466-871B-4451-ACE0-46B7D25ED3CE}">
      <dgm:prSet/>
      <dgm:spPr/>
      <dgm:t>
        <a:bodyPr/>
        <a:lstStyle/>
        <a:p>
          <a:endParaRPr lang="cs-CZ"/>
        </a:p>
      </dgm:t>
    </dgm:pt>
    <dgm:pt modelId="{BFF1B53C-34F0-433E-BB32-37F19B229D95}" type="parTrans" cxnId="{4A107466-871B-4451-ACE0-46B7D25ED3CE}">
      <dgm:prSet/>
      <dgm:spPr/>
      <dgm:t>
        <a:bodyPr/>
        <a:lstStyle/>
        <a:p>
          <a:endParaRPr lang="cs-CZ"/>
        </a:p>
      </dgm:t>
    </dgm:pt>
    <dgm:pt modelId="{9DA2396F-55A0-4BB6-9149-38C8BEF2DE75}" type="pres">
      <dgm:prSet presAssocID="{8CEE98BE-A054-41DC-BE1D-5DA093CA838D}" presName="Name0" presStyleCnt="0">
        <dgm:presLayoutVars>
          <dgm:dir/>
          <dgm:animLvl val="lvl"/>
          <dgm:resizeHandles val="exact"/>
        </dgm:presLayoutVars>
      </dgm:prSet>
      <dgm:spPr/>
    </dgm:pt>
    <dgm:pt modelId="{46C702A5-E143-4023-8FBD-C82330B19B70}" type="pres">
      <dgm:prSet presAssocID="{6BDF01E0-6B37-4495-9787-B5CE23B74AA7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0B87409-C6DB-4055-A0D9-CBF47670950D}" type="pres">
      <dgm:prSet presAssocID="{C9AA3EA6-9ABD-4FF5-A922-6008421E9FEE}" presName="parTxOnlySpace" presStyleCnt="0"/>
      <dgm:spPr/>
    </dgm:pt>
    <dgm:pt modelId="{B70A667D-99D3-47F2-8D72-058A0C462E26}" type="pres">
      <dgm:prSet presAssocID="{868EE95B-BA12-4A13-BAA3-3A89BC6B2E53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947B26D-60A1-46F6-8C62-5B2B6CFF4D19}" type="pres">
      <dgm:prSet presAssocID="{C5864981-7B73-4998-98EE-66ED2B1CE8F3}" presName="parTxOnlySpace" presStyleCnt="0"/>
      <dgm:spPr/>
    </dgm:pt>
    <dgm:pt modelId="{11CBEE92-0227-4815-B43E-B7999ABEE9CA}" type="pres">
      <dgm:prSet presAssocID="{3343EAEE-BA39-484C-9BA1-DC695AD7FD77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49FD1ACD-BC1E-40FD-A0E6-6796538E5CCF}" type="presOf" srcId="{6BDF01E0-6B37-4495-9787-B5CE23B74AA7}" destId="{46C702A5-E143-4023-8FBD-C82330B19B70}" srcOrd="0" destOrd="0" presId="urn:microsoft.com/office/officeart/2005/8/layout/chevron1"/>
    <dgm:cxn modelId="{7BFBC22D-978A-4923-9CEB-511F50C78CEB}" srcId="{8CEE98BE-A054-41DC-BE1D-5DA093CA838D}" destId="{3343EAEE-BA39-484C-9BA1-DC695AD7FD77}" srcOrd="2" destOrd="0" parTransId="{B5B1C93E-F51A-468D-9A9A-ADA269ECBC35}" sibTransId="{44C18D38-72E8-4902-9546-78C1EAC06EBD}"/>
    <dgm:cxn modelId="{D06632DB-AF88-4EFE-A7FE-A2F73CDD50BD}" type="presOf" srcId="{868EE95B-BA12-4A13-BAA3-3A89BC6B2E53}" destId="{B70A667D-99D3-47F2-8D72-058A0C462E26}" srcOrd="0" destOrd="0" presId="urn:microsoft.com/office/officeart/2005/8/layout/chevron1"/>
    <dgm:cxn modelId="{4A107466-871B-4451-ACE0-46B7D25ED3CE}" srcId="{8CEE98BE-A054-41DC-BE1D-5DA093CA838D}" destId="{6BDF01E0-6B37-4495-9787-B5CE23B74AA7}" srcOrd="0" destOrd="0" parTransId="{BFF1B53C-34F0-433E-BB32-37F19B229D95}" sibTransId="{C9AA3EA6-9ABD-4FF5-A922-6008421E9FEE}"/>
    <dgm:cxn modelId="{4BD7FF44-3FCE-4FD4-99CC-D9610B6D8ACD}" srcId="{8CEE98BE-A054-41DC-BE1D-5DA093CA838D}" destId="{868EE95B-BA12-4A13-BAA3-3A89BC6B2E53}" srcOrd="1" destOrd="0" parTransId="{07B2CE31-F1DA-486F-9E32-8C391C4E4FC2}" sibTransId="{C5864981-7B73-4998-98EE-66ED2B1CE8F3}"/>
    <dgm:cxn modelId="{603A271E-66AB-4DB1-A25B-7FE7EC413319}" type="presOf" srcId="{3343EAEE-BA39-484C-9BA1-DC695AD7FD77}" destId="{11CBEE92-0227-4815-B43E-B7999ABEE9CA}" srcOrd="0" destOrd="0" presId="urn:microsoft.com/office/officeart/2005/8/layout/chevron1"/>
    <dgm:cxn modelId="{C9C657B6-3861-43B2-AA45-4BA63D43D511}" type="presOf" srcId="{8CEE98BE-A054-41DC-BE1D-5DA093CA838D}" destId="{9DA2396F-55A0-4BB6-9149-38C8BEF2DE75}" srcOrd="0" destOrd="0" presId="urn:microsoft.com/office/officeart/2005/8/layout/chevron1"/>
    <dgm:cxn modelId="{5A97D790-93F1-4612-ADBC-7F6E106E7E55}" type="presParOf" srcId="{9DA2396F-55A0-4BB6-9149-38C8BEF2DE75}" destId="{46C702A5-E143-4023-8FBD-C82330B19B70}" srcOrd="0" destOrd="0" presId="urn:microsoft.com/office/officeart/2005/8/layout/chevron1"/>
    <dgm:cxn modelId="{76B6A00C-018B-4FAD-AE78-8D3D810F7B2D}" type="presParOf" srcId="{9DA2396F-55A0-4BB6-9149-38C8BEF2DE75}" destId="{60B87409-C6DB-4055-A0D9-CBF47670950D}" srcOrd="1" destOrd="0" presId="urn:microsoft.com/office/officeart/2005/8/layout/chevron1"/>
    <dgm:cxn modelId="{F93C9807-590D-449E-B6A4-53A519C7330D}" type="presParOf" srcId="{9DA2396F-55A0-4BB6-9149-38C8BEF2DE75}" destId="{B70A667D-99D3-47F2-8D72-058A0C462E26}" srcOrd="2" destOrd="0" presId="urn:microsoft.com/office/officeart/2005/8/layout/chevron1"/>
    <dgm:cxn modelId="{361277E8-8EC5-451A-A330-0F1EFB1A26EA}" type="presParOf" srcId="{9DA2396F-55A0-4BB6-9149-38C8BEF2DE75}" destId="{2947B26D-60A1-46F6-8C62-5B2B6CFF4D19}" srcOrd="3" destOrd="0" presId="urn:microsoft.com/office/officeart/2005/8/layout/chevron1"/>
    <dgm:cxn modelId="{5B43E240-EADB-4A90-AA01-A540C0FEC55B}" type="presParOf" srcId="{9DA2396F-55A0-4BB6-9149-38C8BEF2DE75}" destId="{11CBEE92-0227-4815-B43E-B7999ABEE9CA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CEE98BE-A054-41DC-BE1D-5DA093CA838D}" type="doc">
      <dgm:prSet loTypeId="urn:microsoft.com/office/officeart/2005/8/layout/chevron1" loCatId="process" qsTypeId="urn:microsoft.com/office/officeart/2005/8/quickstyle/simple1" qsCatId="simple" csTypeId="urn:microsoft.com/office/officeart/2005/8/colors/accent4_3" csCatId="accent4" phldr="1"/>
      <dgm:spPr/>
    </dgm:pt>
    <dgm:pt modelId="{868EE95B-BA12-4A13-BAA3-3A89BC6B2E53}">
      <dgm:prSet phldrT="[Text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cs-CZ" dirty="0" smtClean="0"/>
            <a:t> </a:t>
          </a:r>
          <a:endParaRPr lang="cs-CZ" dirty="0"/>
        </a:p>
      </dgm:t>
    </dgm:pt>
    <dgm:pt modelId="{07B2CE31-F1DA-486F-9E32-8C391C4E4FC2}" type="parTrans" cxnId="{4BD7FF44-3FCE-4FD4-99CC-D9610B6D8ACD}">
      <dgm:prSet/>
      <dgm:spPr/>
      <dgm:t>
        <a:bodyPr/>
        <a:lstStyle/>
        <a:p>
          <a:endParaRPr lang="cs-CZ"/>
        </a:p>
      </dgm:t>
    </dgm:pt>
    <dgm:pt modelId="{C5864981-7B73-4998-98EE-66ED2B1CE8F3}" type="sibTrans" cxnId="{4BD7FF44-3FCE-4FD4-99CC-D9610B6D8ACD}">
      <dgm:prSet/>
      <dgm:spPr/>
      <dgm:t>
        <a:bodyPr/>
        <a:lstStyle/>
        <a:p>
          <a:endParaRPr lang="cs-CZ"/>
        </a:p>
      </dgm:t>
    </dgm:pt>
    <dgm:pt modelId="{3343EAEE-BA39-484C-9BA1-DC695AD7FD77}">
      <dgm:prSet phldrT="[Text]"/>
      <dgm:spPr>
        <a:solidFill>
          <a:schemeClr val="accent6">
            <a:lumMod val="40000"/>
            <a:lumOff val="6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r>
            <a:rPr lang="cs-CZ" dirty="0" smtClean="0"/>
            <a:t> </a:t>
          </a:r>
          <a:endParaRPr lang="cs-CZ" dirty="0"/>
        </a:p>
      </dgm:t>
    </dgm:pt>
    <dgm:pt modelId="{B5B1C93E-F51A-468D-9A9A-ADA269ECBC35}" type="parTrans" cxnId="{7BFBC22D-978A-4923-9CEB-511F50C78CEB}">
      <dgm:prSet/>
      <dgm:spPr/>
      <dgm:t>
        <a:bodyPr/>
        <a:lstStyle/>
        <a:p>
          <a:endParaRPr lang="cs-CZ"/>
        </a:p>
      </dgm:t>
    </dgm:pt>
    <dgm:pt modelId="{44C18D38-72E8-4902-9546-78C1EAC06EBD}" type="sibTrans" cxnId="{7BFBC22D-978A-4923-9CEB-511F50C78CEB}">
      <dgm:prSet/>
      <dgm:spPr/>
      <dgm:t>
        <a:bodyPr/>
        <a:lstStyle/>
        <a:p>
          <a:endParaRPr lang="cs-CZ"/>
        </a:p>
      </dgm:t>
    </dgm:pt>
    <dgm:pt modelId="{6BDF01E0-6B37-4495-9787-B5CE23B74AA7}">
      <dgm:prSet phldrT="[Text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cs-CZ" dirty="0" smtClean="0"/>
            <a:t> </a:t>
          </a:r>
          <a:endParaRPr lang="cs-CZ" dirty="0"/>
        </a:p>
      </dgm:t>
    </dgm:pt>
    <dgm:pt modelId="{C9AA3EA6-9ABD-4FF5-A922-6008421E9FEE}" type="sibTrans" cxnId="{4A107466-871B-4451-ACE0-46B7D25ED3CE}">
      <dgm:prSet/>
      <dgm:spPr/>
      <dgm:t>
        <a:bodyPr/>
        <a:lstStyle/>
        <a:p>
          <a:endParaRPr lang="cs-CZ"/>
        </a:p>
      </dgm:t>
    </dgm:pt>
    <dgm:pt modelId="{BFF1B53C-34F0-433E-BB32-37F19B229D95}" type="parTrans" cxnId="{4A107466-871B-4451-ACE0-46B7D25ED3CE}">
      <dgm:prSet/>
      <dgm:spPr/>
      <dgm:t>
        <a:bodyPr/>
        <a:lstStyle/>
        <a:p>
          <a:endParaRPr lang="cs-CZ"/>
        </a:p>
      </dgm:t>
    </dgm:pt>
    <dgm:pt modelId="{9DA2396F-55A0-4BB6-9149-38C8BEF2DE75}" type="pres">
      <dgm:prSet presAssocID="{8CEE98BE-A054-41DC-BE1D-5DA093CA838D}" presName="Name0" presStyleCnt="0">
        <dgm:presLayoutVars>
          <dgm:dir/>
          <dgm:animLvl val="lvl"/>
          <dgm:resizeHandles val="exact"/>
        </dgm:presLayoutVars>
      </dgm:prSet>
      <dgm:spPr/>
    </dgm:pt>
    <dgm:pt modelId="{46C702A5-E143-4023-8FBD-C82330B19B70}" type="pres">
      <dgm:prSet presAssocID="{6BDF01E0-6B37-4495-9787-B5CE23B74AA7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0B87409-C6DB-4055-A0D9-CBF47670950D}" type="pres">
      <dgm:prSet presAssocID="{C9AA3EA6-9ABD-4FF5-A922-6008421E9FEE}" presName="parTxOnlySpace" presStyleCnt="0"/>
      <dgm:spPr/>
    </dgm:pt>
    <dgm:pt modelId="{B70A667D-99D3-47F2-8D72-058A0C462E26}" type="pres">
      <dgm:prSet presAssocID="{868EE95B-BA12-4A13-BAA3-3A89BC6B2E53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947B26D-60A1-46F6-8C62-5B2B6CFF4D19}" type="pres">
      <dgm:prSet presAssocID="{C5864981-7B73-4998-98EE-66ED2B1CE8F3}" presName="parTxOnlySpace" presStyleCnt="0"/>
      <dgm:spPr/>
    </dgm:pt>
    <dgm:pt modelId="{11CBEE92-0227-4815-B43E-B7999ABEE9CA}" type="pres">
      <dgm:prSet presAssocID="{3343EAEE-BA39-484C-9BA1-DC695AD7FD77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49FD1ACD-BC1E-40FD-A0E6-6796538E5CCF}" type="presOf" srcId="{6BDF01E0-6B37-4495-9787-B5CE23B74AA7}" destId="{46C702A5-E143-4023-8FBD-C82330B19B70}" srcOrd="0" destOrd="0" presId="urn:microsoft.com/office/officeart/2005/8/layout/chevron1"/>
    <dgm:cxn modelId="{7BFBC22D-978A-4923-9CEB-511F50C78CEB}" srcId="{8CEE98BE-A054-41DC-BE1D-5DA093CA838D}" destId="{3343EAEE-BA39-484C-9BA1-DC695AD7FD77}" srcOrd="2" destOrd="0" parTransId="{B5B1C93E-F51A-468D-9A9A-ADA269ECBC35}" sibTransId="{44C18D38-72E8-4902-9546-78C1EAC06EBD}"/>
    <dgm:cxn modelId="{D06632DB-AF88-4EFE-A7FE-A2F73CDD50BD}" type="presOf" srcId="{868EE95B-BA12-4A13-BAA3-3A89BC6B2E53}" destId="{B70A667D-99D3-47F2-8D72-058A0C462E26}" srcOrd="0" destOrd="0" presId="urn:microsoft.com/office/officeart/2005/8/layout/chevron1"/>
    <dgm:cxn modelId="{4A107466-871B-4451-ACE0-46B7D25ED3CE}" srcId="{8CEE98BE-A054-41DC-BE1D-5DA093CA838D}" destId="{6BDF01E0-6B37-4495-9787-B5CE23B74AA7}" srcOrd="0" destOrd="0" parTransId="{BFF1B53C-34F0-433E-BB32-37F19B229D95}" sibTransId="{C9AA3EA6-9ABD-4FF5-A922-6008421E9FEE}"/>
    <dgm:cxn modelId="{4BD7FF44-3FCE-4FD4-99CC-D9610B6D8ACD}" srcId="{8CEE98BE-A054-41DC-BE1D-5DA093CA838D}" destId="{868EE95B-BA12-4A13-BAA3-3A89BC6B2E53}" srcOrd="1" destOrd="0" parTransId="{07B2CE31-F1DA-486F-9E32-8C391C4E4FC2}" sibTransId="{C5864981-7B73-4998-98EE-66ED2B1CE8F3}"/>
    <dgm:cxn modelId="{603A271E-66AB-4DB1-A25B-7FE7EC413319}" type="presOf" srcId="{3343EAEE-BA39-484C-9BA1-DC695AD7FD77}" destId="{11CBEE92-0227-4815-B43E-B7999ABEE9CA}" srcOrd="0" destOrd="0" presId="urn:microsoft.com/office/officeart/2005/8/layout/chevron1"/>
    <dgm:cxn modelId="{C9C657B6-3861-43B2-AA45-4BA63D43D511}" type="presOf" srcId="{8CEE98BE-A054-41DC-BE1D-5DA093CA838D}" destId="{9DA2396F-55A0-4BB6-9149-38C8BEF2DE75}" srcOrd="0" destOrd="0" presId="urn:microsoft.com/office/officeart/2005/8/layout/chevron1"/>
    <dgm:cxn modelId="{5A97D790-93F1-4612-ADBC-7F6E106E7E55}" type="presParOf" srcId="{9DA2396F-55A0-4BB6-9149-38C8BEF2DE75}" destId="{46C702A5-E143-4023-8FBD-C82330B19B70}" srcOrd="0" destOrd="0" presId="urn:microsoft.com/office/officeart/2005/8/layout/chevron1"/>
    <dgm:cxn modelId="{76B6A00C-018B-4FAD-AE78-8D3D810F7B2D}" type="presParOf" srcId="{9DA2396F-55A0-4BB6-9149-38C8BEF2DE75}" destId="{60B87409-C6DB-4055-A0D9-CBF47670950D}" srcOrd="1" destOrd="0" presId="urn:microsoft.com/office/officeart/2005/8/layout/chevron1"/>
    <dgm:cxn modelId="{F93C9807-590D-449E-B6A4-53A519C7330D}" type="presParOf" srcId="{9DA2396F-55A0-4BB6-9149-38C8BEF2DE75}" destId="{B70A667D-99D3-47F2-8D72-058A0C462E26}" srcOrd="2" destOrd="0" presId="urn:microsoft.com/office/officeart/2005/8/layout/chevron1"/>
    <dgm:cxn modelId="{361277E8-8EC5-451A-A330-0F1EFB1A26EA}" type="presParOf" srcId="{9DA2396F-55A0-4BB6-9149-38C8BEF2DE75}" destId="{2947B26D-60A1-46F6-8C62-5B2B6CFF4D19}" srcOrd="3" destOrd="0" presId="urn:microsoft.com/office/officeart/2005/8/layout/chevron1"/>
    <dgm:cxn modelId="{5B43E240-EADB-4A90-AA01-A540C0FEC55B}" type="presParOf" srcId="{9DA2396F-55A0-4BB6-9149-38C8BEF2DE75}" destId="{11CBEE92-0227-4815-B43E-B7999ABEE9CA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CEE98BE-A054-41DC-BE1D-5DA093CA838D}" type="doc">
      <dgm:prSet loTypeId="urn:microsoft.com/office/officeart/2005/8/layout/chevron1" loCatId="process" qsTypeId="urn:microsoft.com/office/officeart/2005/8/quickstyle/simple1" qsCatId="simple" csTypeId="urn:microsoft.com/office/officeart/2005/8/colors/colorful5" csCatId="colorful" phldr="1"/>
      <dgm:spPr/>
    </dgm:pt>
    <dgm:pt modelId="{868EE95B-BA12-4A13-BAA3-3A89BC6B2E53}">
      <dgm:prSet phldrT="[Text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cs-CZ" dirty="0" smtClean="0"/>
            <a:t> </a:t>
          </a:r>
          <a:endParaRPr lang="cs-CZ" dirty="0"/>
        </a:p>
      </dgm:t>
    </dgm:pt>
    <dgm:pt modelId="{07B2CE31-F1DA-486F-9E32-8C391C4E4FC2}" type="parTrans" cxnId="{4BD7FF44-3FCE-4FD4-99CC-D9610B6D8ACD}">
      <dgm:prSet/>
      <dgm:spPr/>
      <dgm:t>
        <a:bodyPr/>
        <a:lstStyle/>
        <a:p>
          <a:endParaRPr lang="cs-CZ"/>
        </a:p>
      </dgm:t>
    </dgm:pt>
    <dgm:pt modelId="{C5864981-7B73-4998-98EE-66ED2B1CE8F3}" type="sibTrans" cxnId="{4BD7FF44-3FCE-4FD4-99CC-D9610B6D8ACD}">
      <dgm:prSet/>
      <dgm:spPr/>
      <dgm:t>
        <a:bodyPr/>
        <a:lstStyle/>
        <a:p>
          <a:endParaRPr lang="cs-CZ"/>
        </a:p>
      </dgm:t>
    </dgm:pt>
    <dgm:pt modelId="{3343EAEE-BA39-484C-9BA1-DC695AD7FD77}">
      <dgm:prSet phldrT="[Text]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cs-CZ" dirty="0" smtClean="0"/>
            <a:t> </a:t>
          </a:r>
          <a:endParaRPr lang="cs-CZ" dirty="0"/>
        </a:p>
      </dgm:t>
    </dgm:pt>
    <dgm:pt modelId="{B5B1C93E-F51A-468D-9A9A-ADA269ECBC35}" type="parTrans" cxnId="{7BFBC22D-978A-4923-9CEB-511F50C78CEB}">
      <dgm:prSet/>
      <dgm:spPr/>
      <dgm:t>
        <a:bodyPr/>
        <a:lstStyle/>
        <a:p>
          <a:endParaRPr lang="cs-CZ"/>
        </a:p>
      </dgm:t>
    </dgm:pt>
    <dgm:pt modelId="{44C18D38-72E8-4902-9546-78C1EAC06EBD}" type="sibTrans" cxnId="{7BFBC22D-978A-4923-9CEB-511F50C78CEB}">
      <dgm:prSet/>
      <dgm:spPr/>
      <dgm:t>
        <a:bodyPr/>
        <a:lstStyle/>
        <a:p>
          <a:endParaRPr lang="cs-CZ"/>
        </a:p>
      </dgm:t>
    </dgm:pt>
    <dgm:pt modelId="{6BDF01E0-6B37-4495-9787-B5CE23B74AA7}">
      <dgm:prSet phldrT="[Text]"/>
      <dgm:spPr>
        <a:solidFill>
          <a:schemeClr val="accent3"/>
        </a:solidFill>
      </dgm:spPr>
      <dgm:t>
        <a:bodyPr/>
        <a:lstStyle/>
        <a:p>
          <a:r>
            <a:rPr lang="cs-CZ" dirty="0" smtClean="0"/>
            <a:t> </a:t>
          </a:r>
          <a:endParaRPr lang="cs-CZ" dirty="0"/>
        </a:p>
      </dgm:t>
    </dgm:pt>
    <dgm:pt modelId="{C9AA3EA6-9ABD-4FF5-A922-6008421E9FEE}" type="sibTrans" cxnId="{4A107466-871B-4451-ACE0-46B7D25ED3CE}">
      <dgm:prSet/>
      <dgm:spPr/>
      <dgm:t>
        <a:bodyPr/>
        <a:lstStyle/>
        <a:p>
          <a:endParaRPr lang="cs-CZ"/>
        </a:p>
      </dgm:t>
    </dgm:pt>
    <dgm:pt modelId="{BFF1B53C-34F0-433E-BB32-37F19B229D95}" type="parTrans" cxnId="{4A107466-871B-4451-ACE0-46B7D25ED3CE}">
      <dgm:prSet/>
      <dgm:spPr/>
      <dgm:t>
        <a:bodyPr/>
        <a:lstStyle/>
        <a:p>
          <a:endParaRPr lang="cs-CZ"/>
        </a:p>
      </dgm:t>
    </dgm:pt>
    <dgm:pt modelId="{9DA2396F-55A0-4BB6-9149-38C8BEF2DE75}" type="pres">
      <dgm:prSet presAssocID="{8CEE98BE-A054-41DC-BE1D-5DA093CA838D}" presName="Name0" presStyleCnt="0">
        <dgm:presLayoutVars>
          <dgm:dir/>
          <dgm:animLvl val="lvl"/>
          <dgm:resizeHandles val="exact"/>
        </dgm:presLayoutVars>
      </dgm:prSet>
      <dgm:spPr/>
    </dgm:pt>
    <dgm:pt modelId="{46C702A5-E143-4023-8FBD-C82330B19B70}" type="pres">
      <dgm:prSet presAssocID="{6BDF01E0-6B37-4495-9787-B5CE23B74AA7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0B87409-C6DB-4055-A0D9-CBF47670950D}" type="pres">
      <dgm:prSet presAssocID="{C9AA3EA6-9ABD-4FF5-A922-6008421E9FEE}" presName="parTxOnlySpace" presStyleCnt="0"/>
      <dgm:spPr/>
    </dgm:pt>
    <dgm:pt modelId="{B70A667D-99D3-47F2-8D72-058A0C462E26}" type="pres">
      <dgm:prSet presAssocID="{868EE95B-BA12-4A13-BAA3-3A89BC6B2E53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947B26D-60A1-46F6-8C62-5B2B6CFF4D19}" type="pres">
      <dgm:prSet presAssocID="{C5864981-7B73-4998-98EE-66ED2B1CE8F3}" presName="parTxOnlySpace" presStyleCnt="0"/>
      <dgm:spPr/>
    </dgm:pt>
    <dgm:pt modelId="{11CBEE92-0227-4815-B43E-B7999ABEE9CA}" type="pres">
      <dgm:prSet presAssocID="{3343EAEE-BA39-484C-9BA1-DC695AD7FD77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49FD1ACD-BC1E-40FD-A0E6-6796538E5CCF}" type="presOf" srcId="{6BDF01E0-6B37-4495-9787-B5CE23B74AA7}" destId="{46C702A5-E143-4023-8FBD-C82330B19B70}" srcOrd="0" destOrd="0" presId="urn:microsoft.com/office/officeart/2005/8/layout/chevron1"/>
    <dgm:cxn modelId="{7BFBC22D-978A-4923-9CEB-511F50C78CEB}" srcId="{8CEE98BE-A054-41DC-BE1D-5DA093CA838D}" destId="{3343EAEE-BA39-484C-9BA1-DC695AD7FD77}" srcOrd="2" destOrd="0" parTransId="{B5B1C93E-F51A-468D-9A9A-ADA269ECBC35}" sibTransId="{44C18D38-72E8-4902-9546-78C1EAC06EBD}"/>
    <dgm:cxn modelId="{D06632DB-AF88-4EFE-A7FE-A2F73CDD50BD}" type="presOf" srcId="{868EE95B-BA12-4A13-BAA3-3A89BC6B2E53}" destId="{B70A667D-99D3-47F2-8D72-058A0C462E26}" srcOrd="0" destOrd="0" presId="urn:microsoft.com/office/officeart/2005/8/layout/chevron1"/>
    <dgm:cxn modelId="{4A107466-871B-4451-ACE0-46B7D25ED3CE}" srcId="{8CEE98BE-A054-41DC-BE1D-5DA093CA838D}" destId="{6BDF01E0-6B37-4495-9787-B5CE23B74AA7}" srcOrd="0" destOrd="0" parTransId="{BFF1B53C-34F0-433E-BB32-37F19B229D95}" sibTransId="{C9AA3EA6-9ABD-4FF5-A922-6008421E9FEE}"/>
    <dgm:cxn modelId="{4BD7FF44-3FCE-4FD4-99CC-D9610B6D8ACD}" srcId="{8CEE98BE-A054-41DC-BE1D-5DA093CA838D}" destId="{868EE95B-BA12-4A13-BAA3-3A89BC6B2E53}" srcOrd="1" destOrd="0" parTransId="{07B2CE31-F1DA-486F-9E32-8C391C4E4FC2}" sibTransId="{C5864981-7B73-4998-98EE-66ED2B1CE8F3}"/>
    <dgm:cxn modelId="{603A271E-66AB-4DB1-A25B-7FE7EC413319}" type="presOf" srcId="{3343EAEE-BA39-484C-9BA1-DC695AD7FD77}" destId="{11CBEE92-0227-4815-B43E-B7999ABEE9CA}" srcOrd="0" destOrd="0" presId="urn:microsoft.com/office/officeart/2005/8/layout/chevron1"/>
    <dgm:cxn modelId="{C9C657B6-3861-43B2-AA45-4BA63D43D511}" type="presOf" srcId="{8CEE98BE-A054-41DC-BE1D-5DA093CA838D}" destId="{9DA2396F-55A0-4BB6-9149-38C8BEF2DE75}" srcOrd="0" destOrd="0" presId="urn:microsoft.com/office/officeart/2005/8/layout/chevron1"/>
    <dgm:cxn modelId="{5A97D790-93F1-4612-ADBC-7F6E106E7E55}" type="presParOf" srcId="{9DA2396F-55A0-4BB6-9149-38C8BEF2DE75}" destId="{46C702A5-E143-4023-8FBD-C82330B19B70}" srcOrd="0" destOrd="0" presId="urn:microsoft.com/office/officeart/2005/8/layout/chevron1"/>
    <dgm:cxn modelId="{76B6A00C-018B-4FAD-AE78-8D3D810F7B2D}" type="presParOf" srcId="{9DA2396F-55A0-4BB6-9149-38C8BEF2DE75}" destId="{60B87409-C6DB-4055-A0D9-CBF47670950D}" srcOrd="1" destOrd="0" presId="urn:microsoft.com/office/officeart/2005/8/layout/chevron1"/>
    <dgm:cxn modelId="{F93C9807-590D-449E-B6A4-53A519C7330D}" type="presParOf" srcId="{9DA2396F-55A0-4BB6-9149-38C8BEF2DE75}" destId="{B70A667D-99D3-47F2-8D72-058A0C462E26}" srcOrd="2" destOrd="0" presId="urn:microsoft.com/office/officeart/2005/8/layout/chevron1"/>
    <dgm:cxn modelId="{361277E8-8EC5-451A-A330-0F1EFB1A26EA}" type="presParOf" srcId="{9DA2396F-55A0-4BB6-9149-38C8BEF2DE75}" destId="{2947B26D-60A1-46F6-8C62-5B2B6CFF4D19}" srcOrd="3" destOrd="0" presId="urn:microsoft.com/office/officeart/2005/8/layout/chevron1"/>
    <dgm:cxn modelId="{5B43E240-EADB-4A90-AA01-A540C0FEC55B}" type="presParOf" srcId="{9DA2396F-55A0-4BB6-9149-38C8BEF2DE75}" destId="{11CBEE92-0227-4815-B43E-B7999ABEE9CA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CCB802F-CB5D-46DE-A10C-B68FA9542F5D}" type="doc">
      <dgm:prSet loTypeId="urn:microsoft.com/office/officeart/2005/8/layout/chevron1" loCatId="process" qsTypeId="urn:microsoft.com/office/officeart/2005/8/quickstyle/simple1" qsCatId="simple" csTypeId="urn:microsoft.com/office/officeart/2005/8/colors/colorful5" csCatId="colorful" phldr="1"/>
      <dgm:spPr>
        <a:scene3d>
          <a:camera prst="orthographicFront">
            <a:rot lat="0" lon="0" rev="16200000"/>
          </a:camera>
          <a:lightRig rig="threePt" dir="t"/>
        </a:scene3d>
      </dgm:spPr>
    </dgm:pt>
    <dgm:pt modelId="{610DF575-C184-4E0B-A8F9-05E839C649E7}">
      <dgm:prSet phldrT="[Text]"/>
      <dgm:spPr/>
      <dgm:t>
        <a:bodyPr/>
        <a:lstStyle/>
        <a:p>
          <a:r>
            <a:rPr lang="cs-CZ" dirty="0" smtClean="0"/>
            <a:t> </a:t>
          </a:r>
          <a:endParaRPr lang="cs-CZ" dirty="0"/>
        </a:p>
      </dgm:t>
    </dgm:pt>
    <dgm:pt modelId="{E44D53B6-ECE0-4650-A472-98529101BA05}" type="parTrans" cxnId="{C7192084-65A9-4452-8F5C-E108F8D1EB53}">
      <dgm:prSet/>
      <dgm:spPr/>
      <dgm:t>
        <a:bodyPr/>
        <a:lstStyle/>
        <a:p>
          <a:endParaRPr lang="cs-CZ"/>
        </a:p>
      </dgm:t>
    </dgm:pt>
    <dgm:pt modelId="{2CC3F416-CFF8-459D-B49A-BB67D896EE01}" type="sibTrans" cxnId="{C7192084-65A9-4452-8F5C-E108F8D1EB53}">
      <dgm:prSet/>
      <dgm:spPr/>
      <dgm:t>
        <a:bodyPr/>
        <a:lstStyle/>
        <a:p>
          <a:endParaRPr lang="cs-CZ"/>
        </a:p>
      </dgm:t>
    </dgm:pt>
    <dgm:pt modelId="{58D6CCB9-7AFD-419B-9851-E1AB6D982B79}">
      <dgm:prSet phldrT="[Text]"/>
      <dgm:spPr>
        <a:solidFill>
          <a:srgbClr val="FFC000"/>
        </a:solidFill>
      </dgm:spPr>
      <dgm:t>
        <a:bodyPr/>
        <a:lstStyle/>
        <a:p>
          <a:r>
            <a:rPr lang="cs-CZ" dirty="0" smtClean="0"/>
            <a:t> </a:t>
          </a:r>
          <a:endParaRPr lang="cs-CZ" dirty="0"/>
        </a:p>
      </dgm:t>
    </dgm:pt>
    <dgm:pt modelId="{8BED57DF-0C9E-4CB3-9CBA-74EA0C962329}" type="parTrans" cxnId="{06A476C4-38E5-4371-81DE-264170A365A9}">
      <dgm:prSet/>
      <dgm:spPr/>
      <dgm:t>
        <a:bodyPr/>
        <a:lstStyle/>
        <a:p>
          <a:endParaRPr lang="cs-CZ"/>
        </a:p>
      </dgm:t>
    </dgm:pt>
    <dgm:pt modelId="{F626F013-D6A2-4830-BB31-1A8211C96BC5}" type="sibTrans" cxnId="{06A476C4-38E5-4371-81DE-264170A365A9}">
      <dgm:prSet/>
      <dgm:spPr/>
      <dgm:t>
        <a:bodyPr/>
        <a:lstStyle/>
        <a:p>
          <a:endParaRPr lang="cs-CZ"/>
        </a:p>
      </dgm:t>
    </dgm:pt>
    <dgm:pt modelId="{4EC8AD35-5429-4F0B-8FE1-B7348605CE11}">
      <dgm:prSet phldrT="[Text]"/>
      <dgm:spPr>
        <a:solidFill>
          <a:srgbClr val="FFC000"/>
        </a:solidFill>
      </dgm:spPr>
      <dgm:t>
        <a:bodyPr/>
        <a:lstStyle/>
        <a:p>
          <a:r>
            <a:rPr lang="cs-CZ" dirty="0" smtClean="0"/>
            <a:t> </a:t>
          </a:r>
          <a:endParaRPr lang="cs-CZ" dirty="0"/>
        </a:p>
      </dgm:t>
    </dgm:pt>
    <dgm:pt modelId="{FFA04869-AE50-4B64-A39D-8C96B7EAA309}" type="parTrans" cxnId="{23C2340C-04F8-41E2-BD50-FBFD4C90CC67}">
      <dgm:prSet/>
      <dgm:spPr/>
      <dgm:t>
        <a:bodyPr/>
        <a:lstStyle/>
        <a:p>
          <a:endParaRPr lang="cs-CZ"/>
        </a:p>
      </dgm:t>
    </dgm:pt>
    <dgm:pt modelId="{770C6BDD-943E-4A2D-9A0D-2EBDE9B0E88E}" type="sibTrans" cxnId="{23C2340C-04F8-41E2-BD50-FBFD4C90CC67}">
      <dgm:prSet/>
      <dgm:spPr/>
      <dgm:t>
        <a:bodyPr/>
        <a:lstStyle/>
        <a:p>
          <a:endParaRPr lang="cs-CZ"/>
        </a:p>
      </dgm:t>
    </dgm:pt>
    <dgm:pt modelId="{3B431FDB-7994-4B3C-88F6-43C6365E7540}" type="pres">
      <dgm:prSet presAssocID="{4CCB802F-CB5D-46DE-A10C-B68FA9542F5D}" presName="Name0" presStyleCnt="0">
        <dgm:presLayoutVars>
          <dgm:dir/>
          <dgm:animLvl val="lvl"/>
          <dgm:resizeHandles val="exact"/>
        </dgm:presLayoutVars>
      </dgm:prSet>
      <dgm:spPr/>
    </dgm:pt>
    <dgm:pt modelId="{7F31915F-4602-4E8E-9B0C-08A6036EB8D8}" type="pres">
      <dgm:prSet presAssocID="{610DF575-C184-4E0B-A8F9-05E839C649E7}" presName="parTxOnly" presStyleLbl="node1" presStyleIdx="0" presStyleCnt="3" custScaleY="15144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5CA5143-A9A4-4E34-9055-508113F48FC1}" type="pres">
      <dgm:prSet presAssocID="{2CC3F416-CFF8-459D-B49A-BB67D896EE01}" presName="parTxOnlySpace" presStyleCnt="0"/>
      <dgm:spPr/>
    </dgm:pt>
    <dgm:pt modelId="{F3912B4D-6311-498E-88BC-A3114BBAD104}" type="pres">
      <dgm:prSet presAssocID="{58D6CCB9-7AFD-419B-9851-E1AB6D982B79}" presName="parTxOnly" presStyleLbl="node1" presStyleIdx="1" presStyleCnt="3" custScaleY="1325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890F9DD-E289-472C-9DB9-2413FBA39E72}" type="pres">
      <dgm:prSet presAssocID="{F626F013-D6A2-4830-BB31-1A8211C96BC5}" presName="parTxOnlySpace" presStyleCnt="0"/>
      <dgm:spPr/>
    </dgm:pt>
    <dgm:pt modelId="{E4344E07-7EEA-49B6-B928-AE5F9DAA130F}" type="pres">
      <dgm:prSet presAssocID="{4EC8AD35-5429-4F0B-8FE1-B7348605CE11}" presName="parTxOnly" presStyleLbl="node1" presStyleIdx="2" presStyleCnt="3" custScaleY="11358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06A476C4-38E5-4371-81DE-264170A365A9}" srcId="{4CCB802F-CB5D-46DE-A10C-B68FA9542F5D}" destId="{58D6CCB9-7AFD-419B-9851-E1AB6D982B79}" srcOrd="1" destOrd="0" parTransId="{8BED57DF-0C9E-4CB3-9CBA-74EA0C962329}" sibTransId="{F626F013-D6A2-4830-BB31-1A8211C96BC5}"/>
    <dgm:cxn modelId="{E1C93E8E-D6BB-4F8C-B843-45C38DBB478B}" type="presOf" srcId="{610DF575-C184-4E0B-A8F9-05E839C649E7}" destId="{7F31915F-4602-4E8E-9B0C-08A6036EB8D8}" srcOrd="0" destOrd="0" presId="urn:microsoft.com/office/officeart/2005/8/layout/chevron1"/>
    <dgm:cxn modelId="{64BC00D4-B056-4557-961A-D31E434168D6}" type="presOf" srcId="{4CCB802F-CB5D-46DE-A10C-B68FA9542F5D}" destId="{3B431FDB-7994-4B3C-88F6-43C6365E7540}" srcOrd="0" destOrd="0" presId="urn:microsoft.com/office/officeart/2005/8/layout/chevron1"/>
    <dgm:cxn modelId="{997F0948-F8C1-408D-8047-B9AD4949181F}" type="presOf" srcId="{58D6CCB9-7AFD-419B-9851-E1AB6D982B79}" destId="{F3912B4D-6311-498E-88BC-A3114BBAD104}" srcOrd="0" destOrd="0" presId="urn:microsoft.com/office/officeart/2005/8/layout/chevron1"/>
    <dgm:cxn modelId="{C7192084-65A9-4452-8F5C-E108F8D1EB53}" srcId="{4CCB802F-CB5D-46DE-A10C-B68FA9542F5D}" destId="{610DF575-C184-4E0B-A8F9-05E839C649E7}" srcOrd="0" destOrd="0" parTransId="{E44D53B6-ECE0-4650-A472-98529101BA05}" sibTransId="{2CC3F416-CFF8-459D-B49A-BB67D896EE01}"/>
    <dgm:cxn modelId="{A8EA75CB-7ECA-430B-A09E-4103A70CC6BD}" type="presOf" srcId="{4EC8AD35-5429-4F0B-8FE1-B7348605CE11}" destId="{E4344E07-7EEA-49B6-B928-AE5F9DAA130F}" srcOrd="0" destOrd="0" presId="urn:microsoft.com/office/officeart/2005/8/layout/chevron1"/>
    <dgm:cxn modelId="{23C2340C-04F8-41E2-BD50-FBFD4C90CC67}" srcId="{4CCB802F-CB5D-46DE-A10C-B68FA9542F5D}" destId="{4EC8AD35-5429-4F0B-8FE1-B7348605CE11}" srcOrd="2" destOrd="0" parTransId="{FFA04869-AE50-4B64-A39D-8C96B7EAA309}" sibTransId="{770C6BDD-943E-4A2D-9A0D-2EBDE9B0E88E}"/>
    <dgm:cxn modelId="{A3855C6B-7E45-433A-AE4D-5217762488DF}" type="presParOf" srcId="{3B431FDB-7994-4B3C-88F6-43C6365E7540}" destId="{7F31915F-4602-4E8E-9B0C-08A6036EB8D8}" srcOrd="0" destOrd="0" presId="urn:microsoft.com/office/officeart/2005/8/layout/chevron1"/>
    <dgm:cxn modelId="{649B2EBA-5B99-430D-A03C-0C2C53D96B1F}" type="presParOf" srcId="{3B431FDB-7994-4B3C-88F6-43C6365E7540}" destId="{65CA5143-A9A4-4E34-9055-508113F48FC1}" srcOrd="1" destOrd="0" presId="urn:microsoft.com/office/officeart/2005/8/layout/chevron1"/>
    <dgm:cxn modelId="{3C98DA45-5BAC-4E32-B3D0-9A9634ABF2D9}" type="presParOf" srcId="{3B431FDB-7994-4B3C-88F6-43C6365E7540}" destId="{F3912B4D-6311-498E-88BC-A3114BBAD104}" srcOrd="2" destOrd="0" presId="urn:microsoft.com/office/officeart/2005/8/layout/chevron1"/>
    <dgm:cxn modelId="{36212342-635C-4D7C-9999-E47C0D562322}" type="presParOf" srcId="{3B431FDB-7994-4B3C-88F6-43C6365E7540}" destId="{B890F9DD-E289-472C-9DB9-2413FBA39E72}" srcOrd="3" destOrd="0" presId="urn:microsoft.com/office/officeart/2005/8/layout/chevron1"/>
    <dgm:cxn modelId="{5CF1A361-6CDF-430C-A1A6-57B320DF2FBC}" type="presParOf" srcId="{3B431FDB-7994-4B3C-88F6-43C6365E7540}" destId="{E4344E07-7EEA-49B6-B928-AE5F9DAA130F}" srcOrd="4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C296145-541A-4DB3-8E5B-F7474A7DB8DA}" type="doc">
      <dgm:prSet loTypeId="urn:microsoft.com/office/officeart/2005/8/layout/chevron1" loCatId="process" qsTypeId="urn:microsoft.com/office/officeart/2005/8/quickstyle/simple1" qsCatId="simple" csTypeId="urn:microsoft.com/office/officeart/2005/8/colors/accent2_5" csCatId="accent2" phldr="1"/>
      <dgm:spPr>
        <a:scene3d>
          <a:camera prst="orthographicFront">
            <a:rot lat="0" lon="0" rev="16200000"/>
          </a:camera>
          <a:lightRig rig="threePt" dir="t"/>
        </a:scene3d>
      </dgm:spPr>
    </dgm:pt>
    <dgm:pt modelId="{0A1D8EDF-6EDA-4AAD-85DA-C10F4EEE2700}">
      <dgm:prSet phldrT="[Text]"/>
      <dgm:spPr>
        <a:solidFill>
          <a:srgbClr val="C00000">
            <a:alpha val="90000"/>
          </a:srgbClr>
        </a:solidFill>
      </dgm:spPr>
      <dgm:t>
        <a:bodyPr/>
        <a:lstStyle/>
        <a:p>
          <a:r>
            <a:rPr lang="cs-CZ" dirty="0" smtClean="0"/>
            <a:t> </a:t>
          </a:r>
          <a:endParaRPr lang="cs-CZ" dirty="0"/>
        </a:p>
      </dgm:t>
    </dgm:pt>
    <dgm:pt modelId="{03940507-DB57-4E37-B884-C90BE11110BD}" type="parTrans" cxnId="{A17B6D49-8B99-4990-91E4-B1EC3B8BD121}">
      <dgm:prSet/>
      <dgm:spPr/>
      <dgm:t>
        <a:bodyPr/>
        <a:lstStyle/>
        <a:p>
          <a:endParaRPr lang="cs-CZ"/>
        </a:p>
      </dgm:t>
    </dgm:pt>
    <dgm:pt modelId="{4A7CC840-8FB2-4E2A-8045-DEE0F742B0F4}" type="sibTrans" cxnId="{A17B6D49-8B99-4990-91E4-B1EC3B8BD121}">
      <dgm:prSet/>
      <dgm:spPr/>
      <dgm:t>
        <a:bodyPr/>
        <a:lstStyle/>
        <a:p>
          <a:endParaRPr lang="cs-CZ"/>
        </a:p>
      </dgm:t>
    </dgm:pt>
    <dgm:pt modelId="{C4D91B96-C57D-47CD-9E3F-C0966C7F6DCA}">
      <dgm:prSet phldrT="[Text]"/>
      <dgm:spPr>
        <a:solidFill>
          <a:schemeClr val="accent6">
            <a:lumMod val="60000"/>
            <a:lumOff val="40000"/>
            <a:alpha val="70000"/>
          </a:schemeClr>
        </a:solidFill>
      </dgm:spPr>
      <dgm:t>
        <a:bodyPr/>
        <a:lstStyle/>
        <a:p>
          <a:r>
            <a:rPr lang="cs-CZ" dirty="0" smtClean="0"/>
            <a:t> </a:t>
          </a:r>
          <a:endParaRPr lang="cs-CZ" dirty="0"/>
        </a:p>
      </dgm:t>
    </dgm:pt>
    <dgm:pt modelId="{1C2E70FF-B439-462C-9FA9-B49E11FB183F}" type="parTrans" cxnId="{082323A9-B333-48DC-8D93-5FEFD11D7799}">
      <dgm:prSet/>
      <dgm:spPr/>
      <dgm:t>
        <a:bodyPr/>
        <a:lstStyle/>
        <a:p>
          <a:endParaRPr lang="cs-CZ"/>
        </a:p>
      </dgm:t>
    </dgm:pt>
    <dgm:pt modelId="{67F78E69-8C1F-401C-A981-820BE425128B}" type="sibTrans" cxnId="{082323A9-B333-48DC-8D93-5FEFD11D7799}">
      <dgm:prSet/>
      <dgm:spPr/>
      <dgm:t>
        <a:bodyPr/>
        <a:lstStyle/>
        <a:p>
          <a:endParaRPr lang="cs-CZ"/>
        </a:p>
      </dgm:t>
    </dgm:pt>
    <dgm:pt modelId="{5C6537E3-72BE-4482-A0D8-5196F30BDFC5}">
      <dgm:prSet phldrT="[Text]"/>
      <dgm:spPr>
        <a:solidFill>
          <a:schemeClr val="accent6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cs-CZ" dirty="0" smtClean="0"/>
            <a:t> </a:t>
          </a:r>
          <a:endParaRPr lang="cs-CZ" dirty="0"/>
        </a:p>
      </dgm:t>
    </dgm:pt>
    <dgm:pt modelId="{42499549-BE2B-47F8-9AD3-C2EAC922BBEF}" type="parTrans" cxnId="{11A2BE7F-CBAB-418F-869A-EDB47DD7758B}">
      <dgm:prSet/>
      <dgm:spPr/>
      <dgm:t>
        <a:bodyPr/>
        <a:lstStyle/>
        <a:p>
          <a:endParaRPr lang="cs-CZ"/>
        </a:p>
      </dgm:t>
    </dgm:pt>
    <dgm:pt modelId="{7247BC4F-B0AC-4B1E-B060-A925DB7FA5A7}" type="sibTrans" cxnId="{11A2BE7F-CBAB-418F-869A-EDB47DD7758B}">
      <dgm:prSet/>
      <dgm:spPr/>
      <dgm:t>
        <a:bodyPr/>
        <a:lstStyle/>
        <a:p>
          <a:endParaRPr lang="cs-CZ"/>
        </a:p>
      </dgm:t>
    </dgm:pt>
    <dgm:pt modelId="{8303EB06-A731-40A2-8530-1C4DBD81F54F}" type="pres">
      <dgm:prSet presAssocID="{6C296145-541A-4DB3-8E5B-F7474A7DB8DA}" presName="Name0" presStyleCnt="0">
        <dgm:presLayoutVars>
          <dgm:dir/>
          <dgm:animLvl val="lvl"/>
          <dgm:resizeHandles val="exact"/>
        </dgm:presLayoutVars>
      </dgm:prSet>
      <dgm:spPr/>
    </dgm:pt>
    <dgm:pt modelId="{5960DD4F-3AA7-4020-81AD-72207EB0F19F}" type="pres">
      <dgm:prSet presAssocID="{0A1D8EDF-6EDA-4AAD-85DA-C10F4EEE2700}" presName="parTxOnly" presStyleLbl="node1" presStyleIdx="0" presStyleCnt="3" custScaleY="151440" custLinFactNeighborX="-5158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881626C-3919-4507-9967-B4BF5549C756}" type="pres">
      <dgm:prSet presAssocID="{4A7CC840-8FB2-4E2A-8045-DEE0F742B0F4}" presName="parTxOnlySpace" presStyleCnt="0"/>
      <dgm:spPr/>
    </dgm:pt>
    <dgm:pt modelId="{2669B58F-C50F-4845-9E11-281D983AAA1A}" type="pres">
      <dgm:prSet presAssocID="{C4D91B96-C57D-47CD-9E3F-C0966C7F6DCA}" presName="parTxOnly" presStyleLbl="node1" presStyleIdx="1" presStyleCnt="3" custScaleY="1325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109A8FB-933A-43CA-A894-ADBEDFA6A69E}" type="pres">
      <dgm:prSet presAssocID="{67F78E69-8C1F-401C-A981-820BE425128B}" presName="parTxOnlySpace" presStyleCnt="0"/>
      <dgm:spPr/>
    </dgm:pt>
    <dgm:pt modelId="{82598B02-AA6C-44BE-AE01-CFA121D000D3}" type="pres">
      <dgm:prSet presAssocID="{5C6537E3-72BE-4482-A0D8-5196F30BDFC5}" presName="parTxOnly" presStyleLbl="node1" presStyleIdx="2" presStyleCnt="3" custScaleY="11358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11A2BE7F-CBAB-418F-869A-EDB47DD7758B}" srcId="{6C296145-541A-4DB3-8E5B-F7474A7DB8DA}" destId="{5C6537E3-72BE-4482-A0D8-5196F30BDFC5}" srcOrd="2" destOrd="0" parTransId="{42499549-BE2B-47F8-9AD3-C2EAC922BBEF}" sibTransId="{7247BC4F-B0AC-4B1E-B060-A925DB7FA5A7}"/>
    <dgm:cxn modelId="{BFCC4CA1-4312-4C37-A854-4D4A32735AED}" type="presOf" srcId="{5C6537E3-72BE-4482-A0D8-5196F30BDFC5}" destId="{82598B02-AA6C-44BE-AE01-CFA121D000D3}" srcOrd="0" destOrd="0" presId="urn:microsoft.com/office/officeart/2005/8/layout/chevron1"/>
    <dgm:cxn modelId="{1E91E538-681E-42B2-A3CB-5534E2B66A22}" type="presOf" srcId="{C4D91B96-C57D-47CD-9E3F-C0966C7F6DCA}" destId="{2669B58F-C50F-4845-9E11-281D983AAA1A}" srcOrd="0" destOrd="0" presId="urn:microsoft.com/office/officeart/2005/8/layout/chevron1"/>
    <dgm:cxn modelId="{9E2B285B-EDD4-4EF1-8DCD-8127C6E16FB6}" type="presOf" srcId="{6C296145-541A-4DB3-8E5B-F7474A7DB8DA}" destId="{8303EB06-A731-40A2-8530-1C4DBD81F54F}" srcOrd="0" destOrd="0" presId="urn:microsoft.com/office/officeart/2005/8/layout/chevron1"/>
    <dgm:cxn modelId="{082323A9-B333-48DC-8D93-5FEFD11D7799}" srcId="{6C296145-541A-4DB3-8E5B-F7474A7DB8DA}" destId="{C4D91B96-C57D-47CD-9E3F-C0966C7F6DCA}" srcOrd="1" destOrd="0" parTransId="{1C2E70FF-B439-462C-9FA9-B49E11FB183F}" sibTransId="{67F78E69-8C1F-401C-A981-820BE425128B}"/>
    <dgm:cxn modelId="{A17B6D49-8B99-4990-91E4-B1EC3B8BD121}" srcId="{6C296145-541A-4DB3-8E5B-F7474A7DB8DA}" destId="{0A1D8EDF-6EDA-4AAD-85DA-C10F4EEE2700}" srcOrd="0" destOrd="0" parTransId="{03940507-DB57-4E37-B884-C90BE11110BD}" sibTransId="{4A7CC840-8FB2-4E2A-8045-DEE0F742B0F4}"/>
    <dgm:cxn modelId="{A12CC2D8-2111-4B78-AB14-E95FC841F5F0}" type="presOf" srcId="{0A1D8EDF-6EDA-4AAD-85DA-C10F4EEE2700}" destId="{5960DD4F-3AA7-4020-81AD-72207EB0F19F}" srcOrd="0" destOrd="0" presId="urn:microsoft.com/office/officeart/2005/8/layout/chevron1"/>
    <dgm:cxn modelId="{8C0500A8-BD1F-4156-89B4-F0D8D681B800}" type="presParOf" srcId="{8303EB06-A731-40A2-8530-1C4DBD81F54F}" destId="{5960DD4F-3AA7-4020-81AD-72207EB0F19F}" srcOrd="0" destOrd="0" presId="urn:microsoft.com/office/officeart/2005/8/layout/chevron1"/>
    <dgm:cxn modelId="{DD91FCA4-097C-46C9-8753-D4FE9D8F67CF}" type="presParOf" srcId="{8303EB06-A731-40A2-8530-1C4DBD81F54F}" destId="{9881626C-3919-4507-9967-B4BF5549C756}" srcOrd="1" destOrd="0" presId="urn:microsoft.com/office/officeart/2005/8/layout/chevron1"/>
    <dgm:cxn modelId="{24F0055D-808D-4619-BFAE-AD6D18B131BF}" type="presParOf" srcId="{8303EB06-A731-40A2-8530-1C4DBD81F54F}" destId="{2669B58F-C50F-4845-9E11-281D983AAA1A}" srcOrd="2" destOrd="0" presId="urn:microsoft.com/office/officeart/2005/8/layout/chevron1"/>
    <dgm:cxn modelId="{50ACCC2B-5710-4857-984F-18D34280ADF1}" type="presParOf" srcId="{8303EB06-A731-40A2-8530-1C4DBD81F54F}" destId="{8109A8FB-933A-43CA-A894-ADBEDFA6A69E}" srcOrd="3" destOrd="0" presId="urn:microsoft.com/office/officeart/2005/8/layout/chevron1"/>
    <dgm:cxn modelId="{F99FFE9B-A214-4AEA-BA0B-83B55627D5B6}" type="presParOf" srcId="{8303EB06-A731-40A2-8530-1C4DBD81F54F}" destId="{82598B02-AA6C-44BE-AE01-CFA121D000D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CEE98BE-A054-41DC-BE1D-5DA093CA838D}" type="doc">
      <dgm:prSet loTypeId="urn:microsoft.com/office/officeart/2005/8/layout/chevron1" loCatId="process" qsTypeId="urn:microsoft.com/office/officeart/2005/8/quickstyle/simple1" qsCatId="simple" csTypeId="urn:microsoft.com/office/officeart/2005/8/colors/accent2_3" csCatId="accent2" phldr="1"/>
      <dgm:spPr/>
    </dgm:pt>
    <dgm:pt modelId="{868EE95B-BA12-4A13-BAA3-3A89BC6B2E53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cs-CZ" dirty="0" smtClean="0"/>
            <a:t> </a:t>
          </a:r>
          <a:endParaRPr lang="cs-CZ" dirty="0"/>
        </a:p>
      </dgm:t>
    </dgm:pt>
    <dgm:pt modelId="{07B2CE31-F1DA-486F-9E32-8C391C4E4FC2}" type="parTrans" cxnId="{4BD7FF44-3FCE-4FD4-99CC-D9610B6D8ACD}">
      <dgm:prSet/>
      <dgm:spPr/>
      <dgm:t>
        <a:bodyPr/>
        <a:lstStyle/>
        <a:p>
          <a:endParaRPr lang="cs-CZ"/>
        </a:p>
      </dgm:t>
    </dgm:pt>
    <dgm:pt modelId="{C5864981-7B73-4998-98EE-66ED2B1CE8F3}" type="sibTrans" cxnId="{4BD7FF44-3FCE-4FD4-99CC-D9610B6D8ACD}">
      <dgm:prSet/>
      <dgm:spPr/>
      <dgm:t>
        <a:bodyPr/>
        <a:lstStyle/>
        <a:p>
          <a:endParaRPr lang="cs-CZ"/>
        </a:p>
      </dgm:t>
    </dgm:pt>
    <dgm:pt modelId="{3343EAEE-BA39-484C-9BA1-DC695AD7FD77}">
      <dgm:prSet phldrT="[Text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cs-CZ" dirty="0" smtClean="0"/>
            <a:t> </a:t>
          </a:r>
          <a:endParaRPr lang="cs-CZ" dirty="0"/>
        </a:p>
      </dgm:t>
    </dgm:pt>
    <dgm:pt modelId="{B5B1C93E-F51A-468D-9A9A-ADA269ECBC35}" type="parTrans" cxnId="{7BFBC22D-978A-4923-9CEB-511F50C78CEB}">
      <dgm:prSet/>
      <dgm:spPr/>
      <dgm:t>
        <a:bodyPr/>
        <a:lstStyle/>
        <a:p>
          <a:endParaRPr lang="cs-CZ"/>
        </a:p>
      </dgm:t>
    </dgm:pt>
    <dgm:pt modelId="{44C18D38-72E8-4902-9546-78C1EAC06EBD}" type="sibTrans" cxnId="{7BFBC22D-978A-4923-9CEB-511F50C78CEB}">
      <dgm:prSet/>
      <dgm:spPr/>
      <dgm:t>
        <a:bodyPr/>
        <a:lstStyle/>
        <a:p>
          <a:endParaRPr lang="cs-CZ"/>
        </a:p>
      </dgm:t>
    </dgm:pt>
    <dgm:pt modelId="{6BDF01E0-6B37-4495-9787-B5CE23B74AA7}">
      <dgm:prSet phldrT="[Text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cs-CZ" dirty="0" smtClean="0"/>
            <a:t> </a:t>
          </a:r>
          <a:endParaRPr lang="cs-CZ" dirty="0"/>
        </a:p>
      </dgm:t>
    </dgm:pt>
    <dgm:pt modelId="{C9AA3EA6-9ABD-4FF5-A922-6008421E9FEE}" type="sibTrans" cxnId="{4A107466-871B-4451-ACE0-46B7D25ED3CE}">
      <dgm:prSet/>
      <dgm:spPr/>
      <dgm:t>
        <a:bodyPr/>
        <a:lstStyle/>
        <a:p>
          <a:endParaRPr lang="cs-CZ"/>
        </a:p>
      </dgm:t>
    </dgm:pt>
    <dgm:pt modelId="{BFF1B53C-34F0-433E-BB32-37F19B229D95}" type="parTrans" cxnId="{4A107466-871B-4451-ACE0-46B7D25ED3CE}">
      <dgm:prSet/>
      <dgm:spPr/>
      <dgm:t>
        <a:bodyPr/>
        <a:lstStyle/>
        <a:p>
          <a:endParaRPr lang="cs-CZ"/>
        </a:p>
      </dgm:t>
    </dgm:pt>
    <dgm:pt modelId="{9DA2396F-55A0-4BB6-9149-38C8BEF2DE75}" type="pres">
      <dgm:prSet presAssocID="{8CEE98BE-A054-41DC-BE1D-5DA093CA838D}" presName="Name0" presStyleCnt="0">
        <dgm:presLayoutVars>
          <dgm:dir/>
          <dgm:animLvl val="lvl"/>
          <dgm:resizeHandles val="exact"/>
        </dgm:presLayoutVars>
      </dgm:prSet>
      <dgm:spPr/>
    </dgm:pt>
    <dgm:pt modelId="{46C702A5-E143-4023-8FBD-C82330B19B70}" type="pres">
      <dgm:prSet presAssocID="{6BDF01E0-6B37-4495-9787-B5CE23B74AA7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0B87409-C6DB-4055-A0D9-CBF47670950D}" type="pres">
      <dgm:prSet presAssocID="{C9AA3EA6-9ABD-4FF5-A922-6008421E9FEE}" presName="parTxOnlySpace" presStyleCnt="0"/>
      <dgm:spPr/>
    </dgm:pt>
    <dgm:pt modelId="{B70A667D-99D3-47F2-8D72-058A0C462E26}" type="pres">
      <dgm:prSet presAssocID="{868EE95B-BA12-4A13-BAA3-3A89BC6B2E53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947B26D-60A1-46F6-8C62-5B2B6CFF4D19}" type="pres">
      <dgm:prSet presAssocID="{C5864981-7B73-4998-98EE-66ED2B1CE8F3}" presName="parTxOnlySpace" presStyleCnt="0"/>
      <dgm:spPr/>
    </dgm:pt>
    <dgm:pt modelId="{11CBEE92-0227-4815-B43E-B7999ABEE9CA}" type="pres">
      <dgm:prSet presAssocID="{3343EAEE-BA39-484C-9BA1-DC695AD7FD77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49FD1ACD-BC1E-40FD-A0E6-6796538E5CCF}" type="presOf" srcId="{6BDF01E0-6B37-4495-9787-B5CE23B74AA7}" destId="{46C702A5-E143-4023-8FBD-C82330B19B70}" srcOrd="0" destOrd="0" presId="urn:microsoft.com/office/officeart/2005/8/layout/chevron1"/>
    <dgm:cxn modelId="{7BFBC22D-978A-4923-9CEB-511F50C78CEB}" srcId="{8CEE98BE-A054-41DC-BE1D-5DA093CA838D}" destId="{3343EAEE-BA39-484C-9BA1-DC695AD7FD77}" srcOrd="2" destOrd="0" parTransId="{B5B1C93E-F51A-468D-9A9A-ADA269ECBC35}" sibTransId="{44C18D38-72E8-4902-9546-78C1EAC06EBD}"/>
    <dgm:cxn modelId="{D06632DB-AF88-4EFE-A7FE-A2F73CDD50BD}" type="presOf" srcId="{868EE95B-BA12-4A13-BAA3-3A89BC6B2E53}" destId="{B70A667D-99D3-47F2-8D72-058A0C462E26}" srcOrd="0" destOrd="0" presId="urn:microsoft.com/office/officeart/2005/8/layout/chevron1"/>
    <dgm:cxn modelId="{4A107466-871B-4451-ACE0-46B7D25ED3CE}" srcId="{8CEE98BE-A054-41DC-BE1D-5DA093CA838D}" destId="{6BDF01E0-6B37-4495-9787-B5CE23B74AA7}" srcOrd="0" destOrd="0" parTransId="{BFF1B53C-34F0-433E-BB32-37F19B229D95}" sibTransId="{C9AA3EA6-9ABD-4FF5-A922-6008421E9FEE}"/>
    <dgm:cxn modelId="{4BD7FF44-3FCE-4FD4-99CC-D9610B6D8ACD}" srcId="{8CEE98BE-A054-41DC-BE1D-5DA093CA838D}" destId="{868EE95B-BA12-4A13-BAA3-3A89BC6B2E53}" srcOrd="1" destOrd="0" parTransId="{07B2CE31-F1DA-486F-9E32-8C391C4E4FC2}" sibTransId="{C5864981-7B73-4998-98EE-66ED2B1CE8F3}"/>
    <dgm:cxn modelId="{603A271E-66AB-4DB1-A25B-7FE7EC413319}" type="presOf" srcId="{3343EAEE-BA39-484C-9BA1-DC695AD7FD77}" destId="{11CBEE92-0227-4815-B43E-B7999ABEE9CA}" srcOrd="0" destOrd="0" presId="urn:microsoft.com/office/officeart/2005/8/layout/chevron1"/>
    <dgm:cxn modelId="{C9C657B6-3861-43B2-AA45-4BA63D43D511}" type="presOf" srcId="{8CEE98BE-A054-41DC-BE1D-5DA093CA838D}" destId="{9DA2396F-55A0-4BB6-9149-38C8BEF2DE75}" srcOrd="0" destOrd="0" presId="urn:microsoft.com/office/officeart/2005/8/layout/chevron1"/>
    <dgm:cxn modelId="{5A97D790-93F1-4612-ADBC-7F6E106E7E55}" type="presParOf" srcId="{9DA2396F-55A0-4BB6-9149-38C8BEF2DE75}" destId="{46C702A5-E143-4023-8FBD-C82330B19B70}" srcOrd="0" destOrd="0" presId="urn:microsoft.com/office/officeart/2005/8/layout/chevron1"/>
    <dgm:cxn modelId="{76B6A00C-018B-4FAD-AE78-8D3D810F7B2D}" type="presParOf" srcId="{9DA2396F-55A0-4BB6-9149-38C8BEF2DE75}" destId="{60B87409-C6DB-4055-A0D9-CBF47670950D}" srcOrd="1" destOrd="0" presId="urn:microsoft.com/office/officeart/2005/8/layout/chevron1"/>
    <dgm:cxn modelId="{F93C9807-590D-449E-B6A4-53A519C7330D}" type="presParOf" srcId="{9DA2396F-55A0-4BB6-9149-38C8BEF2DE75}" destId="{B70A667D-99D3-47F2-8D72-058A0C462E26}" srcOrd="2" destOrd="0" presId="urn:microsoft.com/office/officeart/2005/8/layout/chevron1"/>
    <dgm:cxn modelId="{361277E8-8EC5-451A-A330-0F1EFB1A26EA}" type="presParOf" srcId="{9DA2396F-55A0-4BB6-9149-38C8BEF2DE75}" destId="{2947B26D-60A1-46F6-8C62-5B2B6CFF4D19}" srcOrd="3" destOrd="0" presId="urn:microsoft.com/office/officeart/2005/8/layout/chevron1"/>
    <dgm:cxn modelId="{5B43E240-EADB-4A90-AA01-A540C0FEC55B}" type="presParOf" srcId="{9DA2396F-55A0-4BB6-9149-38C8BEF2DE75}" destId="{11CBEE92-0227-4815-B43E-B7999ABEE9CA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CEE98BE-A054-41DC-BE1D-5DA093CA838D}" type="doc">
      <dgm:prSet loTypeId="urn:microsoft.com/office/officeart/2005/8/layout/chevron1" loCatId="process" qsTypeId="urn:microsoft.com/office/officeart/2005/8/quickstyle/simple1" qsCatId="simple" csTypeId="urn:microsoft.com/office/officeart/2005/8/colors/accent4_3" csCatId="accent4" phldr="1"/>
      <dgm:spPr/>
    </dgm:pt>
    <dgm:pt modelId="{868EE95B-BA12-4A13-BAA3-3A89BC6B2E53}">
      <dgm:prSet phldrT="[Text]"/>
      <dgm:spPr>
        <a:solidFill>
          <a:schemeClr val="tx2"/>
        </a:solidFill>
      </dgm:spPr>
      <dgm:t>
        <a:bodyPr/>
        <a:lstStyle/>
        <a:p>
          <a:r>
            <a:rPr lang="cs-CZ" dirty="0" smtClean="0"/>
            <a:t> </a:t>
          </a:r>
          <a:endParaRPr lang="cs-CZ" dirty="0"/>
        </a:p>
      </dgm:t>
    </dgm:pt>
    <dgm:pt modelId="{07B2CE31-F1DA-486F-9E32-8C391C4E4FC2}" type="parTrans" cxnId="{4BD7FF44-3FCE-4FD4-99CC-D9610B6D8ACD}">
      <dgm:prSet/>
      <dgm:spPr/>
      <dgm:t>
        <a:bodyPr/>
        <a:lstStyle/>
        <a:p>
          <a:endParaRPr lang="cs-CZ"/>
        </a:p>
      </dgm:t>
    </dgm:pt>
    <dgm:pt modelId="{C5864981-7B73-4998-98EE-66ED2B1CE8F3}" type="sibTrans" cxnId="{4BD7FF44-3FCE-4FD4-99CC-D9610B6D8ACD}">
      <dgm:prSet/>
      <dgm:spPr/>
      <dgm:t>
        <a:bodyPr/>
        <a:lstStyle/>
        <a:p>
          <a:endParaRPr lang="cs-CZ"/>
        </a:p>
      </dgm:t>
    </dgm:pt>
    <dgm:pt modelId="{3343EAEE-BA39-484C-9BA1-DC695AD7FD77}">
      <dgm:prSet phldrT="[Text]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cs-CZ" dirty="0" smtClean="0"/>
            <a:t> </a:t>
          </a:r>
          <a:endParaRPr lang="cs-CZ" dirty="0"/>
        </a:p>
      </dgm:t>
    </dgm:pt>
    <dgm:pt modelId="{B5B1C93E-F51A-468D-9A9A-ADA269ECBC35}" type="parTrans" cxnId="{7BFBC22D-978A-4923-9CEB-511F50C78CEB}">
      <dgm:prSet/>
      <dgm:spPr/>
      <dgm:t>
        <a:bodyPr/>
        <a:lstStyle/>
        <a:p>
          <a:endParaRPr lang="cs-CZ"/>
        </a:p>
      </dgm:t>
    </dgm:pt>
    <dgm:pt modelId="{44C18D38-72E8-4902-9546-78C1EAC06EBD}" type="sibTrans" cxnId="{7BFBC22D-978A-4923-9CEB-511F50C78CEB}">
      <dgm:prSet/>
      <dgm:spPr/>
      <dgm:t>
        <a:bodyPr/>
        <a:lstStyle/>
        <a:p>
          <a:endParaRPr lang="cs-CZ"/>
        </a:p>
      </dgm:t>
    </dgm:pt>
    <dgm:pt modelId="{6BDF01E0-6B37-4495-9787-B5CE23B74AA7}">
      <dgm:prSet phldrT="[Text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cs-CZ" dirty="0" smtClean="0"/>
            <a:t> </a:t>
          </a:r>
          <a:endParaRPr lang="cs-CZ" dirty="0"/>
        </a:p>
      </dgm:t>
    </dgm:pt>
    <dgm:pt modelId="{C9AA3EA6-9ABD-4FF5-A922-6008421E9FEE}" type="sibTrans" cxnId="{4A107466-871B-4451-ACE0-46B7D25ED3CE}">
      <dgm:prSet/>
      <dgm:spPr/>
      <dgm:t>
        <a:bodyPr/>
        <a:lstStyle/>
        <a:p>
          <a:endParaRPr lang="cs-CZ"/>
        </a:p>
      </dgm:t>
    </dgm:pt>
    <dgm:pt modelId="{BFF1B53C-34F0-433E-BB32-37F19B229D95}" type="parTrans" cxnId="{4A107466-871B-4451-ACE0-46B7D25ED3CE}">
      <dgm:prSet/>
      <dgm:spPr/>
      <dgm:t>
        <a:bodyPr/>
        <a:lstStyle/>
        <a:p>
          <a:endParaRPr lang="cs-CZ"/>
        </a:p>
      </dgm:t>
    </dgm:pt>
    <dgm:pt modelId="{9DA2396F-55A0-4BB6-9149-38C8BEF2DE75}" type="pres">
      <dgm:prSet presAssocID="{8CEE98BE-A054-41DC-BE1D-5DA093CA838D}" presName="Name0" presStyleCnt="0">
        <dgm:presLayoutVars>
          <dgm:dir/>
          <dgm:animLvl val="lvl"/>
          <dgm:resizeHandles val="exact"/>
        </dgm:presLayoutVars>
      </dgm:prSet>
      <dgm:spPr/>
    </dgm:pt>
    <dgm:pt modelId="{46C702A5-E143-4023-8FBD-C82330B19B70}" type="pres">
      <dgm:prSet presAssocID="{6BDF01E0-6B37-4495-9787-B5CE23B74AA7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0B87409-C6DB-4055-A0D9-CBF47670950D}" type="pres">
      <dgm:prSet presAssocID="{C9AA3EA6-9ABD-4FF5-A922-6008421E9FEE}" presName="parTxOnlySpace" presStyleCnt="0"/>
      <dgm:spPr/>
    </dgm:pt>
    <dgm:pt modelId="{B70A667D-99D3-47F2-8D72-058A0C462E26}" type="pres">
      <dgm:prSet presAssocID="{868EE95B-BA12-4A13-BAA3-3A89BC6B2E53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947B26D-60A1-46F6-8C62-5B2B6CFF4D19}" type="pres">
      <dgm:prSet presAssocID="{C5864981-7B73-4998-98EE-66ED2B1CE8F3}" presName="parTxOnlySpace" presStyleCnt="0"/>
      <dgm:spPr/>
    </dgm:pt>
    <dgm:pt modelId="{11CBEE92-0227-4815-B43E-B7999ABEE9CA}" type="pres">
      <dgm:prSet presAssocID="{3343EAEE-BA39-484C-9BA1-DC695AD7FD77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49FD1ACD-BC1E-40FD-A0E6-6796538E5CCF}" type="presOf" srcId="{6BDF01E0-6B37-4495-9787-B5CE23B74AA7}" destId="{46C702A5-E143-4023-8FBD-C82330B19B70}" srcOrd="0" destOrd="0" presId="urn:microsoft.com/office/officeart/2005/8/layout/chevron1"/>
    <dgm:cxn modelId="{7BFBC22D-978A-4923-9CEB-511F50C78CEB}" srcId="{8CEE98BE-A054-41DC-BE1D-5DA093CA838D}" destId="{3343EAEE-BA39-484C-9BA1-DC695AD7FD77}" srcOrd="2" destOrd="0" parTransId="{B5B1C93E-F51A-468D-9A9A-ADA269ECBC35}" sibTransId="{44C18D38-72E8-4902-9546-78C1EAC06EBD}"/>
    <dgm:cxn modelId="{D06632DB-AF88-4EFE-A7FE-A2F73CDD50BD}" type="presOf" srcId="{868EE95B-BA12-4A13-BAA3-3A89BC6B2E53}" destId="{B70A667D-99D3-47F2-8D72-058A0C462E26}" srcOrd="0" destOrd="0" presId="urn:microsoft.com/office/officeart/2005/8/layout/chevron1"/>
    <dgm:cxn modelId="{4A107466-871B-4451-ACE0-46B7D25ED3CE}" srcId="{8CEE98BE-A054-41DC-BE1D-5DA093CA838D}" destId="{6BDF01E0-6B37-4495-9787-B5CE23B74AA7}" srcOrd="0" destOrd="0" parTransId="{BFF1B53C-34F0-433E-BB32-37F19B229D95}" sibTransId="{C9AA3EA6-9ABD-4FF5-A922-6008421E9FEE}"/>
    <dgm:cxn modelId="{4BD7FF44-3FCE-4FD4-99CC-D9610B6D8ACD}" srcId="{8CEE98BE-A054-41DC-BE1D-5DA093CA838D}" destId="{868EE95B-BA12-4A13-BAA3-3A89BC6B2E53}" srcOrd="1" destOrd="0" parTransId="{07B2CE31-F1DA-486F-9E32-8C391C4E4FC2}" sibTransId="{C5864981-7B73-4998-98EE-66ED2B1CE8F3}"/>
    <dgm:cxn modelId="{603A271E-66AB-4DB1-A25B-7FE7EC413319}" type="presOf" srcId="{3343EAEE-BA39-484C-9BA1-DC695AD7FD77}" destId="{11CBEE92-0227-4815-B43E-B7999ABEE9CA}" srcOrd="0" destOrd="0" presId="urn:microsoft.com/office/officeart/2005/8/layout/chevron1"/>
    <dgm:cxn modelId="{C9C657B6-3861-43B2-AA45-4BA63D43D511}" type="presOf" srcId="{8CEE98BE-A054-41DC-BE1D-5DA093CA838D}" destId="{9DA2396F-55A0-4BB6-9149-38C8BEF2DE75}" srcOrd="0" destOrd="0" presId="urn:microsoft.com/office/officeart/2005/8/layout/chevron1"/>
    <dgm:cxn modelId="{5A97D790-93F1-4612-ADBC-7F6E106E7E55}" type="presParOf" srcId="{9DA2396F-55A0-4BB6-9149-38C8BEF2DE75}" destId="{46C702A5-E143-4023-8FBD-C82330B19B70}" srcOrd="0" destOrd="0" presId="urn:microsoft.com/office/officeart/2005/8/layout/chevron1"/>
    <dgm:cxn modelId="{76B6A00C-018B-4FAD-AE78-8D3D810F7B2D}" type="presParOf" srcId="{9DA2396F-55A0-4BB6-9149-38C8BEF2DE75}" destId="{60B87409-C6DB-4055-A0D9-CBF47670950D}" srcOrd="1" destOrd="0" presId="urn:microsoft.com/office/officeart/2005/8/layout/chevron1"/>
    <dgm:cxn modelId="{F93C9807-590D-449E-B6A4-53A519C7330D}" type="presParOf" srcId="{9DA2396F-55A0-4BB6-9149-38C8BEF2DE75}" destId="{B70A667D-99D3-47F2-8D72-058A0C462E26}" srcOrd="2" destOrd="0" presId="urn:microsoft.com/office/officeart/2005/8/layout/chevron1"/>
    <dgm:cxn modelId="{361277E8-8EC5-451A-A330-0F1EFB1A26EA}" type="presParOf" srcId="{9DA2396F-55A0-4BB6-9149-38C8BEF2DE75}" destId="{2947B26D-60A1-46F6-8C62-5B2B6CFF4D19}" srcOrd="3" destOrd="0" presId="urn:microsoft.com/office/officeart/2005/8/layout/chevron1"/>
    <dgm:cxn modelId="{5B43E240-EADB-4A90-AA01-A540C0FEC55B}" type="presParOf" srcId="{9DA2396F-55A0-4BB6-9149-38C8BEF2DE75}" destId="{11CBEE92-0227-4815-B43E-B7999ABEE9CA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C702A5-E143-4023-8FBD-C82330B19B70}">
      <dsp:nvSpPr>
        <dsp:cNvPr id="0" name=""/>
        <dsp:cNvSpPr/>
      </dsp:nvSpPr>
      <dsp:spPr>
        <a:xfrm>
          <a:off x="503" y="453353"/>
          <a:ext cx="613594" cy="245437"/>
        </a:xfrm>
        <a:prstGeom prst="chevron">
          <a:avLst/>
        </a:prstGeom>
        <a:solidFill>
          <a:schemeClr val="accent5">
            <a:lumMod val="60000"/>
            <a:lumOff val="4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 </a:t>
          </a:r>
          <a:endParaRPr lang="cs-CZ" sz="1400" kern="1200" dirty="0"/>
        </a:p>
      </dsp:txBody>
      <dsp:txXfrm>
        <a:off x="123222" y="453353"/>
        <a:ext cx="368157" cy="245437"/>
      </dsp:txXfrm>
    </dsp:sp>
    <dsp:sp modelId="{B70A667D-99D3-47F2-8D72-058A0C462E26}">
      <dsp:nvSpPr>
        <dsp:cNvPr id="0" name=""/>
        <dsp:cNvSpPr/>
      </dsp:nvSpPr>
      <dsp:spPr>
        <a:xfrm>
          <a:off x="552738" y="453353"/>
          <a:ext cx="613594" cy="245437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 </a:t>
          </a:r>
          <a:endParaRPr lang="cs-CZ" sz="1400" kern="1200" dirty="0"/>
        </a:p>
      </dsp:txBody>
      <dsp:txXfrm>
        <a:off x="675457" y="453353"/>
        <a:ext cx="368157" cy="245437"/>
      </dsp:txXfrm>
    </dsp:sp>
    <dsp:sp modelId="{11CBEE92-0227-4815-B43E-B7999ABEE9CA}">
      <dsp:nvSpPr>
        <dsp:cNvPr id="0" name=""/>
        <dsp:cNvSpPr/>
      </dsp:nvSpPr>
      <dsp:spPr>
        <a:xfrm>
          <a:off x="1104973" y="453353"/>
          <a:ext cx="613594" cy="245437"/>
        </a:xfrm>
        <a:prstGeom prst="chevron">
          <a:avLst/>
        </a:prstGeom>
        <a:solidFill>
          <a:schemeClr val="accent5">
            <a:lumMod val="20000"/>
            <a:lumOff val="8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 </a:t>
          </a:r>
          <a:endParaRPr lang="cs-CZ" sz="1400" kern="1200" dirty="0"/>
        </a:p>
      </dsp:txBody>
      <dsp:txXfrm>
        <a:off x="1227692" y="453353"/>
        <a:ext cx="368157" cy="2454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C702A5-E143-4023-8FBD-C82330B19B70}">
      <dsp:nvSpPr>
        <dsp:cNvPr id="0" name=""/>
        <dsp:cNvSpPr/>
      </dsp:nvSpPr>
      <dsp:spPr>
        <a:xfrm>
          <a:off x="503" y="453353"/>
          <a:ext cx="613594" cy="245437"/>
        </a:xfrm>
        <a:prstGeom prst="chevron">
          <a:avLst/>
        </a:prstGeom>
        <a:solidFill>
          <a:schemeClr val="accent6">
            <a:lumMod val="60000"/>
            <a:lumOff val="4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 </a:t>
          </a:r>
          <a:endParaRPr lang="cs-CZ" sz="1400" kern="1200" dirty="0"/>
        </a:p>
      </dsp:txBody>
      <dsp:txXfrm>
        <a:off x="123222" y="453353"/>
        <a:ext cx="368157" cy="245437"/>
      </dsp:txXfrm>
    </dsp:sp>
    <dsp:sp modelId="{B70A667D-99D3-47F2-8D72-058A0C462E26}">
      <dsp:nvSpPr>
        <dsp:cNvPr id="0" name=""/>
        <dsp:cNvSpPr/>
      </dsp:nvSpPr>
      <dsp:spPr>
        <a:xfrm>
          <a:off x="552738" y="453353"/>
          <a:ext cx="613594" cy="245437"/>
        </a:xfrm>
        <a:prstGeom prst="chevron">
          <a:avLst/>
        </a:prstGeom>
        <a:solidFill>
          <a:schemeClr val="accent6">
            <a:lumMod val="40000"/>
            <a:lumOff val="6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 </a:t>
          </a:r>
          <a:endParaRPr lang="cs-CZ" sz="1400" kern="1200" dirty="0"/>
        </a:p>
      </dsp:txBody>
      <dsp:txXfrm>
        <a:off x="675457" y="453353"/>
        <a:ext cx="368157" cy="245437"/>
      </dsp:txXfrm>
    </dsp:sp>
    <dsp:sp modelId="{11CBEE92-0227-4815-B43E-B7999ABEE9CA}">
      <dsp:nvSpPr>
        <dsp:cNvPr id="0" name=""/>
        <dsp:cNvSpPr/>
      </dsp:nvSpPr>
      <dsp:spPr>
        <a:xfrm>
          <a:off x="1104973" y="453353"/>
          <a:ext cx="613594" cy="245437"/>
        </a:xfrm>
        <a:prstGeom prst="chevron">
          <a:avLst/>
        </a:prstGeom>
        <a:solidFill>
          <a:schemeClr val="accent6">
            <a:lumMod val="40000"/>
            <a:lumOff val="60000"/>
          </a:schemeClr>
        </a:solidFill>
        <a:ln w="15875" cap="rnd" cmpd="sng" algn="ctr">
          <a:solidFill>
            <a:schemeClr val="accent6">
              <a:lumMod val="20000"/>
              <a:lumOff val="8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 </a:t>
          </a:r>
          <a:endParaRPr lang="cs-CZ" sz="1400" kern="1200" dirty="0"/>
        </a:p>
      </dsp:txBody>
      <dsp:txXfrm>
        <a:off x="1227692" y="453353"/>
        <a:ext cx="368157" cy="24543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C702A5-E143-4023-8FBD-C82330B19B70}">
      <dsp:nvSpPr>
        <dsp:cNvPr id="0" name=""/>
        <dsp:cNvSpPr/>
      </dsp:nvSpPr>
      <dsp:spPr>
        <a:xfrm>
          <a:off x="503" y="453353"/>
          <a:ext cx="613594" cy="245437"/>
        </a:xfrm>
        <a:prstGeom prst="chevron">
          <a:avLst/>
        </a:prstGeom>
        <a:solidFill>
          <a:schemeClr val="accent3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 </a:t>
          </a:r>
          <a:endParaRPr lang="cs-CZ" sz="1400" kern="1200" dirty="0"/>
        </a:p>
      </dsp:txBody>
      <dsp:txXfrm>
        <a:off x="123222" y="453353"/>
        <a:ext cx="368157" cy="245437"/>
      </dsp:txXfrm>
    </dsp:sp>
    <dsp:sp modelId="{B70A667D-99D3-47F2-8D72-058A0C462E26}">
      <dsp:nvSpPr>
        <dsp:cNvPr id="0" name=""/>
        <dsp:cNvSpPr/>
      </dsp:nvSpPr>
      <dsp:spPr>
        <a:xfrm>
          <a:off x="552738" y="453353"/>
          <a:ext cx="613594" cy="24543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 </a:t>
          </a:r>
          <a:endParaRPr lang="cs-CZ" sz="1400" kern="1200" dirty="0"/>
        </a:p>
      </dsp:txBody>
      <dsp:txXfrm>
        <a:off x="675457" y="453353"/>
        <a:ext cx="368157" cy="245437"/>
      </dsp:txXfrm>
    </dsp:sp>
    <dsp:sp modelId="{11CBEE92-0227-4815-B43E-B7999ABEE9CA}">
      <dsp:nvSpPr>
        <dsp:cNvPr id="0" name=""/>
        <dsp:cNvSpPr/>
      </dsp:nvSpPr>
      <dsp:spPr>
        <a:xfrm>
          <a:off x="1104973" y="453353"/>
          <a:ext cx="613594" cy="245437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 </a:t>
          </a:r>
          <a:endParaRPr lang="cs-CZ" sz="1400" kern="1200" dirty="0"/>
        </a:p>
      </dsp:txBody>
      <dsp:txXfrm>
        <a:off x="1227692" y="453353"/>
        <a:ext cx="368157" cy="24543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31915F-4602-4E8E-9B0C-08A6036EB8D8}">
      <dsp:nvSpPr>
        <dsp:cNvPr id="0" name=""/>
        <dsp:cNvSpPr/>
      </dsp:nvSpPr>
      <dsp:spPr>
        <a:xfrm>
          <a:off x="390" y="90000"/>
          <a:ext cx="475435" cy="287999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16200000"/>
          </a:camera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kern="1200" dirty="0" smtClean="0"/>
            <a:t> </a:t>
          </a:r>
          <a:endParaRPr lang="cs-CZ" sz="1100" kern="1200" dirty="0"/>
        </a:p>
      </dsp:txBody>
      <dsp:txXfrm>
        <a:off x="144390" y="90000"/>
        <a:ext cx="187436" cy="287999"/>
      </dsp:txXfrm>
    </dsp:sp>
    <dsp:sp modelId="{F3912B4D-6311-498E-88BC-A3114BBAD104}">
      <dsp:nvSpPr>
        <dsp:cNvPr id="0" name=""/>
        <dsp:cNvSpPr/>
      </dsp:nvSpPr>
      <dsp:spPr>
        <a:xfrm>
          <a:off x="428282" y="107999"/>
          <a:ext cx="475435" cy="252001"/>
        </a:xfrm>
        <a:prstGeom prst="chevron">
          <a:avLst/>
        </a:prstGeom>
        <a:solidFill>
          <a:srgbClr val="FFC00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16200000"/>
          </a:camera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kern="1200" dirty="0" smtClean="0"/>
            <a:t> </a:t>
          </a:r>
          <a:endParaRPr lang="cs-CZ" sz="1100" kern="1200" dirty="0"/>
        </a:p>
      </dsp:txBody>
      <dsp:txXfrm>
        <a:off x="554283" y="107999"/>
        <a:ext cx="223434" cy="252001"/>
      </dsp:txXfrm>
    </dsp:sp>
    <dsp:sp modelId="{E4344E07-7EEA-49B6-B928-AE5F9DAA130F}">
      <dsp:nvSpPr>
        <dsp:cNvPr id="0" name=""/>
        <dsp:cNvSpPr/>
      </dsp:nvSpPr>
      <dsp:spPr>
        <a:xfrm>
          <a:off x="856174" y="126000"/>
          <a:ext cx="475435" cy="215999"/>
        </a:xfrm>
        <a:prstGeom prst="chevron">
          <a:avLst/>
        </a:prstGeom>
        <a:solidFill>
          <a:srgbClr val="FFC00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16200000"/>
          </a:camera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kern="1200" dirty="0" smtClean="0"/>
            <a:t> </a:t>
          </a:r>
          <a:endParaRPr lang="cs-CZ" sz="1100" kern="1200" dirty="0"/>
        </a:p>
      </dsp:txBody>
      <dsp:txXfrm>
        <a:off x="964174" y="126000"/>
        <a:ext cx="259436" cy="21599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60DD4F-3AA7-4020-81AD-72207EB0F19F}">
      <dsp:nvSpPr>
        <dsp:cNvPr id="0" name=""/>
        <dsp:cNvSpPr/>
      </dsp:nvSpPr>
      <dsp:spPr>
        <a:xfrm>
          <a:off x="0" y="533859"/>
          <a:ext cx="477055" cy="288981"/>
        </a:xfrm>
        <a:prstGeom prst="chevron">
          <a:avLst/>
        </a:prstGeom>
        <a:solidFill>
          <a:srgbClr val="C00000">
            <a:alpha val="90000"/>
          </a:srgb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16200000"/>
          </a:camera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kern="1200" dirty="0" smtClean="0"/>
            <a:t> </a:t>
          </a:r>
          <a:endParaRPr lang="cs-CZ" sz="1100" kern="1200" dirty="0"/>
        </a:p>
      </dsp:txBody>
      <dsp:txXfrm>
        <a:off x="144491" y="533859"/>
        <a:ext cx="188074" cy="288981"/>
      </dsp:txXfrm>
    </dsp:sp>
    <dsp:sp modelId="{2669B58F-C50F-4845-9E11-281D983AAA1A}">
      <dsp:nvSpPr>
        <dsp:cNvPr id="0" name=""/>
        <dsp:cNvSpPr/>
      </dsp:nvSpPr>
      <dsp:spPr>
        <a:xfrm>
          <a:off x="429741" y="551920"/>
          <a:ext cx="477055" cy="252860"/>
        </a:xfrm>
        <a:prstGeom prst="chevron">
          <a:avLst/>
        </a:prstGeom>
        <a:solidFill>
          <a:schemeClr val="accent6">
            <a:lumMod val="60000"/>
            <a:lumOff val="40000"/>
            <a:alpha val="7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16200000"/>
          </a:camera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kern="1200" dirty="0" smtClean="0"/>
            <a:t> </a:t>
          </a:r>
          <a:endParaRPr lang="cs-CZ" sz="1100" kern="1200" dirty="0"/>
        </a:p>
      </dsp:txBody>
      <dsp:txXfrm>
        <a:off x="556171" y="551920"/>
        <a:ext cx="224195" cy="252860"/>
      </dsp:txXfrm>
    </dsp:sp>
    <dsp:sp modelId="{82598B02-AA6C-44BE-AE01-CFA121D000D3}">
      <dsp:nvSpPr>
        <dsp:cNvPr id="0" name=""/>
        <dsp:cNvSpPr/>
      </dsp:nvSpPr>
      <dsp:spPr>
        <a:xfrm>
          <a:off x="859091" y="569982"/>
          <a:ext cx="477055" cy="216735"/>
        </a:xfrm>
        <a:prstGeom prst="chevron">
          <a:avLst/>
        </a:prstGeom>
        <a:solidFill>
          <a:schemeClr val="accent6">
            <a:lumMod val="40000"/>
            <a:lumOff val="60000"/>
            <a:alpha val="5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16200000"/>
          </a:camera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kern="1200" dirty="0" smtClean="0"/>
            <a:t> </a:t>
          </a:r>
          <a:endParaRPr lang="cs-CZ" sz="1100" kern="1200" dirty="0"/>
        </a:p>
      </dsp:txBody>
      <dsp:txXfrm>
        <a:off x="967459" y="569982"/>
        <a:ext cx="260320" cy="21673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C702A5-E143-4023-8FBD-C82330B19B70}">
      <dsp:nvSpPr>
        <dsp:cNvPr id="0" name=""/>
        <dsp:cNvSpPr/>
      </dsp:nvSpPr>
      <dsp:spPr>
        <a:xfrm>
          <a:off x="503" y="453353"/>
          <a:ext cx="613594" cy="245437"/>
        </a:xfrm>
        <a:prstGeom prst="chevron">
          <a:avLst/>
        </a:prstGeom>
        <a:solidFill>
          <a:schemeClr val="accent5">
            <a:lumMod val="75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 </a:t>
          </a:r>
          <a:endParaRPr lang="cs-CZ" sz="1400" kern="1200" dirty="0"/>
        </a:p>
      </dsp:txBody>
      <dsp:txXfrm>
        <a:off x="123222" y="453353"/>
        <a:ext cx="368157" cy="245437"/>
      </dsp:txXfrm>
    </dsp:sp>
    <dsp:sp modelId="{B70A667D-99D3-47F2-8D72-058A0C462E26}">
      <dsp:nvSpPr>
        <dsp:cNvPr id="0" name=""/>
        <dsp:cNvSpPr/>
      </dsp:nvSpPr>
      <dsp:spPr>
        <a:xfrm>
          <a:off x="552738" y="453353"/>
          <a:ext cx="613594" cy="245437"/>
        </a:xfrm>
        <a:prstGeom prst="chevron">
          <a:avLst/>
        </a:prstGeom>
        <a:solidFill>
          <a:schemeClr val="accent5">
            <a:lumMod val="60000"/>
            <a:lumOff val="4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 </a:t>
          </a:r>
          <a:endParaRPr lang="cs-CZ" sz="1400" kern="1200" dirty="0"/>
        </a:p>
      </dsp:txBody>
      <dsp:txXfrm>
        <a:off x="675457" y="453353"/>
        <a:ext cx="368157" cy="245437"/>
      </dsp:txXfrm>
    </dsp:sp>
    <dsp:sp modelId="{11CBEE92-0227-4815-B43E-B7999ABEE9CA}">
      <dsp:nvSpPr>
        <dsp:cNvPr id="0" name=""/>
        <dsp:cNvSpPr/>
      </dsp:nvSpPr>
      <dsp:spPr>
        <a:xfrm>
          <a:off x="1104973" y="453353"/>
          <a:ext cx="613594" cy="245437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 </a:t>
          </a:r>
          <a:endParaRPr lang="cs-CZ" sz="1400" kern="1200" dirty="0"/>
        </a:p>
      </dsp:txBody>
      <dsp:txXfrm>
        <a:off x="1227692" y="453353"/>
        <a:ext cx="368157" cy="24543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C702A5-E143-4023-8FBD-C82330B19B70}">
      <dsp:nvSpPr>
        <dsp:cNvPr id="0" name=""/>
        <dsp:cNvSpPr/>
      </dsp:nvSpPr>
      <dsp:spPr>
        <a:xfrm>
          <a:off x="503" y="453353"/>
          <a:ext cx="613594" cy="245437"/>
        </a:xfrm>
        <a:prstGeom prst="chevron">
          <a:avLst/>
        </a:prstGeom>
        <a:solidFill>
          <a:schemeClr val="tx2">
            <a:lumMod val="75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 </a:t>
          </a:r>
          <a:endParaRPr lang="cs-CZ" sz="1400" kern="1200" dirty="0"/>
        </a:p>
      </dsp:txBody>
      <dsp:txXfrm>
        <a:off x="123222" y="453353"/>
        <a:ext cx="368157" cy="245437"/>
      </dsp:txXfrm>
    </dsp:sp>
    <dsp:sp modelId="{B70A667D-99D3-47F2-8D72-058A0C462E26}">
      <dsp:nvSpPr>
        <dsp:cNvPr id="0" name=""/>
        <dsp:cNvSpPr/>
      </dsp:nvSpPr>
      <dsp:spPr>
        <a:xfrm>
          <a:off x="552738" y="453353"/>
          <a:ext cx="613594" cy="245437"/>
        </a:xfrm>
        <a:prstGeom prst="chevron">
          <a:avLst/>
        </a:prstGeom>
        <a:solidFill>
          <a:schemeClr val="tx2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 </a:t>
          </a:r>
          <a:endParaRPr lang="cs-CZ" sz="1400" kern="1200" dirty="0"/>
        </a:p>
      </dsp:txBody>
      <dsp:txXfrm>
        <a:off x="675457" y="453353"/>
        <a:ext cx="368157" cy="245437"/>
      </dsp:txXfrm>
    </dsp:sp>
    <dsp:sp modelId="{11CBEE92-0227-4815-B43E-B7999ABEE9CA}">
      <dsp:nvSpPr>
        <dsp:cNvPr id="0" name=""/>
        <dsp:cNvSpPr/>
      </dsp:nvSpPr>
      <dsp:spPr>
        <a:xfrm>
          <a:off x="1104973" y="453353"/>
          <a:ext cx="613594" cy="245437"/>
        </a:xfrm>
        <a:prstGeom prst="chevron">
          <a:avLst/>
        </a:prstGeom>
        <a:solidFill>
          <a:schemeClr val="tx2">
            <a:lumMod val="60000"/>
            <a:lumOff val="4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 </a:t>
          </a:r>
          <a:endParaRPr lang="cs-CZ" sz="1400" kern="1200" dirty="0"/>
        </a:p>
      </dsp:txBody>
      <dsp:txXfrm>
        <a:off x="1227692" y="453353"/>
        <a:ext cx="368157" cy="2454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drawing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drawing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9.png"/></Relationships>
</file>

<file path=ppt/drawings/_rels/drawing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image" Target="../media/image60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0.90541</cdr:x>
      <cdr:y>0.37584</cdr:y>
    </cdr:from>
    <cdr:to>
      <cdr:x>1</cdr:x>
      <cdr:y>0.61802</cdr:y>
    </cdr:to>
    <cdr:sp macro="" textlink="">
      <cdr:nvSpPr>
        <cdr:cNvPr id="3" name="TextovéPole 2"/>
        <cdr:cNvSpPr txBox="1"/>
      </cdr:nvSpPr>
      <cdr:spPr>
        <a:xfrm xmlns:a="http://schemas.openxmlformats.org/drawingml/2006/main">
          <a:off x="9100397" y="141907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cs-CZ" sz="1100" dirty="0"/>
        </a:p>
      </cdr:txBody>
    </cdr:sp>
  </cdr:relSizeAnchor>
  <cdr:relSizeAnchor xmlns:cdr="http://schemas.openxmlformats.org/drawingml/2006/chartDrawing">
    <cdr:from>
      <cdr:x>0.92886</cdr:x>
      <cdr:y>0.37584</cdr:y>
    </cdr:from>
    <cdr:to>
      <cdr:x>0.93359</cdr:x>
      <cdr:y>0.38795</cdr:y>
    </cdr:to>
    <cdr:sp macro="" textlink="">
      <cdr:nvSpPr>
        <cdr:cNvPr id="4" name="TextovéPole 3"/>
        <cdr:cNvSpPr txBox="1"/>
      </cdr:nvSpPr>
      <cdr:spPr>
        <a:xfrm xmlns:a="http://schemas.openxmlformats.org/drawingml/2006/main">
          <a:off x="8979484" y="1419070"/>
          <a:ext cx="45719" cy="457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 dirty="0"/>
        </a:p>
      </cdr:txBody>
    </cdr:sp>
  </cdr:relSizeAnchor>
  <cdr:relSizeAnchor xmlns:cdr="http://schemas.openxmlformats.org/drawingml/2006/chartDrawing">
    <cdr:from>
      <cdr:x>0.51924</cdr:x>
      <cdr:y>0.12863</cdr:y>
    </cdr:from>
    <cdr:to>
      <cdr:x>0.55911</cdr:x>
      <cdr:y>0.34399</cdr:y>
    </cdr:to>
    <cdr:sp macro="" textlink="">
      <cdr:nvSpPr>
        <cdr:cNvPr id="6" name="Šipka nahoru 5"/>
        <cdr:cNvSpPr/>
      </cdr:nvSpPr>
      <cdr:spPr bwMode="auto">
        <a:xfrm xmlns:a="http://schemas.openxmlformats.org/drawingml/2006/main" flipV="1">
          <a:off x="5019604" y="485652"/>
          <a:ext cx="385408" cy="813141"/>
        </a:xfrm>
        <a:prstGeom xmlns:a="http://schemas.openxmlformats.org/drawingml/2006/main" prst="upArrow">
          <a:avLst/>
        </a:prstGeom>
        <a:gradFill xmlns:a="http://schemas.openxmlformats.org/drawingml/2006/main" flip="none" rotWithShape="1">
          <a:gsLst>
            <a:gs pos="1000">
              <a:schemeClr val="accent1"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shade val="94000"/>
                <a:lumMod val="88000"/>
              </a:schemeClr>
            </a:gs>
          </a:gsLst>
          <a:lin ang="5400000" scaled="0"/>
          <a:tileRect/>
        </a:gradFill>
        <a:ln xmlns:a="http://schemas.openxmlformats.org/drawingml/2006/main">
          <a:headEnd type="none" w="med" len="med"/>
          <a:tailEnd type="none" w="med" len="med"/>
        </a:ln>
      </cdr:spPr>
      <cdr:style>
        <a:lnRef xmlns:a="http://schemas.openxmlformats.org/drawingml/2006/main" idx="0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3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="horz" wrap="square" lIns="0" tIns="0" rIns="0" bIns="0" numCol="1" rtlCol="0" anchor="ctr" anchorCtr="0" compatLnSpc="1">
          <a:prstTxWarp prst="textNoShape">
            <a:avLst/>
          </a:prstTxWarp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cdr:txBody>
    </cdr:sp>
  </cdr:relSizeAnchor>
  <cdr:relSizeAnchor xmlns:cdr="http://schemas.openxmlformats.org/drawingml/2006/chartDrawing">
    <cdr:from>
      <cdr:x>0.92808</cdr:x>
      <cdr:y>0.12449</cdr:y>
    </cdr:from>
    <cdr:to>
      <cdr:x>0.96795</cdr:x>
      <cdr:y>0.33985</cdr:y>
    </cdr:to>
    <cdr:sp macro="" textlink="">
      <cdr:nvSpPr>
        <cdr:cNvPr id="7" name="Šipka nahoru 6"/>
        <cdr:cNvSpPr/>
      </cdr:nvSpPr>
      <cdr:spPr bwMode="auto">
        <a:xfrm xmlns:a="http://schemas.openxmlformats.org/drawingml/2006/main" flipV="1">
          <a:off x="8971927" y="504565"/>
          <a:ext cx="385408" cy="872890"/>
        </a:xfrm>
        <a:prstGeom xmlns:a="http://schemas.openxmlformats.org/drawingml/2006/main" prst="upArrow">
          <a:avLst/>
        </a:prstGeom>
        <a:gradFill xmlns:a="http://schemas.openxmlformats.org/drawingml/2006/main" flip="none" rotWithShape="1">
          <a:gsLst>
            <a:gs pos="1000">
              <a:schemeClr val="accent1"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shade val="94000"/>
                <a:lumMod val="88000"/>
              </a:schemeClr>
            </a:gs>
          </a:gsLst>
          <a:lin ang="5400000" scaled="0"/>
          <a:tileRect/>
        </a:gradFill>
        <a:ln xmlns:a="http://schemas.openxmlformats.org/drawingml/2006/main">
          <a:headEnd type="none" w="med" len="med"/>
          <a:tailEnd type="none" w="med" len="med"/>
        </a:ln>
      </cdr:spPr>
      <cdr:style>
        <a:lnRef xmlns:a="http://schemas.openxmlformats.org/drawingml/2006/main" idx="0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3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="horz" wrap="square" lIns="0" tIns="0" rIns="0" bIns="0" numCol="1" rtlCol="0" anchor="ctr" anchorCtr="0" compatLnSpc="1">
          <a:prstTxWarp prst="textNoShape">
            <a:avLst/>
          </a:prstTxWarp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0.87117</cdr:x>
      <cdr:y>0.22877</cdr:y>
    </cdr:from>
    <cdr:to>
      <cdr:x>1</cdr:x>
      <cdr:y>0.29547</cdr:y>
    </cdr:to>
    <cdr:sp macro="" textlink="">
      <cdr:nvSpPr>
        <cdr:cNvPr id="3" name="TextovéPole 2"/>
        <cdr:cNvSpPr txBox="1"/>
      </cdr:nvSpPr>
      <cdr:spPr>
        <a:xfrm xmlns:a="http://schemas.openxmlformats.org/drawingml/2006/main">
          <a:off x="9443306" y="1158276"/>
          <a:ext cx="1396491" cy="337706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40000"/>
            <a:lumOff val="60000"/>
          </a:schemeClr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cs-CZ" sz="1400" b="1" dirty="0" smtClean="0">
              <a:solidFill>
                <a:schemeClr val="accent1">
                  <a:lumMod val="75000"/>
                </a:schemeClr>
              </a:solidFill>
            </a:rPr>
            <a:t>-3298</a:t>
          </a:r>
          <a:endParaRPr lang="cs-CZ" sz="1400" b="1" dirty="0">
            <a:solidFill>
              <a:schemeClr val="accent1">
                <a:lumMod val="75000"/>
              </a:schemeClr>
            </a:solidFill>
          </a:endParaRP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0.7314</cdr:x>
      <cdr:y>0.40852</cdr:y>
    </cdr:from>
    <cdr:to>
      <cdr:x>0.78007</cdr:x>
      <cdr:y>0.68298</cdr:y>
    </cdr:to>
    <cdr:sp macro="" textlink="">
      <cdr:nvSpPr>
        <cdr:cNvPr id="2" name="Šipka nahoru 1"/>
        <cdr:cNvSpPr/>
      </cdr:nvSpPr>
      <cdr:spPr bwMode="auto">
        <a:xfrm xmlns:a="http://schemas.openxmlformats.org/drawingml/2006/main" flipV="1">
          <a:off x="8917286" y="2391058"/>
          <a:ext cx="593341" cy="1606391"/>
        </a:xfrm>
        <a:prstGeom xmlns:a="http://schemas.openxmlformats.org/drawingml/2006/main" prst="upArrow">
          <a:avLst/>
        </a:prstGeom>
        <a:gradFill xmlns:a="http://schemas.openxmlformats.org/drawingml/2006/main" flip="none" rotWithShape="1">
          <a:gsLst>
            <a:gs pos="1000">
              <a:schemeClr val="accent1"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shade val="94000"/>
                <a:lumMod val="88000"/>
              </a:schemeClr>
            </a:gs>
          </a:gsLst>
          <a:lin ang="5400000" scaled="0"/>
          <a:tileRect/>
        </a:gradFill>
        <a:ln xmlns:a="http://schemas.openxmlformats.org/drawingml/2006/main">
          <a:headEnd type="none" w="med" len="med"/>
          <a:tailEnd type="none" w="med" len="med"/>
        </a:ln>
      </cdr:spPr>
      <cdr:style>
        <a:lnRef xmlns:a="http://schemas.openxmlformats.org/drawingml/2006/main" idx="0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3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="horz" wrap="square" lIns="0" tIns="0" rIns="0" bIns="0" numCol="1" rtlCol="0" anchor="ctr" anchorCtr="0" compatLnSpc="1">
          <a:prstTxWarp prst="textNoShape">
            <a:avLst/>
          </a:prstTxWarp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cdr:txBody>
    </cdr:sp>
  </cdr:relSizeAnchor>
  <cdr:relSizeAnchor xmlns:cdr="http://schemas.openxmlformats.org/drawingml/2006/chartDrawing">
    <cdr:from>
      <cdr:x>0.9448</cdr:x>
      <cdr:y>0.89381</cdr:y>
    </cdr:from>
    <cdr:to>
      <cdr:x>0.98342</cdr:x>
      <cdr:y>0.97209</cdr:y>
    </cdr:to>
    <cdr:pic>
      <cdr:nvPicPr>
        <cdr:cNvPr id="3" name="Obrázek 2">
          <a:extLst xmlns:a="http://schemas.openxmlformats.org/drawingml/2006/main">
            <a:ext uri="{FF2B5EF4-FFF2-40B4-BE49-F238E27FC236}">
              <a16:creationId xmlns:a16="http://schemas.microsoft.com/office/drawing/2014/main" id="{758A1A98-10C7-4972-ACA8-B467847C92DA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 flipH="1">
          <a:off x="11518967" y="5231398"/>
          <a:ext cx="470855" cy="458166"/>
        </a:xfrm>
        <a:prstGeom xmlns:a="http://schemas.openxmlformats.org/drawingml/2006/main" prst="rect">
          <a:avLst/>
        </a:prstGeom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 w="114300" prst="artDeco"/>
        </a:sp3d>
      </cdr:spPr>
    </cdr:pic>
  </cdr:relSizeAnchor>
  <cdr:relSizeAnchor xmlns:cdr="http://schemas.openxmlformats.org/drawingml/2006/chartDrawing">
    <cdr:from>
      <cdr:x>0.31295</cdr:x>
      <cdr:y>0.30407</cdr:y>
    </cdr:from>
    <cdr:to>
      <cdr:x>0.68659</cdr:x>
      <cdr:y>0.58528</cdr:y>
    </cdr:to>
    <cdr:sp macro="" textlink="">
      <cdr:nvSpPr>
        <cdr:cNvPr id="4" name="TextovéPole 3"/>
        <cdr:cNvSpPr txBox="1"/>
      </cdr:nvSpPr>
      <cdr:spPr>
        <a:xfrm xmlns:a="http://schemas.openxmlformats.org/drawingml/2006/main">
          <a:off x="3815540" y="1779680"/>
          <a:ext cx="4555374" cy="16459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sz="1800" dirty="0">
              <a:solidFill>
                <a:srgbClr val="002060"/>
              </a:solidFill>
            </a:rPr>
            <a:t>Tranzitní nelegální migrace:</a:t>
          </a:r>
        </a:p>
        <a:p xmlns:a="http://schemas.openxmlformats.org/drawingml/2006/main">
          <a:r>
            <a:rPr lang="cs-CZ" sz="1800" dirty="0">
              <a:solidFill>
                <a:srgbClr val="002060"/>
              </a:solidFill>
            </a:rPr>
            <a:t>Důvodem poklesu oproti roku 2023 je to, že je již více cizinců migrujících přes Českou republiku zachyceno na hranicích v ostatních  zemích. </a:t>
          </a:r>
        </a:p>
        <a:p xmlns:a="http://schemas.openxmlformats.org/drawingml/2006/main">
          <a:endParaRPr lang="cs-CZ" sz="1400" dirty="0"/>
        </a:p>
      </cdr:txBody>
    </cdr:sp>
  </cdr:relSizeAnchor>
  <cdr:relSizeAnchor xmlns:cdr="http://schemas.openxmlformats.org/drawingml/2006/chartDrawing">
    <cdr:from>
      <cdr:x>0.92455</cdr:x>
      <cdr:y>0.85939</cdr:y>
    </cdr:from>
    <cdr:to>
      <cdr:x>1</cdr:x>
      <cdr:y>0.97444</cdr:y>
    </cdr:to>
    <cdr:sp macro="" textlink="">
      <cdr:nvSpPr>
        <cdr:cNvPr id="5" name="TextovéPole 4"/>
        <cdr:cNvSpPr txBox="1"/>
      </cdr:nvSpPr>
      <cdr:spPr>
        <a:xfrm xmlns:a="http://schemas.openxmlformats.org/drawingml/2006/main">
          <a:off x="11272056" y="5029956"/>
          <a:ext cx="919942" cy="6733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cs-CZ" sz="1100" dirty="0"/>
        </a:p>
      </cdr:txBody>
    </cdr:sp>
  </cdr:relSizeAnchor>
  <cdr:relSizeAnchor xmlns:cdr="http://schemas.openxmlformats.org/drawingml/2006/chartDrawing">
    <cdr:from>
      <cdr:x>0.85432</cdr:x>
      <cdr:y>0.91478</cdr:y>
    </cdr:from>
    <cdr:to>
      <cdr:x>0.90068</cdr:x>
      <cdr:y>0.94177</cdr:y>
    </cdr:to>
    <cdr:sp macro="" textlink="">
      <cdr:nvSpPr>
        <cdr:cNvPr id="6" name="TextovéPole 5"/>
        <cdr:cNvSpPr txBox="1"/>
      </cdr:nvSpPr>
      <cdr:spPr>
        <a:xfrm xmlns:a="http://schemas.openxmlformats.org/drawingml/2006/main">
          <a:off x="10415845" y="5354152"/>
          <a:ext cx="565266" cy="1579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200" dirty="0"/>
        </a:p>
      </cdr:txBody>
    </cdr:sp>
  </cdr:relSizeAnchor>
  <cdr:relSizeAnchor xmlns:cdr="http://schemas.openxmlformats.org/drawingml/2006/chartDrawing">
    <cdr:from>
      <cdr:x>0.87886</cdr:x>
      <cdr:y>0.902</cdr:y>
    </cdr:from>
    <cdr:to>
      <cdr:x>0.91705</cdr:x>
      <cdr:y>0.9787</cdr:y>
    </cdr:to>
    <cdr:sp macro="" textlink="">
      <cdr:nvSpPr>
        <cdr:cNvPr id="7" name="TextovéPole 6"/>
        <cdr:cNvSpPr txBox="1"/>
      </cdr:nvSpPr>
      <cdr:spPr>
        <a:xfrm xmlns:a="http://schemas.openxmlformats.org/drawingml/2006/main">
          <a:off x="10715104" y="5279330"/>
          <a:ext cx="465512" cy="4489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sz="1100" dirty="0" smtClean="0">
              <a:solidFill>
                <a:schemeClr val="tx1"/>
              </a:solidFill>
            </a:rPr>
            <a:t>  38</a:t>
          </a:r>
          <a:endParaRPr lang="cs-CZ" sz="1100" dirty="0">
            <a:solidFill>
              <a:schemeClr val="tx1"/>
            </a:solidFill>
          </a:endParaRPr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0.11601</cdr:x>
      <cdr:y>0.24562</cdr:y>
    </cdr:from>
    <cdr:to>
      <cdr:x>0.21659</cdr:x>
      <cdr:y>0.35372</cdr:y>
    </cdr:to>
    <cdr:sp macro="" textlink="">
      <cdr:nvSpPr>
        <cdr:cNvPr id="2" name="TextovéPole 19"/>
        <cdr:cNvSpPr txBox="1"/>
      </cdr:nvSpPr>
      <cdr:spPr>
        <a:xfrm xmlns:a="http://schemas.openxmlformats.org/drawingml/2006/main">
          <a:off x="1423574" y="1468505"/>
          <a:ext cx="1234230" cy="64633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cs-CZ" dirty="0" smtClean="0">
              <a:solidFill>
                <a:schemeClr val="bg1"/>
              </a:solidFill>
            </a:rPr>
            <a:t>87</a:t>
          </a:r>
        </a:p>
        <a:p xmlns:a="http://schemas.openxmlformats.org/drawingml/2006/main">
          <a:endParaRPr lang="cs-CZ" dirty="0"/>
        </a:p>
      </cdr:txBody>
    </cdr:sp>
  </cdr:relSizeAnchor>
  <cdr:relSizeAnchor xmlns:cdr="http://schemas.openxmlformats.org/drawingml/2006/chartDrawing">
    <cdr:from>
      <cdr:x>0.93659</cdr:x>
      <cdr:y>0.88687</cdr:y>
    </cdr:from>
    <cdr:to>
      <cdr:x>0.97229</cdr:x>
      <cdr:y>0.96714</cdr:y>
    </cdr:to>
    <cdr:pic>
      <cdr:nvPicPr>
        <cdr:cNvPr id="3" name="Obrázek 2">
          <a:extLst xmlns:a="http://schemas.openxmlformats.org/drawingml/2006/main">
            <a:ext uri="{FF2B5EF4-FFF2-40B4-BE49-F238E27FC236}">
              <a16:creationId xmlns:a16="http://schemas.microsoft.com/office/drawing/2014/main" id="{758A1A98-10C7-4972-ACA8-B467847C92DA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 flipH="1">
          <a:off x="11493018" y="5302414"/>
          <a:ext cx="438079" cy="479892"/>
        </a:xfrm>
        <a:prstGeom xmlns:a="http://schemas.openxmlformats.org/drawingml/2006/main" prst="rect">
          <a:avLst/>
        </a:prstGeom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 w="114300" prst="artDeco"/>
        </a:sp3d>
      </cdr:spPr>
    </cdr:pic>
  </cdr:relSizeAnchor>
  <cdr:relSizeAnchor xmlns:cdr="http://schemas.openxmlformats.org/drawingml/2006/chartDrawing">
    <cdr:from>
      <cdr:x>0.88235</cdr:x>
      <cdr:y>0.90128</cdr:y>
    </cdr:from>
    <cdr:to>
      <cdr:x>0.91623</cdr:x>
      <cdr:y>0.97497</cdr:y>
    </cdr:to>
    <cdr:sp macro="" textlink="">
      <cdr:nvSpPr>
        <cdr:cNvPr id="4" name="TextovéPole 3"/>
        <cdr:cNvSpPr txBox="1"/>
      </cdr:nvSpPr>
      <cdr:spPr>
        <a:xfrm xmlns:a="http://schemas.openxmlformats.org/drawingml/2006/main">
          <a:off x="10827486" y="5388564"/>
          <a:ext cx="415637" cy="4405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sz="1100" dirty="0" smtClean="0">
              <a:solidFill>
                <a:schemeClr val="tx1"/>
              </a:solidFill>
            </a:rPr>
            <a:t>39</a:t>
          </a:r>
          <a:endParaRPr lang="cs-CZ" sz="1100" dirty="0">
            <a:solidFill>
              <a:schemeClr val="tx1"/>
            </a:solidFill>
          </a:endParaRPr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0.10444</cdr:x>
      <cdr:y>0.23015</cdr:y>
    </cdr:from>
    <cdr:to>
      <cdr:x>0.16623</cdr:x>
      <cdr:y>0.34929</cdr:y>
    </cdr:to>
    <cdr:sp macro="" textlink="">
      <cdr:nvSpPr>
        <cdr:cNvPr id="2" name="TextovéPole 19"/>
        <cdr:cNvSpPr txBox="1"/>
      </cdr:nvSpPr>
      <cdr:spPr>
        <a:xfrm xmlns:a="http://schemas.openxmlformats.org/drawingml/2006/main">
          <a:off x="1055077" y="1248508"/>
          <a:ext cx="624238" cy="64633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cs-CZ" dirty="0" smtClean="0"/>
            <a:t>447</a:t>
          </a:r>
        </a:p>
        <a:p xmlns:a="http://schemas.openxmlformats.org/drawingml/2006/main">
          <a:endParaRPr lang="cs-CZ" dirty="0"/>
        </a:p>
      </cdr:txBody>
    </cdr:sp>
  </cdr:relSizeAnchor>
  <cdr:relSizeAnchor xmlns:cdr="http://schemas.openxmlformats.org/drawingml/2006/chartDrawing">
    <cdr:from>
      <cdr:x>0.73016</cdr:x>
      <cdr:y>0.42126</cdr:y>
    </cdr:from>
    <cdr:to>
      <cdr:x>0.7776</cdr:x>
      <cdr:y>0.70219</cdr:y>
    </cdr:to>
    <cdr:sp macro="" textlink="">
      <cdr:nvSpPr>
        <cdr:cNvPr id="3" name="Šipka nahoru 2"/>
        <cdr:cNvSpPr/>
      </cdr:nvSpPr>
      <cdr:spPr bwMode="auto">
        <a:xfrm xmlns:a="http://schemas.openxmlformats.org/drawingml/2006/main" flipV="1">
          <a:off x="8902151" y="2492688"/>
          <a:ext cx="578295" cy="1662325"/>
        </a:xfrm>
        <a:prstGeom xmlns:a="http://schemas.openxmlformats.org/drawingml/2006/main" prst="upArrow">
          <a:avLst>
            <a:gd name="adj1" fmla="val 50000"/>
            <a:gd name="adj2" fmla="val 49257"/>
          </a:avLst>
        </a:prstGeom>
        <a:gradFill xmlns:a="http://schemas.openxmlformats.org/drawingml/2006/main" flip="none" rotWithShape="1">
          <a:gsLst>
            <a:gs pos="1000">
              <a:schemeClr val="accent1"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shade val="94000"/>
                <a:lumMod val="88000"/>
              </a:schemeClr>
            </a:gs>
          </a:gsLst>
          <a:lin ang="5400000" scaled="0"/>
          <a:tileRect/>
        </a:gradFill>
        <a:ln xmlns:a="http://schemas.openxmlformats.org/drawingml/2006/main">
          <a:headEnd type="none" w="med" len="med"/>
          <a:tailEnd type="none" w="med" len="med"/>
        </a:ln>
      </cdr:spPr>
      <cdr:style>
        <a:lnRef xmlns:a="http://schemas.openxmlformats.org/drawingml/2006/main" idx="0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3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="horz" wrap="square" lIns="0" tIns="0" rIns="0" bIns="0" numCol="1" rtlCol="0" anchor="ctr" anchorCtr="0" compatLnSpc="1">
          <a:prstTxWarp prst="textNoShape">
            <a:avLst/>
          </a:prstTxWarp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cdr:txBody>
    </cdr:sp>
  </cdr:relSizeAnchor>
</c:userShapes>
</file>

<file path=ppt/drawings/drawing14.xml><?xml version="1.0" encoding="utf-8"?>
<c:userShapes xmlns:c="http://schemas.openxmlformats.org/drawingml/2006/chart">
  <cdr:relSizeAnchor xmlns:cdr="http://schemas.openxmlformats.org/drawingml/2006/chartDrawing">
    <cdr:from>
      <cdr:x>0.07023</cdr:x>
      <cdr:y>0.23512</cdr:y>
    </cdr:from>
    <cdr:to>
      <cdr:x>0.11386</cdr:x>
      <cdr:y>0.29708</cdr:y>
    </cdr:to>
    <cdr:sp macro="" textlink="">
      <cdr:nvSpPr>
        <cdr:cNvPr id="2" name="TextovéPole 19"/>
        <cdr:cNvSpPr txBox="1"/>
      </cdr:nvSpPr>
      <cdr:spPr>
        <a:xfrm xmlns:a="http://schemas.openxmlformats.org/drawingml/2006/main">
          <a:off x="856210" y="1401594"/>
          <a:ext cx="532014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cs-CZ" dirty="0" smtClean="0">
              <a:solidFill>
                <a:schemeClr val="bg1"/>
              </a:solidFill>
            </a:rPr>
            <a:t>88</a:t>
          </a:r>
        </a:p>
      </cdr:txBody>
    </cdr:sp>
  </cdr:relSizeAnchor>
  <cdr:relSizeAnchor xmlns:cdr="http://schemas.openxmlformats.org/drawingml/2006/chartDrawing">
    <cdr:from>
      <cdr:x>0.15614</cdr:x>
      <cdr:y>0.29718</cdr:y>
    </cdr:from>
    <cdr:to>
      <cdr:x>0.18205</cdr:x>
      <cdr:y>0.4687</cdr:y>
    </cdr:to>
    <cdr:sp macro="" textlink="">
      <cdr:nvSpPr>
        <cdr:cNvPr id="4" name="Šipka nahoru 3"/>
        <cdr:cNvSpPr/>
      </cdr:nvSpPr>
      <cdr:spPr bwMode="auto">
        <a:xfrm xmlns:a="http://schemas.openxmlformats.org/drawingml/2006/main" flipV="1">
          <a:off x="1903613" y="1771570"/>
          <a:ext cx="315882" cy="1022466"/>
        </a:xfrm>
        <a:prstGeom xmlns:a="http://schemas.openxmlformats.org/drawingml/2006/main" prst="upArrow">
          <a:avLst/>
        </a:prstGeom>
        <a:gradFill xmlns:a="http://schemas.openxmlformats.org/drawingml/2006/main" flip="none" rotWithShape="1">
          <a:gsLst>
            <a:gs pos="1000">
              <a:schemeClr val="accent1"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shade val="94000"/>
                <a:lumMod val="88000"/>
              </a:schemeClr>
            </a:gs>
          </a:gsLst>
          <a:lin ang="5400000" scaled="0"/>
          <a:tileRect/>
        </a:gradFill>
        <a:ln xmlns:a="http://schemas.openxmlformats.org/drawingml/2006/main">
          <a:headEnd type="none" w="med" len="med"/>
          <a:tailEnd type="none" w="med" len="med"/>
        </a:ln>
      </cdr:spPr>
      <cdr:style>
        <a:lnRef xmlns:a="http://schemas.openxmlformats.org/drawingml/2006/main" idx="0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3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="horz" wrap="square" lIns="0" tIns="0" rIns="0" bIns="0" numCol="1" rtlCol="0" anchor="ctr" anchorCtr="0" compatLnSpc="1">
          <a:prstTxWarp prst="textNoShape">
            <a:avLst/>
          </a:prstTxWarp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cdr:txBody>
    </cdr:sp>
  </cdr:relSizeAnchor>
  <cdr:relSizeAnchor xmlns:cdr="http://schemas.openxmlformats.org/drawingml/2006/chartDrawing">
    <cdr:from>
      <cdr:x>0.36818</cdr:x>
      <cdr:y>0.23583</cdr:y>
    </cdr:from>
    <cdr:to>
      <cdr:x>0.59591</cdr:x>
      <cdr:y>0.89239</cdr:y>
    </cdr:to>
    <cdr:sp macro="" textlink="">
      <cdr:nvSpPr>
        <cdr:cNvPr id="3" name="TextovéPole 2"/>
        <cdr:cNvSpPr txBox="1"/>
      </cdr:nvSpPr>
      <cdr:spPr>
        <a:xfrm xmlns:a="http://schemas.openxmlformats.org/drawingml/2006/main">
          <a:off x="4488871" y="1405810"/>
          <a:ext cx="2776451" cy="39139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 dirty="0"/>
        </a:p>
      </cdr:txBody>
    </cdr:sp>
  </cdr:relSizeAnchor>
  <cdr:relSizeAnchor xmlns:cdr="http://schemas.openxmlformats.org/drawingml/2006/chartDrawing">
    <cdr:from>
      <cdr:x>0.33477</cdr:x>
      <cdr:y>0.05036</cdr:y>
    </cdr:from>
    <cdr:to>
      <cdr:x>0.56386</cdr:x>
      <cdr:y>0.15879</cdr:y>
    </cdr:to>
    <cdr:sp macro="" textlink="">
      <cdr:nvSpPr>
        <cdr:cNvPr id="6" name="TextovéPole 5"/>
        <cdr:cNvSpPr txBox="1"/>
      </cdr:nvSpPr>
      <cdr:spPr>
        <a:xfrm xmlns:a="http://schemas.openxmlformats.org/drawingml/2006/main">
          <a:off x="4081547" y="300218"/>
          <a:ext cx="2793076" cy="6463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 dirty="0"/>
        </a:p>
      </cdr:txBody>
    </cdr:sp>
  </cdr:relSizeAnchor>
  <cdr:relSizeAnchor xmlns:cdr="http://schemas.openxmlformats.org/drawingml/2006/chartDrawing">
    <cdr:from>
      <cdr:x>0.62727</cdr:x>
      <cdr:y>0.05036</cdr:y>
    </cdr:from>
    <cdr:to>
      <cdr:x>0.95795</cdr:x>
      <cdr:y>0.15879</cdr:y>
    </cdr:to>
    <cdr:sp macro="" textlink="">
      <cdr:nvSpPr>
        <cdr:cNvPr id="9" name="TextovéPole 8"/>
        <cdr:cNvSpPr txBox="1"/>
      </cdr:nvSpPr>
      <cdr:spPr>
        <a:xfrm xmlns:a="http://schemas.openxmlformats.org/drawingml/2006/main">
          <a:off x="7647675" y="300205"/>
          <a:ext cx="4031704" cy="6463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2">
            <a:lumMod val="40000"/>
            <a:lumOff val="60000"/>
          </a:schemeClr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Počet vydaných rozhodnutí o povinnosti opustit území dle § 50a </a:t>
          </a:r>
          <a:r>
            <a:rPr lang="cs-CZ" sz="16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z.č</a:t>
          </a:r>
          <a:r>
            <a:rPr lang="cs-CZ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. 326/1999 Sb.</a:t>
          </a:r>
          <a:endParaRPr lang="cs-CZ" sz="1600" dirty="0"/>
        </a:p>
      </cdr:txBody>
    </cdr:sp>
  </cdr:relSizeAnchor>
</c:userShapes>
</file>

<file path=ppt/drawings/drawing15.xml><?xml version="1.0" encoding="utf-8"?>
<c:userShapes xmlns:c="http://schemas.openxmlformats.org/drawingml/2006/chart">
  <cdr:relSizeAnchor xmlns:cdr="http://schemas.openxmlformats.org/drawingml/2006/chartDrawing">
    <cdr:from>
      <cdr:x>0.11124</cdr:x>
      <cdr:y>0.14172</cdr:y>
    </cdr:from>
    <cdr:to>
      <cdr:x>0.24831</cdr:x>
      <cdr:y>0.31038</cdr:y>
    </cdr:to>
    <cdr:sp macro="" textlink="">
      <cdr:nvSpPr>
        <cdr:cNvPr id="2" name="TextovéPole 19"/>
        <cdr:cNvSpPr txBox="1"/>
      </cdr:nvSpPr>
      <cdr:spPr>
        <a:xfrm xmlns:a="http://schemas.openxmlformats.org/drawingml/2006/main">
          <a:off x="411481" y="465496"/>
          <a:ext cx="507076" cy="553998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cs-CZ" sz="1600" dirty="0" smtClean="0"/>
            <a:t>         </a:t>
          </a:r>
          <a:r>
            <a:rPr lang="cs-CZ" sz="1400" b="1" dirty="0" smtClean="0">
              <a:solidFill>
                <a:schemeClr val="bg1"/>
              </a:solidFill>
            </a:rPr>
            <a:t>51</a:t>
          </a:r>
          <a:endParaRPr lang="cs-CZ" sz="14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0.17753</cdr:x>
      <cdr:y>0.2018</cdr:y>
    </cdr:from>
    <cdr:to>
      <cdr:x>0.3236</cdr:x>
      <cdr:y>0.31372</cdr:y>
    </cdr:to>
    <cdr:sp macro="" textlink="">
      <cdr:nvSpPr>
        <cdr:cNvPr id="4" name="TextovéPole 3"/>
        <cdr:cNvSpPr txBox="1"/>
      </cdr:nvSpPr>
      <cdr:spPr>
        <a:xfrm xmlns:a="http://schemas.openxmlformats.org/drawingml/2006/main">
          <a:off x="656705" y="946549"/>
          <a:ext cx="540328" cy="5249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sz="1600" b="1" dirty="0" smtClean="0">
              <a:solidFill>
                <a:schemeClr val="bg1"/>
              </a:solidFill>
            </a:rPr>
            <a:t>53</a:t>
          </a:r>
          <a:endParaRPr lang="cs-CZ" sz="16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0.40674</cdr:x>
      <cdr:y>0.25387</cdr:y>
    </cdr:from>
    <cdr:to>
      <cdr:x>0.44944</cdr:x>
      <cdr:y>0.30315</cdr:y>
    </cdr:to>
    <cdr:sp macro="" textlink="">
      <cdr:nvSpPr>
        <cdr:cNvPr id="5" name="Šipka nahoru 4"/>
        <cdr:cNvSpPr/>
      </cdr:nvSpPr>
      <cdr:spPr bwMode="auto">
        <a:xfrm xmlns:a="http://schemas.openxmlformats.org/drawingml/2006/main" rot="10800000" flipV="1">
          <a:off x="1504603" y="1190780"/>
          <a:ext cx="157942" cy="231109"/>
        </a:xfrm>
        <a:prstGeom xmlns:a="http://schemas.openxmlformats.org/drawingml/2006/main" prst="upArrow">
          <a:avLst>
            <a:gd name="adj1" fmla="val 50000"/>
            <a:gd name="adj2" fmla="val 49173"/>
          </a:avLst>
        </a:prstGeom>
        <a:gradFill xmlns:a="http://schemas.openxmlformats.org/drawingml/2006/main" flip="none" rotWithShape="1">
          <a:gsLst>
            <a:gs pos="1000">
              <a:schemeClr val="accent1"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shade val="94000"/>
                <a:lumMod val="88000"/>
              </a:schemeClr>
            </a:gs>
          </a:gsLst>
          <a:lin ang="5400000" scaled="0"/>
          <a:tileRect/>
        </a:gradFill>
        <a:ln xmlns:a="http://schemas.openxmlformats.org/drawingml/2006/main">
          <a:headEnd type="none" w="med" len="med"/>
          <a:tailEnd type="none" w="med" len="med"/>
        </a:ln>
      </cdr:spPr>
      <cdr:style>
        <a:lnRef xmlns:a="http://schemas.openxmlformats.org/drawingml/2006/main" idx="0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3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="horz" wrap="square" lIns="0" tIns="0" rIns="0" bIns="0" numCol="1" rtlCol="0" anchor="ctr" anchorCtr="0" compatLnSpc="1">
          <a:prstTxWarp prst="textNoShape">
            <a:avLst/>
          </a:prstTxWarp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cdr:txBody>
    </cdr:sp>
  </cdr:relSizeAnchor>
  <cdr:relSizeAnchor xmlns:cdr="http://schemas.openxmlformats.org/drawingml/2006/chartDrawing">
    <cdr:from>
      <cdr:x>0.54831</cdr:x>
      <cdr:y>0.23516</cdr:y>
    </cdr:from>
    <cdr:to>
      <cdr:x>0.74938</cdr:x>
      <cdr:y>0.39227</cdr:y>
    </cdr:to>
    <cdr:pic>
      <cdr:nvPicPr>
        <cdr:cNvPr id="6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2028288" y="772410"/>
          <a:ext cx="743791" cy="516061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20000"/>
            <a:lumOff val="80000"/>
          </a:schemeClr>
        </a:solidFill>
      </cdr:spPr>
    </cdr:pic>
  </cdr:relSizeAnchor>
</c:userShapes>
</file>

<file path=ppt/drawings/drawing16.xml><?xml version="1.0" encoding="utf-8"?>
<c:userShapes xmlns:c="http://schemas.openxmlformats.org/drawingml/2006/chart">
  <cdr:relSizeAnchor xmlns:cdr="http://schemas.openxmlformats.org/drawingml/2006/chartDrawing">
    <cdr:from>
      <cdr:x>0.08284</cdr:x>
      <cdr:y>0</cdr:y>
    </cdr:from>
    <cdr:to>
      <cdr:x>0.17781</cdr:x>
      <cdr:y>0.14133</cdr:y>
    </cdr:to>
    <cdr:sp macro="" textlink="">
      <cdr:nvSpPr>
        <cdr:cNvPr id="2" name="TextovéPole 19"/>
        <cdr:cNvSpPr txBox="1"/>
      </cdr:nvSpPr>
      <cdr:spPr>
        <a:xfrm xmlns:a="http://schemas.openxmlformats.org/drawingml/2006/main">
          <a:off x="340822" y="0"/>
          <a:ext cx="390698" cy="58477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cs-CZ" sz="1600" dirty="0" smtClean="0"/>
            <a:t>      </a:t>
          </a:r>
          <a:r>
            <a:rPr lang="cs-CZ" sz="1600" b="1" dirty="0" smtClean="0">
              <a:solidFill>
                <a:schemeClr val="bg1"/>
              </a:solidFill>
            </a:rPr>
            <a:t>77</a:t>
          </a:r>
        </a:p>
      </cdr:txBody>
    </cdr:sp>
  </cdr:relSizeAnchor>
  <cdr:relSizeAnchor xmlns:cdr="http://schemas.openxmlformats.org/drawingml/2006/chartDrawing">
    <cdr:from>
      <cdr:x>0.30915</cdr:x>
      <cdr:y>0.07726</cdr:y>
    </cdr:from>
    <cdr:to>
      <cdr:x>0.35452</cdr:x>
      <cdr:y>0.15269</cdr:y>
    </cdr:to>
    <cdr:sp macro="" textlink="">
      <cdr:nvSpPr>
        <cdr:cNvPr id="5" name="Šipka nahoru 4"/>
        <cdr:cNvSpPr/>
      </cdr:nvSpPr>
      <cdr:spPr bwMode="auto">
        <a:xfrm xmlns:a="http://schemas.openxmlformats.org/drawingml/2006/main" rot="10800000" flipV="1">
          <a:off x="1271847" y="319660"/>
          <a:ext cx="186663" cy="312108"/>
        </a:xfrm>
        <a:prstGeom xmlns:a="http://schemas.openxmlformats.org/drawingml/2006/main" prst="upArrow">
          <a:avLst>
            <a:gd name="adj1" fmla="val 50000"/>
            <a:gd name="adj2" fmla="val 66115"/>
          </a:avLst>
        </a:prstGeom>
        <a:gradFill xmlns:a="http://schemas.openxmlformats.org/drawingml/2006/main" flip="none" rotWithShape="1">
          <a:gsLst>
            <a:gs pos="1000">
              <a:schemeClr val="accent1"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shade val="94000"/>
                <a:lumMod val="88000"/>
              </a:schemeClr>
            </a:gs>
          </a:gsLst>
          <a:lin ang="5400000" scaled="0"/>
          <a:tileRect/>
        </a:gradFill>
        <a:ln xmlns:a="http://schemas.openxmlformats.org/drawingml/2006/main">
          <a:headEnd type="none" w="med" len="med"/>
          <a:tailEnd type="none" w="med" len="med"/>
        </a:ln>
      </cdr:spPr>
      <cdr:style>
        <a:lnRef xmlns:a="http://schemas.openxmlformats.org/drawingml/2006/main" idx="0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3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="horz" wrap="square" lIns="0" tIns="0" rIns="0" bIns="0" numCol="1" rtlCol="0" anchor="ctr" anchorCtr="0" compatLnSpc="1">
          <a:prstTxWarp prst="textNoShape">
            <a:avLst/>
          </a:prstTxWarp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cdr:txBody>
    </cdr:sp>
  </cdr:relSizeAnchor>
  <cdr:relSizeAnchor xmlns:cdr="http://schemas.openxmlformats.org/drawingml/2006/chartDrawing">
    <cdr:from>
      <cdr:x>0.54657</cdr:x>
      <cdr:y>0.29749</cdr:y>
    </cdr:from>
    <cdr:to>
      <cdr:x>0.72737</cdr:x>
      <cdr:y>0.44041</cdr:y>
    </cdr:to>
    <cdr:pic>
      <cdr:nvPicPr>
        <cdr:cNvPr id="3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2453503" y="1241414"/>
          <a:ext cx="811552" cy="596428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20000"/>
            <a:lumOff val="80000"/>
          </a:schemeClr>
        </a:solidFill>
      </cdr:spPr>
    </cdr:pic>
  </cdr:relSizeAnchor>
  <cdr:relSizeAnchor xmlns:cdr="http://schemas.openxmlformats.org/drawingml/2006/chartDrawing">
    <cdr:from>
      <cdr:x>0.89631</cdr:x>
      <cdr:y>0.88706</cdr:y>
    </cdr:from>
    <cdr:to>
      <cdr:x>1</cdr:x>
      <cdr:y>1</cdr:y>
    </cdr:to>
    <cdr:pic>
      <cdr:nvPicPr>
        <cdr:cNvPr id="6" name="Obrázek 5">
          <a:extLst xmlns:a="http://schemas.openxmlformats.org/drawingml/2006/main">
            <a:ext uri="{FF2B5EF4-FFF2-40B4-BE49-F238E27FC236}">
              <a16:creationId xmlns:a16="http://schemas.microsoft.com/office/drawing/2014/main" id="{758A1A98-10C7-4972-ACA8-B467847C92DA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2"/>
        <a:stretch xmlns:a="http://schemas.openxmlformats.org/drawingml/2006/main">
          <a:fillRect/>
        </a:stretch>
      </cdr:blipFill>
      <cdr:spPr>
        <a:xfrm xmlns:a="http://schemas.openxmlformats.org/drawingml/2006/main" flipH="1">
          <a:off x="3695587" y="3650095"/>
          <a:ext cx="427526" cy="464705"/>
        </a:xfrm>
        <a:prstGeom xmlns:a="http://schemas.openxmlformats.org/drawingml/2006/main" prst="rect">
          <a:avLst/>
        </a:prstGeom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 w="114300" prst="artDeco"/>
        </a:sp3d>
      </cdr:spPr>
    </cdr:pic>
  </cdr:relSizeAnchor>
  <cdr:relSizeAnchor xmlns:cdr="http://schemas.openxmlformats.org/drawingml/2006/chartDrawing">
    <cdr:from>
      <cdr:x>0.49815</cdr:x>
      <cdr:y>0.78088</cdr:y>
    </cdr:from>
    <cdr:to>
      <cdr:x>0.70185</cdr:x>
      <cdr:y>1</cdr:y>
    </cdr:to>
    <cdr:sp macro="" textlink="">
      <cdr:nvSpPr>
        <cdr:cNvPr id="4" name="TextovéPole 3"/>
        <cdr:cNvSpPr txBox="1"/>
      </cdr:nvSpPr>
      <cdr:spPr>
        <a:xfrm xmlns:a="http://schemas.openxmlformats.org/drawingml/2006/main">
          <a:off x="2236125" y="420624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 dirty="0"/>
        </a:p>
      </cdr:txBody>
    </cdr:sp>
  </cdr:relSizeAnchor>
  <cdr:relSizeAnchor xmlns:cdr="http://schemas.openxmlformats.org/drawingml/2006/chartDrawing">
    <cdr:from>
      <cdr:x>0.76296</cdr:x>
      <cdr:y>0.94249</cdr:y>
    </cdr:from>
    <cdr:to>
      <cdr:x>0.86111</cdr:x>
      <cdr:y>1</cdr:y>
    </cdr:to>
    <cdr:sp macro="" textlink="">
      <cdr:nvSpPr>
        <cdr:cNvPr id="7" name="TextovéPole 6"/>
        <cdr:cNvSpPr txBox="1"/>
      </cdr:nvSpPr>
      <cdr:spPr>
        <a:xfrm xmlns:a="http://schemas.openxmlformats.org/drawingml/2006/main">
          <a:off x="3424845" y="3933012"/>
          <a:ext cx="440574" cy="2399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sz="1100" dirty="0" smtClean="0">
              <a:solidFill>
                <a:schemeClr val="tx1"/>
              </a:solidFill>
            </a:rPr>
            <a:t>41</a:t>
          </a:r>
          <a:endParaRPr lang="cs-CZ" sz="1100" dirty="0">
            <a:solidFill>
              <a:schemeClr val="tx1"/>
            </a:solidFill>
          </a:endParaRPr>
        </a:p>
      </cdr:txBody>
    </cdr:sp>
  </cdr:relSizeAnchor>
</c:userShapes>
</file>

<file path=ppt/drawings/drawing17.xml><?xml version="1.0" encoding="utf-8"?>
<c:userShapes xmlns:c="http://schemas.openxmlformats.org/drawingml/2006/chart">
  <cdr:relSizeAnchor xmlns:cdr="http://schemas.openxmlformats.org/drawingml/2006/chartDrawing">
    <cdr:from>
      <cdr:x>0.10364</cdr:x>
      <cdr:y>0.79372</cdr:y>
    </cdr:from>
    <cdr:to>
      <cdr:x>0.14045</cdr:x>
      <cdr:y>0.85568</cdr:y>
    </cdr:to>
    <cdr:sp macro="" textlink="">
      <cdr:nvSpPr>
        <cdr:cNvPr id="2" name="TextovéPole 19"/>
        <cdr:cNvSpPr txBox="1"/>
      </cdr:nvSpPr>
      <cdr:spPr>
        <a:xfrm xmlns:a="http://schemas.openxmlformats.org/drawingml/2006/main" rot="10800000" flipV="1">
          <a:off x="1263532" y="4731509"/>
          <a:ext cx="448887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cs-CZ" dirty="0"/>
            <a:t>0</a:t>
          </a:r>
          <a:endParaRPr lang="cs-CZ" dirty="0" smtClean="0"/>
        </a:p>
      </cdr:txBody>
    </cdr:sp>
  </cdr:relSizeAnchor>
  <cdr:relSizeAnchor xmlns:cdr="http://schemas.openxmlformats.org/drawingml/2006/chartDrawing">
    <cdr:from>
      <cdr:x>0.73202</cdr:x>
      <cdr:y>0.3008</cdr:y>
    </cdr:from>
    <cdr:to>
      <cdr:x>0.77479</cdr:x>
      <cdr:y>0.54266</cdr:y>
    </cdr:to>
    <cdr:sp macro="" textlink="">
      <cdr:nvSpPr>
        <cdr:cNvPr id="4" name="Šipka nahoru 3"/>
        <cdr:cNvSpPr/>
      </cdr:nvSpPr>
      <cdr:spPr bwMode="auto">
        <a:xfrm xmlns:a="http://schemas.openxmlformats.org/drawingml/2006/main" rot="10800000" flipV="1">
          <a:off x="8924845" y="1793109"/>
          <a:ext cx="521386" cy="1441772"/>
        </a:xfrm>
        <a:prstGeom xmlns:a="http://schemas.openxmlformats.org/drawingml/2006/main" prst="upArrow">
          <a:avLst/>
        </a:prstGeom>
        <a:gradFill xmlns:a="http://schemas.openxmlformats.org/drawingml/2006/main" flip="none" rotWithShape="1">
          <a:gsLst>
            <a:gs pos="1000">
              <a:schemeClr val="accent1"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shade val="94000"/>
                <a:lumMod val="88000"/>
              </a:schemeClr>
            </a:gs>
          </a:gsLst>
          <a:lin ang="5400000" scaled="0"/>
          <a:tileRect/>
        </a:gradFill>
        <a:ln xmlns:a="http://schemas.openxmlformats.org/drawingml/2006/main">
          <a:headEnd type="none" w="med" len="med"/>
          <a:tailEnd type="none" w="med" len="med"/>
        </a:ln>
      </cdr:spPr>
      <cdr:style>
        <a:lnRef xmlns:a="http://schemas.openxmlformats.org/drawingml/2006/main" idx="0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3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="horz" wrap="square" lIns="0" tIns="0" rIns="0" bIns="0" numCol="1" rtlCol="0" anchor="ctr" anchorCtr="0" compatLnSpc="1">
          <a:prstTxWarp prst="textNoShape">
            <a:avLst/>
          </a:prstTxWarp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cdr:txBody>
    </cdr:sp>
  </cdr:relSizeAnchor>
  <cdr:relSizeAnchor xmlns:cdr="http://schemas.openxmlformats.org/drawingml/2006/chartDrawing">
    <cdr:from>
      <cdr:x>0.88929</cdr:x>
      <cdr:y>0.90936</cdr:y>
    </cdr:from>
    <cdr:to>
      <cdr:x>0.92766</cdr:x>
      <cdr:y>0.97035</cdr:y>
    </cdr:to>
    <cdr:sp macro="" textlink="">
      <cdr:nvSpPr>
        <cdr:cNvPr id="3" name="TextovéPole 2"/>
        <cdr:cNvSpPr txBox="1"/>
      </cdr:nvSpPr>
      <cdr:spPr>
        <a:xfrm xmlns:a="http://schemas.openxmlformats.org/drawingml/2006/main">
          <a:off x="10842235" y="5420858"/>
          <a:ext cx="467795" cy="3635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dirty="0" smtClean="0">
              <a:solidFill>
                <a:schemeClr val="tx1"/>
              </a:solidFill>
            </a:rPr>
            <a:t>42</a:t>
          </a:r>
          <a:endParaRPr lang="cs-CZ" sz="1100" dirty="0">
            <a:solidFill>
              <a:schemeClr val="tx1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0.71479</cdr:x>
      <cdr:y>0.61501</cdr:y>
    </cdr:from>
    <cdr:to>
      <cdr:x>1</cdr:x>
      <cdr:y>0.81192</cdr:y>
    </cdr:to>
    <cdr:sp macro="" textlink="">
      <cdr:nvSpPr>
        <cdr:cNvPr id="6" name="Šipka nahoru 5"/>
        <cdr:cNvSpPr/>
      </cdr:nvSpPr>
      <cdr:spPr bwMode="auto">
        <a:xfrm xmlns:a="http://schemas.openxmlformats.org/drawingml/2006/main" rot="16200000" flipV="1">
          <a:off x="7417850" y="130642"/>
          <a:ext cx="385408" cy="2531603"/>
        </a:xfrm>
        <a:prstGeom xmlns:a="http://schemas.openxmlformats.org/drawingml/2006/main" prst="upArrow">
          <a:avLst/>
        </a:prstGeom>
        <a:gradFill xmlns:a="http://schemas.openxmlformats.org/drawingml/2006/main" flip="none" rotWithShape="1">
          <a:gsLst>
            <a:gs pos="1000">
              <a:schemeClr val="accent1"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shade val="94000"/>
                <a:lumMod val="88000"/>
              </a:schemeClr>
            </a:gs>
          </a:gsLst>
          <a:lin ang="5400000" scaled="0"/>
          <a:tileRect/>
        </a:gradFill>
        <a:ln xmlns:a="http://schemas.openxmlformats.org/drawingml/2006/main">
          <a:headEnd type="none" w="med" len="med"/>
          <a:tailEnd type="none" w="med" len="med"/>
        </a:ln>
      </cdr:spPr>
      <cdr:style>
        <a:lnRef xmlns:a="http://schemas.openxmlformats.org/drawingml/2006/main" idx="0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3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="horz" wrap="square" lIns="0" tIns="0" rIns="0" bIns="0" numCol="1" rtlCol="0" anchor="ctr" anchorCtr="0" compatLnSpc="1">
          <a:prstTxWarp prst="textNoShape">
            <a:avLst/>
          </a:prstTxWarp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0.74995</cdr:x>
      <cdr:y>0.05801</cdr:y>
    </cdr:from>
    <cdr:to>
      <cdr:x>0.97424</cdr:x>
      <cdr:y>0.16114</cdr:y>
    </cdr:to>
    <cdr:grpSp>
      <cdr:nvGrpSpPr>
        <cdr:cNvPr id="9" name="Skupina 8">
          <a:extLst xmlns:a="http://schemas.openxmlformats.org/drawingml/2006/main">
            <a:ext uri="{FF2B5EF4-FFF2-40B4-BE49-F238E27FC236}">
              <a16:creationId xmlns:a16="http://schemas.microsoft.com/office/drawing/2014/main" id="{D24CA9D8-B2D0-D1ED-9C7E-0DDAD70F1838}"/>
            </a:ext>
          </a:extLst>
        </cdr:cNvPr>
        <cdr:cNvGrpSpPr/>
      </cdr:nvGrpSpPr>
      <cdr:grpSpPr>
        <a:xfrm xmlns:a="http://schemas.openxmlformats.org/drawingml/2006/main">
          <a:off x="5230173" y="247704"/>
          <a:ext cx="1564205" cy="440368"/>
          <a:chOff x="8155534" y="322935"/>
          <a:chExt cx="2439123" cy="674119"/>
        </a:xfrm>
      </cdr:grpSpPr>
      <cdr:grpSp>
        <cdr:nvGrpSpPr>
          <cdr:cNvPr id="8" name="Skupina 7">
            <a:extLst xmlns:a="http://schemas.openxmlformats.org/drawingml/2006/main">
              <a:ext uri="{FF2B5EF4-FFF2-40B4-BE49-F238E27FC236}">
                <a16:creationId xmlns:a16="http://schemas.microsoft.com/office/drawing/2014/main" id="{A3EE58F5-3FDB-50C4-6A29-3B5FC967B4CB}"/>
              </a:ext>
            </a:extLst>
          </cdr:cNvPr>
          <cdr:cNvGrpSpPr/>
        </cdr:nvGrpSpPr>
        <cdr:grpSpPr>
          <a:xfrm xmlns:a="http://schemas.openxmlformats.org/drawingml/2006/main">
            <a:off x="8496604" y="322935"/>
            <a:ext cx="2098053" cy="313763"/>
            <a:chOff x="8496604" y="322935"/>
            <a:chExt cx="2098051" cy="313764"/>
          </a:xfrm>
        </cdr:grpSpPr>
        <cdr:sp macro="" textlink="">
          <cdr:nvSpPr>
            <cdr:cNvPr id="5" name="TextovéPole 4"/>
            <cdr:cNvSpPr txBox="1"/>
          </cdr:nvSpPr>
          <cdr:spPr>
            <a:xfrm xmlns:a="http://schemas.openxmlformats.org/drawingml/2006/main">
              <a:off x="8496604" y="322935"/>
              <a:ext cx="2098051" cy="313764"/>
            </a:xfrm>
            <a:prstGeom xmlns:a="http://schemas.openxmlformats.org/drawingml/2006/main" prst="rect">
              <a:avLst/>
            </a:prstGeom>
          </cdr:spPr>
          <cdr:txBody>
            <a:bodyPr xmlns:a="http://schemas.openxmlformats.org/drawingml/2006/main" vertOverflow="clip" wrap="square" rtlCol="0"/>
            <a:lstStyle xmlns:a="http://schemas.openxmlformats.org/drawingml/2006/main"/>
            <a:p xmlns:a="http://schemas.openxmlformats.org/drawingml/2006/main">
              <a:r>
                <a:rPr lang="cs-CZ" sz="1100" b="0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Arial Narrow" panose="020B0606020202030204" pitchFamily="34" charset="0"/>
                </a:rPr>
                <a:t>počet usmrcených</a:t>
              </a:r>
            </a:p>
          </cdr:txBody>
        </cdr:sp>
      </cdr:grpSp>
      <cdr:grpSp>
        <cdr:nvGrpSpPr>
          <cdr:cNvPr id="7" name="Skupina 6">
            <a:extLst xmlns:a="http://schemas.openxmlformats.org/drawingml/2006/main">
              <a:ext uri="{FF2B5EF4-FFF2-40B4-BE49-F238E27FC236}">
                <a16:creationId xmlns:a16="http://schemas.microsoft.com/office/drawing/2014/main" id="{E12C20D9-8E3E-0404-66AE-F8804F7CB606}"/>
              </a:ext>
            </a:extLst>
          </cdr:cNvPr>
          <cdr:cNvGrpSpPr/>
        </cdr:nvGrpSpPr>
        <cdr:grpSpPr>
          <a:xfrm xmlns:a="http://schemas.openxmlformats.org/drawingml/2006/main">
            <a:off x="8155534" y="640953"/>
            <a:ext cx="2163254" cy="356101"/>
            <a:chOff x="8155534" y="640953"/>
            <a:chExt cx="2163254" cy="356101"/>
          </a:xfrm>
        </cdr:grpSpPr>
        <cdr:sp macro="" textlink="">
          <cdr:nvSpPr>
            <cdr:cNvPr id="3" name="Šipka nahoru 2"/>
            <cdr:cNvSpPr/>
          </cdr:nvSpPr>
          <cdr:spPr>
            <a:xfrm xmlns:a="http://schemas.openxmlformats.org/drawingml/2006/main">
              <a:off x="8346035" y="724920"/>
              <a:ext cx="200823" cy="260928"/>
            </a:xfrm>
            <a:prstGeom xmlns:a="http://schemas.openxmlformats.org/drawingml/2006/main" prst="upArrow">
              <a:avLst/>
            </a:prstGeom>
            <a:solidFill xmlns:a="http://schemas.openxmlformats.org/drawingml/2006/main">
              <a:srgbClr val="C00000"/>
            </a:solidFill>
            <a:ln xmlns:a="http://schemas.openxmlformats.org/drawingml/2006/main">
              <a:noFill/>
            </a:ln>
          </cdr:spPr>
          <cdr:style>
            <a:lnRef xmlns:a="http://schemas.openxmlformats.org/drawingml/2006/main" idx="2">
              <a:schemeClr val="accent1">
                <a:shade val="50000"/>
              </a:schemeClr>
            </a:lnRef>
            <a:fillRef xmlns:a="http://schemas.openxmlformats.org/drawingml/2006/main" idx="1">
              <a:schemeClr val="accent1"/>
            </a:fillRef>
            <a:effectRef xmlns:a="http://schemas.openxmlformats.org/drawingml/2006/main" idx="0">
              <a:schemeClr val="accent1"/>
            </a:effectRef>
            <a:fontRef xmlns:a="http://schemas.openxmlformats.org/drawingml/2006/main" idx="minor">
              <a:schemeClr val="lt1"/>
            </a:fontRef>
          </cdr:style>
          <cdr:txBody>
            <a:bodyPr xmlns:a="http://schemas.openxmlformats.org/drawingml/2006/main" rtlCol="0" anchor="t"/>
            <a:lstStyle xmlns:a="http://schemas.openxmlformats.org/drawingml/2006/main"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 xmlns:a="http://schemas.openxmlformats.org/drawingml/2006/main">
              <a:pPr algn="l"/>
              <a:endParaRPr lang="cs-CZ" sz="1100"/>
            </a:p>
          </cdr:txBody>
        </cdr:sp>
        <cdr:sp macro="" textlink="">
          <cdr:nvSpPr>
            <cdr:cNvPr id="4" name="Šipka nahoru 3"/>
            <cdr:cNvSpPr/>
          </cdr:nvSpPr>
          <cdr:spPr>
            <a:xfrm xmlns:a="http://schemas.openxmlformats.org/drawingml/2006/main" rot="10800000">
              <a:off x="8155534" y="736126"/>
              <a:ext cx="200823" cy="260928"/>
            </a:xfrm>
            <a:prstGeom xmlns:a="http://schemas.openxmlformats.org/drawingml/2006/main" prst="upArrow">
              <a:avLst/>
            </a:prstGeom>
            <a:solidFill xmlns:a="http://schemas.openxmlformats.org/drawingml/2006/main">
              <a:schemeClr val="accent4"/>
            </a:solidFill>
            <a:ln xmlns:a="http://schemas.openxmlformats.org/drawingml/2006/main">
              <a:noFill/>
            </a:ln>
          </cdr:spPr>
          <cdr:style>
            <a:lnRef xmlns:a="http://schemas.openxmlformats.org/drawingml/2006/main" idx="2">
              <a:schemeClr val="accent1">
                <a:shade val="50000"/>
              </a:schemeClr>
            </a:lnRef>
            <a:fillRef xmlns:a="http://schemas.openxmlformats.org/drawingml/2006/main" idx="1">
              <a:schemeClr val="accent1"/>
            </a:fillRef>
            <a:effectRef xmlns:a="http://schemas.openxmlformats.org/drawingml/2006/main" idx="0">
              <a:schemeClr val="accent1"/>
            </a:effectRef>
            <a:fontRef xmlns:a="http://schemas.openxmlformats.org/drawingml/2006/main" idx="minor">
              <a:schemeClr val="lt1"/>
            </a:fontRef>
          </cdr:style>
          <cdr:txBody>
            <a:bodyPr xmlns:a="http://schemas.openxmlformats.org/drawingml/2006/main" rtlCol="0" anchor="t"/>
            <a:lstStyle xmlns:a="http://schemas.openxmlformats.org/drawingml/2006/main"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 xmlns:a="http://schemas.openxmlformats.org/drawingml/2006/main">
              <a:pPr algn="l"/>
              <a:endParaRPr lang="cs-CZ" sz="1100">
                <a:solidFill>
                  <a:srgbClr val="92D050"/>
                </a:solidFill>
              </a:endParaRPr>
            </a:p>
          </cdr:txBody>
        </cdr:sp>
        <cdr:sp macro="" textlink="">
          <cdr:nvSpPr>
            <cdr:cNvPr id="6" name="TextovéPole 5"/>
            <cdr:cNvSpPr txBox="1"/>
          </cdr:nvSpPr>
          <cdr:spPr>
            <a:xfrm xmlns:a="http://schemas.openxmlformats.org/drawingml/2006/main">
              <a:off x="8508625" y="640953"/>
              <a:ext cx="1810163" cy="313764"/>
            </a:xfrm>
            <a:prstGeom xmlns:a="http://schemas.openxmlformats.org/drawingml/2006/main" prst="rect">
              <a:avLst/>
            </a:prstGeom>
          </cdr:spPr>
          <cdr:txBody>
            <a:bodyPr xmlns:a="http://schemas.openxmlformats.org/drawingml/2006/main" vertOverflow="clip" wrap="square" rtlCol="0"/>
            <a:lstStyle xmlns:a="http://schemas.openxmlformats.org/drawingml/2006/main"/>
            <a:p xmlns:a="http://schemas.openxmlformats.org/drawingml/2006/main">
              <a:r>
                <a:rPr lang="cs-CZ" sz="1100" b="0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Arial Narrow" panose="020B0606020202030204" pitchFamily="34" charset="0"/>
                </a:rPr>
                <a:t>rozdíl usmrcených</a:t>
              </a:r>
            </a:p>
          </cdr:txBody>
        </cdr:sp>
      </cdr:grpSp>
    </cdr:grp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0.69604</cdr:x>
      <cdr:y>0.04006</cdr:y>
    </cdr:from>
    <cdr:to>
      <cdr:x>0.84636</cdr:x>
      <cdr:y>0.09776</cdr:y>
    </cdr:to>
    <cdr:sp macro="" textlink="">
      <cdr:nvSpPr>
        <cdr:cNvPr id="2" name="Šipka doprava 1"/>
        <cdr:cNvSpPr/>
      </cdr:nvSpPr>
      <cdr:spPr>
        <a:xfrm xmlns:a="http://schemas.openxmlformats.org/drawingml/2006/main" rot="10800000">
          <a:off x="4530437" y="207818"/>
          <a:ext cx="978408" cy="299260"/>
        </a:xfrm>
        <a:prstGeom xmlns:a="http://schemas.openxmlformats.org/drawingml/2006/main" prst="rightArrow">
          <a:avLst/>
        </a:prstGeom>
        <a:solidFill xmlns:a="http://schemas.openxmlformats.org/drawingml/2006/main">
          <a:srgbClr val="92D05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cs-CZ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0.28238</cdr:x>
      <cdr:y>0.42361</cdr:y>
    </cdr:from>
    <cdr:to>
      <cdr:x>0.55676</cdr:x>
      <cdr:y>0.49585</cdr:y>
    </cdr:to>
    <cdr:sp macro="" textlink="">
      <cdr:nvSpPr>
        <cdr:cNvPr id="2" name="TextovéPole 2"/>
        <cdr:cNvSpPr txBox="1"/>
      </cdr:nvSpPr>
      <cdr:spPr>
        <a:xfrm xmlns:a="http://schemas.openxmlformats.org/drawingml/2006/main">
          <a:off x="1291021" y="2165470"/>
          <a:ext cx="1254466" cy="369332"/>
        </a:xfrm>
        <a:prstGeom xmlns:a="http://schemas.openxmlformats.org/drawingml/2006/main" prst="rect">
          <a:avLst/>
        </a:prstGeom>
        <a:solidFill xmlns:a="http://schemas.openxmlformats.org/drawingml/2006/main">
          <a:srgbClr val="00B050"/>
        </a:solidFill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cs-CZ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cs-CZ" b="1" dirty="0" smtClean="0">
              <a:solidFill>
                <a:schemeClr val="accent6">
                  <a:lumMod val="50000"/>
                </a:schemeClr>
              </a:solidFill>
            </a:rPr>
            <a:t>        </a:t>
          </a:r>
          <a:r>
            <a:rPr lang="cs-CZ" b="1" dirty="0" smtClean="0">
              <a:solidFill>
                <a:schemeClr val="tx1">
                  <a:lumMod val="75000"/>
                  <a:lumOff val="25000"/>
                </a:schemeClr>
              </a:solidFill>
            </a:rPr>
            <a:t>-16 </a:t>
          </a:r>
          <a:endParaRPr lang="cs-CZ" b="1" dirty="0">
            <a:solidFill>
              <a:schemeClr val="tx1">
                <a:lumMod val="75000"/>
                <a:lumOff val="2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0.60731</cdr:x>
      <cdr:y>0.17025</cdr:y>
    </cdr:from>
    <cdr:to>
      <cdr:x>0.69161</cdr:x>
      <cdr:y>0.27842</cdr:y>
    </cdr:to>
    <cdr:sp macro="" textlink="">
      <cdr:nvSpPr>
        <cdr:cNvPr id="4" name="Šipka nahoru 3"/>
        <cdr:cNvSpPr/>
      </cdr:nvSpPr>
      <cdr:spPr bwMode="auto">
        <a:xfrm xmlns:a="http://schemas.openxmlformats.org/drawingml/2006/main" flipV="1">
          <a:off x="2776599" y="870320"/>
          <a:ext cx="385420" cy="552965"/>
        </a:xfrm>
        <a:prstGeom xmlns:a="http://schemas.openxmlformats.org/drawingml/2006/main" prst="upArrow">
          <a:avLst/>
        </a:prstGeom>
        <a:solidFill xmlns:a="http://schemas.openxmlformats.org/drawingml/2006/main">
          <a:srgbClr val="00B050"/>
        </a:solidFill>
        <a:ln xmlns:a="http://schemas.openxmlformats.org/drawingml/2006/main">
          <a:headEnd type="none" w="med" len="med"/>
          <a:tailEnd type="none" w="med" len="med"/>
        </a:ln>
      </cdr:spPr>
      <cdr:style>
        <a:lnRef xmlns:a="http://schemas.openxmlformats.org/drawingml/2006/main" idx="0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3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="horz" wrap="square" lIns="0" tIns="0" rIns="0" bIns="0" numCol="1" rtlCol="0" anchor="ctr" anchorCtr="0" compatLnSpc="1">
          <a:prstTxWarp prst="textNoShape">
            <a:avLst/>
          </a:prstTxWarp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cdr:txBody>
    </cdr:sp>
  </cdr:relSizeAnchor>
  <cdr:relSizeAnchor xmlns:cdr="http://schemas.openxmlformats.org/drawingml/2006/chartDrawing">
    <cdr:from>
      <cdr:x>0.60731</cdr:x>
      <cdr:y>0.42612</cdr:y>
    </cdr:from>
    <cdr:to>
      <cdr:x>0.69656</cdr:x>
      <cdr:y>0.53269</cdr:y>
    </cdr:to>
    <cdr:sp macro="" textlink="">
      <cdr:nvSpPr>
        <cdr:cNvPr id="5" name="Šipka nahoru 4"/>
        <cdr:cNvSpPr/>
      </cdr:nvSpPr>
      <cdr:spPr bwMode="auto">
        <a:xfrm xmlns:a="http://schemas.openxmlformats.org/drawingml/2006/main" flipV="1">
          <a:off x="2776614" y="2178319"/>
          <a:ext cx="408051" cy="544786"/>
        </a:xfrm>
        <a:prstGeom xmlns:a="http://schemas.openxmlformats.org/drawingml/2006/main" prst="upArrow">
          <a:avLst/>
        </a:prstGeom>
        <a:solidFill xmlns:a="http://schemas.openxmlformats.org/drawingml/2006/main">
          <a:srgbClr val="00B050"/>
        </a:solidFill>
        <a:ln xmlns:a="http://schemas.openxmlformats.org/drawingml/2006/main">
          <a:headEnd type="none" w="med" len="med"/>
          <a:tailEnd type="none" w="med" len="med"/>
        </a:ln>
      </cdr:spPr>
      <cdr:style>
        <a:lnRef xmlns:a="http://schemas.openxmlformats.org/drawingml/2006/main" idx="0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3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="horz" wrap="square" lIns="0" tIns="0" rIns="0" bIns="0" numCol="1" rtlCol="0" anchor="ctr" anchorCtr="0" compatLnSpc="1">
          <a:prstTxWarp prst="textNoShape">
            <a:avLst/>
          </a:prstTxWarp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0.24427</cdr:x>
      <cdr:y>0.79755</cdr:y>
    </cdr:from>
    <cdr:to>
      <cdr:x>0.35921</cdr:x>
      <cdr:y>0.94019</cdr:y>
    </cdr:to>
    <cdr:sp macro="" textlink="">
      <cdr:nvSpPr>
        <cdr:cNvPr id="2" name="Šipka dolů 1"/>
        <cdr:cNvSpPr/>
      </cdr:nvSpPr>
      <cdr:spPr>
        <a:xfrm xmlns:a="http://schemas.openxmlformats.org/drawingml/2006/main">
          <a:off x="1155509" y="2296958"/>
          <a:ext cx="543691" cy="410796"/>
        </a:xfrm>
        <a:prstGeom xmlns:a="http://schemas.openxmlformats.org/drawingml/2006/main" prst="downArrow">
          <a:avLst/>
        </a:prstGeom>
        <a:noFill xmlns:a="http://schemas.openxmlformats.org/drawingml/2006/main"/>
        <a:ln xmlns:a="http://schemas.openxmlformats.org/drawingml/2006/main">
          <a:solidFill>
            <a:srgbClr val="A9D18E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cs-CZ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0.37972</cdr:x>
      <cdr:y>0.22185</cdr:y>
    </cdr:from>
    <cdr:to>
      <cdr:x>0.48802</cdr:x>
      <cdr:y>0.27202</cdr:y>
    </cdr:to>
    <cdr:sp macro="" textlink="">
      <cdr:nvSpPr>
        <cdr:cNvPr id="2" name="TextovéPole 1"/>
        <cdr:cNvSpPr txBox="1"/>
      </cdr:nvSpPr>
      <cdr:spPr>
        <a:xfrm xmlns:a="http://schemas.openxmlformats.org/drawingml/2006/main">
          <a:off x="2235325" y="1158057"/>
          <a:ext cx="637554" cy="26188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cs-CZ" sz="14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- 102</a:t>
          </a:r>
          <a:endParaRPr lang="cs-CZ" sz="1400" b="1" dirty="0">
            <a:solidFill>
              <a:srgbClr val="00B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0.23837</cdr:x>
      <cdr:y>0.41759</cdr:y>
    </cdr:from>
    <cdr:to>
      <cdr:x>0.31402</cdr:x>
      <cdr:y>0.46776</cdr:y>
    </cdr:to>
    <cdr:sp macro="" textlink="">
      <cdr:nvSpPr>
        <cdr:cNvPr id="3" name="TextovéPole 1"/>
        <cdr:cNvSpPr txBox="1"/>
      </cdr:nvSpPr>
      <cdr:spPr>
        <a:xfrm xmlns:a="http://schemas.openxmlformats.org/drawingml/2006/main">
          <a:off x="1403239" y="2179830"/>
          <a:ext cx="445332" cy="2618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cs-CZ" sz="12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- 2</a:t>
          </a:r>
          <a:endParaRPr lang="cs-CZ" sz="1200" b="1" dirty="0">
            <a:solidFill>
              <a:srgbClr val="00B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0.22202</cdr:x>
      <cdr:y>0.5547</cdr:y>
    </cdr:from>
    <cdr:to>
      <cdr:x>0.31603</cdr:x>
      <cdr:y>0.61341</cdr:y>
    </cdr:to>
    <cdr:sp macro="" textlink="">
      <cdr:nvSpPr>
        <cdr:cNvPr id="4" name="TextovéPole 1"/>
        <cdr:cNvSpPr txBox="1"/>
      </cdr:nvSpPr>
      <cdr:spPr>
        <a:xfrm xmlns:a="http://schemas.openxmlformats.org/drawingml/2006/main">
          <a:off x="1306982" y="2895512"/>
          <a:ext cx="553421" cy="306467"/>
        </a:xfrm>
        <a:prstGeom xmlns:a="http://schemas.openxmlformats.org/drawingml/2006/main" prst="roundRect">
          <a:avLst/>
        </a:prstGeom>
        <a:solidFill xmlns:a="http://schemas.openxmlformats.org/drawingml/2006/main">
          <a:schemeClr val="accent4"/>
        </a:solidFill>
        <a:ln xmlns:a="http://schemas.openxmlformats.org/drawingml/2006/main">
          <a:solidFill>
            <a:schemeClr val="bg1"/>
          </a:solidFill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cs-CZ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cs-CZ" sz="1200" b="1" dirty="0" smtClean="0">
              <a:latin typeface="Arial" panose="020B0604020202020204" pitchFamily="34" charset="0"/>
              <a:cs typeface="Arial" panose="020B0604020202020204" pitchFamily="34" charset="0"/>
            </a:rPr>
            <a:t>191</a:t>
          </a:r>
          <a:endParaRPr lang="cs-CZ" sz="1200" b="1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0.76634</cdr:x>
      <cdr:y>0.62067</cdr:y>
    </cdr:from>
    <cdr:to>
      <cdr:x>0.79753</cdr:x>
      <cdr:y>0.68963</cdr:y>
    </cdr:to>
    <cdr:sp macro="" textlink="">
      <cdr:nvSpPr>
        <cdr:cNvPr id="5" name="Šipka dolů 4"/>
        <cdr:cNvSpPr/>
      </cdr:nvSpPr>
      <cdr:spPr>
        <a:xfrm xmlns:a="http://schemas.openxmlformats.org/drawingml/2006/main">
          <a:off x="4511264" y="3239890"/>
          <a:ext cx="183600" cy="360000"/>
        </a:xfrm>
        <a:prstGeom xmlns:a="http://schemas.openxmlformats.org/drawingml/2006/main" prst="downArrow">
          <a:avLst/>
        </a:prstGeom>
        <a:solidFill xmlns:a="http://schemas.openxmlformats.org/drawingml/2006/main">
          <a:srgbClr val="A9D18E"/>
        </a:solidFill>
        <a:ln xmlns:a="http://schemas.openxmlformats.org/drawingml/2006/main">
          <a:solidFill>
            <a:srgbClr val="00B0F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cs-CZ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cs-CZ"/>
        </a:p>
      </cdr:txBody>
    </cdr:sp>
  </cdr:relSizeAnchor>
  <cdr:relSizeAnchor xmlns:cdr="http://schemas.openxmlformats.org/drawingml/2006/chartDrawing">
    <cdr:from>
      <cdr:x>0.22532</cdr:x>
      <cdr:y>0.40713</cdr:y>
    </cdr:from>
    <cdr:to>
      <cdr:x>0.25651</cdr:x>
      <cdr:y>0.4761</cdr:y>
    </cdr:to>
    <cdr:sp macro="" textlink="">
      <cdr:nvSpPr>
        <cdr:cNvPr id="6" name="Šipka dolů 5"/>
        <cdr:cNvSpPr/>
      </cdr:nvSpPr>
      <cdr:spPr>
        <a:xfrm xmlns:a="http://schemas.openxmlformats.org/drawingml/2006/main">
          <a:off x="1326405" y="2125232"/>
          <a:ext cx="183600" cy="360000"/>
        </a:xfrm>
        <a:prstGeom xmlns:a="http://schemas.openxmlformats.org/drawingml/2006/main" prst="downArrow">
          <a:avLst/>
        </a:prstGeom>
        <a:solidFill xmlns:a="http://schemas.openxmlformats.org/drawingml/2006/main">
          <a:srgbClr val="A9D18E"/>
        </a:solidFill>
        <a:ln xmlns:a="http://schemas.openxmlformats.org/drawingml/2006/main">
          <a:solidFill>
            <a:srgbClr val="00B0F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cs-CZ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cs-CZ"/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0.09101</cdr:x>
      <cdr:y>0.04168</cdr:y>
    </cdr:from>
    <cdr:to>
      <cdr:x>0.20065</cdr:x>
      <cdr:y>0.25125</cdr:y>
    </cdr:to>
    <cdr:cxnSp macro="">
      <cdr:nvCxnSpPr>
        <cdr:cNvPr id="3" name="Pravoúhlá spojnice 2"/>
        <cdr:cNvCxnSpPr/>
      </cdr:nvCxnSpPr>
      <cdr:spPr>
        <a:xfrm xmlns:a="http://schemas.openxmlformats.org/drawingml/2006/main" rot="16200000" flipH="1">
          <a:off x="387823" y="342613"/>
          <a:ext cx="955869" cy="650903"/>
        </a:xfrm>
        <a:prstGeom xmlns:a="http://schemas.openxmlformats.org/drawingml/2006/main" prst="bentConnector3">
          <a:avLst/>
        </a:prstGeom>
        <a:ln xmlns:a="http://schemas.openxmlformats.org/drawingml/2006/main" w="15875">
          <a:solidFill>
            <a:schemeClr val="accent5">
              <a:lumMod val="50000"/>
            </a:schemeClr>
          </a:solidFill>
          <a:headEnd type="triangle" w="lg" len="med"/>
          <a:tailEnd type="triangle" w="lg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0.75117</cdr:x>
      <cdr:y>0.03896</cdr:y>
    </cdr:from>
    <cdr:to>
      <cdr:x>0.78185</cdr:x>
      <cdr:y>0.21034</cdr:y>
    </cdr:to>
    <cdr:cxnSp macro="">
      <cdr:nvCxnSpPr>
        <cdr:cNvPr id="7" name="Pravoúhlá spojnice 6"/>
        <cdr:cNvCxnSpPr/>
      </cdr:nvCxnSpPr>
      <cdr:spPr>
        <a:xfrm xmlns:a="http://schemas.openxmlformats.org/drawingml/2006/main" rot="5400000" flipH="1" flipV="1">
          <a:off x="4159828" y="477479"/>
          <a:ext cx="781684" cy="182132"/>
        </a:xfrm>
        <a:prstGeom xmlns:a="http://schemas.openxmlformats.org/drawingml/2006/main" prst="bentConnector3">
          <a:avLst/>
        </a:prstGeom>
        <a:ln xmlns:a="http://schemas.openxmlformats.org/drawingml/2006/main">
          <a:solidFill>
            <a:srgbClr val="4472C4"/>
          </a:solidFill>
          <a:headEnd type="triangle" w="lg" len="med"/>
          <a:tailEnd type="triangle" w="lg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0.81983</cdr:x>
      <cdr:y>0.16324</cdr:y>
    </cdr:from>
    <cdr:to>
      <cdr:x>0.87869</cdr:x>
      <cdr:y>0.29272</cdr:y>
    </cdr:to>
    <cdr:cxnSp macro="">
      <cdr:nvCxnSpPr>
        <cdr:cNvPr id="10" name="Pravoúhlá spojnice 9"/>
        <cdr:cNvCxnSpPr/>
      </cdr:nvCxnSpPr>
      <cdr:spPr>
        <a:xfrm xmlns:a="http://schemas.openxmlformats.org/drawingml/2006/main" rot="5400000" flipH="1" flipV="1">
          <a:off x="4746664" y="865145"/>
          <a:ext cx="590556" cy="349444"/>
        </a:xfrm>
        <a:prstGeom xmlns:a="http://schemas.openxmlformats.org/drawingml/2006/main" prst="bentConnector3">
          <a:avLst/>
        </a:prstGeom>
        <a:ln xmlns:a="http://schemas.openxmlformats.org/drawingml/2006/main">
          <a:solidFill>
            <a:srgbClr val="2F5597"/>
          </a:solidFill>
          <a:headEnd type="triangle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0.86383</cdr:x>
      <cdr:y>0.43536</cdr:y>
    </cdr:from>
    <cdr:to>
      <cdr:x>0.90643</cdr:x>
      <cdr:y>0.51112</cdr:y>
    </cdr:to>
    <cdr:cxnSp macro="">
      <cdr:nvCxnSpPr>
        <cdr:cNvPr id="13" name="Pravoúhlá spojnice 12"/>
        <cdr:cNvCxnSpPr/>
      </cdr:nvCxnSpPr>
      <cdr:spPr>
        <a:xfrm xmlns:a="http://schemas.openxmlformats.org/drawingml/2006/main" rot="5400000" flipH="1" flipV="1">
          <a:off x="5082082" y="2032100"/>
          <a:ext cx="345557" cy="252910"/>
        </a:xfrm>
        <a:prstGeom xmlns:a="http://schemas.openxmlformats.org/drawingml/2006/main" prst="bentConnector3">
          <a:avLst/>
        </a:prstGeom>
        <a:ln xmlns:a="http://schemas.openxmlformats.org/drawingml/2006/main">
          <a:solidFill>
            <a:srgbClr val="8FAADC"/>
          </a:solidFill>
          <a:headEnd type="triangle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0.83718</cdr:x>
      <cdr:y>0.69838</cdr:y>
    </cdr:from>
    <cdr:to>
      <cdr:x>0.91501</cdr:x>
      <cdr:y>0.74016</cdr:y>
    </cdr:to>
    <cdr:cxnSp macro="">
      <cdr:nvCxnSpPr>
        <cdr:cNvPr id="18" name="Pravoúhlá spojnice 17"/>
        <cdr:cNvCxnSpPr/>
      </cdr:nvCxnSpPr>
      <cdr:spPr>
        <a:xfrm xmlns:a="http://schemas.openxmlformats.org/drawingml/2006/main">
          <a:off x="4970227" y="3185452"/>
          <a:ext cx="462066" cy="190564"/>
        </a:xfrm>
        <a:prstGeom xmlns:a="http://schemas.openxmlformats.org/drawingml/2006/main" prst="bentConnector3">
          <a:avLst/>
        </a:prstGeom>
        <a:ln xmlns:a="http://schemas.openxmlformats.org/drawingml/2006/main" w="15875">
          <a:solidFill>
            <a:srgbClr val="8FAADC"/>
          </a:solidFill>
          <a:headEnd type="triangle" w="lg" len="med"/>
          <a:tailEnd type="triangle" w="lg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0.66585</cdr:x>
      <cdr:y>0.87926</cdr:y>
    </cdr:from>
    <cdr:to>
      <cdr:x>0.70043</cdr:x>
      <cdr:y>0.96109</cdr:y>
    </cdr:to>
    <cdr:cxnSp macro="">
      <cdr:nvCxnSpPr>
        <cdr:cNvPr id="22" name="Pravoúhlá spojnice 21"/>
        <cdr:cNvCxnSpPr/>
      </cdr:nvCxnSpPr>
      <cdr:spPr>
        <a:xfrm xmlns:a="http://schemas.openxmlformats.org/drawingml/2006/main" rot="5400000" flipH="1" flipV="1">
          <a:off x="3869097" y="4094473"/>
          <a:ext cx="373225" cy="205274"/>
        </a:xfrm>
        <a:prstGeom xmlns:a="http://schemas.openxmlformats.org/drawingml/2006/main" prst="bentConnector3">
          <a:avLst/>
        </a:prstGeom>
        <a:ln xmlns:a="http://schemas.openxmlformats.org/drawingml/2006/main" w="15875">
          <a:solidFill>
            <a:srgbClr val="B4C7E7"/>
          </a:solidFill>
          <a:headEnd type="triangle" w="lg" len="med"/>
          <a:tailEnd type="triangle" w="lg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0.56661</cdr:x>
      <cdr:y>0.19646</cdr:y>
    </cdr:from>
    <cdr:to>
      <cdr:x>0.69751</cdr:x>
      <cdr:y>0.25382</cdr:y>
    </cdr:to>
    <cdr:sp macro="" textlink="">
      <cdr:nvSpPr>
        <cdr:cNvPr id="2" name="TextovéPole 1"/>
        <cdr:cNvSpPr txBox="1"/>
      </cdr:nvSpPr>
      <cdr:spPr>
        <a:xfrm xmlns:a="http://schemas.openxmlformats.org/drawingml/2006/main">
          <a:off x="3363885" y="896092"/>
          <a:ext cx="777109" cy="2616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 dirty="0"/>
        </a:p>
      </cdr:txBody>
    </cdr:sp>
  </cdr:relSizeAnchor>
  <cdr:relSizeAnchor xmlns:cdr="http://schemas.openxmlformats.org/drawingml/2006/chartDrawing">
    <cdr:from>
      <cdr:x>0.57501</cdr:x>
      <cdr:y>0.22001</cdr:y>
    </cdr:from>
    <cdr:to>
      <cdr:x>0.67583</cdr:x>
      <cdr:y>0.29272</cdr:y>
    </cdr:to>
    <cdr:sp macro="" textlink="">
      <cdr:nvSpPr>
        <cdr:cNvPr id="4" name="TextovéPole 3"/>
        <cdr:cNvSpPr txBox="1"/>
      </cdr:nvSpPr>
      <cdr:spPr>
        <a:xfrm xmlns:a="http://schemas.openxmlformats.org/drawingml/2006/main">
          <a:off x="3413761" y="1003496"/>
          <a:ext cx="598516" cy="3316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sz="1100" dirty="0" smtClean="0"/>
            <a:t>0.5 %</a:t>
          </a:r>
          <a:endParaRPr lang="cs-CZ" sz="1100" dirty="0"/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0.14704</cdr:x>
      <cdr:y>0.07442</cdr:y>
    </cdr:from>
    <cdr:to>
      <cdr:x>0.27664</cdr:x>
      <cdr:y>0.27135</cdr:y>
    </cdr:to>
    <cdr:cxnSp macro="">
      <cdr:nvCxnSpPr>
        <cdr:cNvPr id="3" name="Pravoúhlá spojnice 2"/>
        <cdr:cNvCxnSpPr/>
      </cdr:nvCxnSpPr>
      <cdr:spPr>
        <a:xfrm xmlns:a="http://schemas.openxmlformats.org/drawingml/2006/main" rot="16200000" flipH="1">
          <a:off x="693743" y="440531"/>
          <a:ext cx="900391" cy="699796"/>
        </a:xfrm>
        <a:prstGeom xmlns:a="http://schemas.openxmlformats.org/drawingml/2006/main" prst="bentConnector3">
          <a:avLst>
            <a:gd name="adj1" fmla="val 50000"/>
          </a:avLst>
        </a:prstGeom>
        <a:ln xmlns:a="http://schemas.openxmlformats.org/drawingml/2006/main" w="15875">
          <a:solidFill>
            <a:schemeClr val="accent1">
              <a:shade val="95000"/>
              <a:satMod val="105000"/>
            </a:schemeClr>
          </a:solidFill>
          <a:headEnd type="triangle" w="lg" len="med"/>
          <a:tailEnd type="triangle" w="lg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A51613-C525-4C12-8538-F214279A663B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C7372D-D3D4-4673-935A-E0A47A5193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0092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F7B97-4299-C237-9A7A-49DDF8727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8B9AB62-03AF-5BEE-5E2C-0FFAAA3B0A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337522E6-8643-31F3-F9DE-F435AD60B9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802C612-515D-0812-4FBA-D2EDB660D2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D3CBA-A1E8-4345-9594-6467BFF8954B}" type="slidenum">
              <a:rPr lang="cs-CZ" smtClean="0"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8861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03A6D-F196-4E44-AA46-B79F91667355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45A5-87A8-4FF2-BB11-01ED9AF38783}" type="slidenum">
              <a:rPr lang="cs-CZ" smtClean="0"/>
              <a:t>‹#›</a:t>
            </a:fld>
            <a:endParaRPr lang="cs-CZ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4113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03A6D-F196-4E44-AA46-B79F91667355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45A5-87A8-4FF2-BB11-01ED9AF387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973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03A6D-F196-4E44-AA46-B79F91667355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45A5-87A8-4FF2-BB11-01ED9AF387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08152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03A6D-F196-4E44-AA46-B79F91667355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45A5-87A8-4FF2-BB11-01ED9AF38783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615570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03A6D-F196-4E44-AA46-B79F91667355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45A5-87A8-4FF2-BB11-01ED9AF387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6073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03A6D-F196-4E44-AA46-B79F91667355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45A5-87A8-4FF2-BB11-01ED9AF38783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872841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03A6D-F196-4E44-AA46-B79F91667355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45A5-87A8-4FF2-BB11-01ED9AF387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35289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03A6D-F196-4E44-AA46-B79F91667355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45A5-87A8-4FF2-BB11-01ED9AF387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41127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03A6D-F196-4E44-AA46-B79F91667355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45A5-87A8-4FF2-BB11-01ED9AF387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0643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03A6D-F196-4E44-AA46-B79F91667355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45A5-87A8-4FF2-BB11-01ED9AF387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8693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03A6D-F196-4E44-AA46-B79F91667355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45A5-87A8-4FF2-BB11-01ED9AF387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9154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03A6D-F196-4E44-AA46-B79F91667355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45A5-87A8-4FF2-BB11-01ED9AF387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3595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03A6D-F196-4E44-AA46-B79F91667355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45A5-87A8-4FF2-BB11-01ED9AF387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8838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03A6D-F196-4E44-AA46-B79F91667355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45A5-87A8-4FF2-BB11-01ED9AF387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4608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03A6D-F196-4E44-AA46-B79F91667355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45A5-87A8-4FF2-BB11-01ED9AF387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0799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03A6D-F196-4E44-AA46-B79F91667355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45A5-87A8-4FF2-BB11-01ED9AF387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9960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03A6D-F196-4E44-AA46-B79F91667355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45A5-87A8-4FF2-BB11-01ED9AF387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2874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7F03A6D-F196-4E44-AA46-B79F91667355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94F45A5-87A8-4FF2-BB11-01ED9AF387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71862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7.xml"/><Relationship Id="rId3" Type="http://schemas.openxmlformats.org/officeDocument/2006/relationships/image" Target="../media/image20.png"/><Relationship Id="rId7" Type="http://schemas.openxmlformats.org/officeDocument/2006/relationships/chart" Target="../charts/chart16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5.xml"/><Relationship Id="rId5" Type="http://schemas.openxmlformats.org/officeDocument/2006/relationships/image" Target="../media/image21.png"/><Relationship Id="rId10" Type="http://schemas.openxmlformats.org/officeDocument/2006/relationships/image" Target="../media/image1.png"/><Relationship Id="rId4" Type="http://schemas.openxmlformats.org/officeDocument/2006/relationships/image" Target="../media/image2.png"/><Relationship Id="rId9" Type="http://schemas.openxmlformats.org/officeDocument/2006/relationships/chart" Target="../charts/char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13" Type="http://schemas.openxmlformats.org/officeDocument/2006/relationships/image" Target="../media/image2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Relationship Id="rId1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11" Type="http://schemas.openxmlformats.org/officeDocument/2006/relationships/image" Target="../media/image1.png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image" Target="../media/image25.png"/><Relationship Id="rId9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image" Target="../media/image3.png"/><Relationship Id="rId7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10" Type="http://schemas.openxmlformats.org/officeDocument/2006/relationships/image" Target="../media/image1.png"/><Relationship Id="rId4" Type="http://schemas.microsoft.com/office/2007/relationships/hdphoto" Target="../media/hdphoto1.wdp"/><Relationship Id="rId9" Type="http://schemas.openxmlformats.org/officeDocument/2006/relationships/chart" Target="../charts/char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2.png"/><Relationship Id="rId7" Type="http://schemas.openxmlformats.org/officeDocument/2006/relationships/image" Target="../media/image2.png"/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4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18" Type="http://schemas.openxmlformats.org/officeDocument/2006/relationships/image" Target="../media/image51.png"/><Relationship Id="rId3" Type="http://schemas.openxmlformats.org/officeDocument/2006/relationships/image" Target="../media/image36.png"/><Relationship Id="rId21" Type="http://schemas.openxmlformats.org/officeDocument/2006/relationships/image" Target="../media/image54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" Type="http://schemas.openxmlformats.org/officeDocument/2006/relationships/image" Target="../media/image35.png"/><Relationship Id="rId16" Type="http://schemas.openxmlformats.org/officeDocument/2006/relationships/image" Target="../media/image49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24" Type="http://schemas.openxmlformats.org/officeDocument/2006/relationships/image" Target="../media/image57.png"/><Relationship Id="rId5" Type="http://schemas.openxmlformats.org/officeDocument/2006/relationships/image" Target="../media/image38.png"/><Relationship Id="rId15" Type="http://schemas.openxmlformats.org/officeDocument/2006/relationships/image" Target="../media/image48.png"/><Relationship Id="rId23" Type="http://schemas.openxmlformats.org/officeDocument/2006/relationships/image" Target="../media/image56.png"/><Relationship Id="rId28" Type="http://schemas.openxmlformats.org/officeDocument/2006/relationships/image" Target="../media/image1.png"/><Relationship Id="rId10" Type="http://schemas.openxmlformats.org/officeDocument/2006/relationships/image" Target="../media/image43.png"/><Relationship Id="rId19" Type="http://schemas.openxmlformats.org/officeDocument/2006/relationships/image" Target="../media/image52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Relationship Id="rId22" Type="http://schemas.openxmlformats.org/officeDocument/2006/relationships/image" Target="../media/image55.png"/><Relationship Id="rId27" Type="http://schemas.openxmlformats.org/officeDocument/2006/relationships/image" Target="../media/image28.sv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3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chart" Target="../charts/char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3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1.xml"/><Relationship Id="rId2" Type="http://schemas.openxmlformats.org/officeDocument/2006/relationships/chart" Target="../charts/chart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4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7.xml"/><Relationship Id="rId2" Type="http://schemas.openxmlformats.org/officeDocument/2006/relationships/chart" Target="../charts/chart4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4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4.png"/><Relationship Id="rId7" Type="http://schemas.openxmlformats.org/officeDocument/2006/relationships/chart" Target="../charts/chart10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9.xml"/><Relationship Id="rId5" Type="http://schemas.microsoft.com/office/2007/relationships/hdphoto" Target="../media/hdphoto3.wdp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1.xml"/><Relationship Id="rId3" Type="http://schemas.microsoft.com/office/2007/relationships/hdphoto" Target="../media/hdphoto4.wdp"/><Relationship Id="rId7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microsoft.com/office/2007/relationships/hdphoto" Target="../media/hdphoto5.wdp"/><Relationship Id="rId4" Type="http://schemas.openxmlformats.org/officeDocument/2006/relationships/image" Target="../media/image17.png"/><Relationship Id="rId9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18" Type="http://schemas.openxmlformats.org/officeDocument/2006/relationships/image" Target="../media/image1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chart" Target="../charts/chart12.xml"/><Relationship Id="rId16" Type="http://schemas.openxmlformats.org/officeDocument/2006/relationships/diagramColors" Target="../diagrams/colors3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19" Type="http://schemas.microsoft.com/office/2007/relationships/hdphoto" Target="../media/hdphoto1.wdp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microsoft.com/office/2007/relationships/diagramDrawing" Target="../diagrams/drawing5.xml"/><Relationship Id="rId3" Type="http://schemas.openxmlformats.org/officeDocument/2006/relationships/diagramLayout" Target="../diagrams/layout4.xml"/><Relationship Id="rId7" Type="http://schemas.openxmlformats.org/officeDocument/2006/relationships/image" Target="../media/image19.png"/><Relationship Id="rId12" Type="http://schemas.openxmlformats.org/officeDocument/2006/relationships/diagramColors" Target="../diagrams/colors5.xml"/><Relationship Id="rId2" Type="http://schemas.openxmlformats.org/officeDocument/2006/relationships/diagramData" Target="../diagrams/data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openxmlformats.org/officeDocument/2006/relationships/diagramQuickStyle" Target="../diagrams/quickStyle5.xml"/><Relationship Id="rId5" Type="http://schemas.openxmlformats.org/officeDocument/2006/relationships/diagramColors" Target="../diagrams/colors4.xml"/><Relationship Id="rId15" Type="http://schemas.openxmlformats.org/officeDocument/2006/relationships/chart" Target="../charts/chart14.xml"/><Relationship Id="rId10" Type="http://schemas.openxmlformats.org/officeDocument/2006/relationships/diagramLayout" Target="../diagrams/layout5.xml"/><Relationship Id="rId4" Type="http://schemas.openxmlformats.org/officeDocument/2006/relationships/diagramQuickStyle" Target="../diagrams/quickStyle4.xml"/><Relationship Id="rId9" Type="http://schemas.openxmlformats.org/officeDocument/2006/relationships/diagramData" Target="../diagrams/data5.xml"/><Relationship Id="rId14" Type="http://schemas.openxmlformats.org/officeDocument/2006/relationships/chart" Target="../charts/char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31858" y="203726"/>
            <a:ext cx="1004634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b="1" dirty="0" smtClean="0">
                <a:solidFill>
                  <a:schemeClr val="accent1"/>
                </a:solidFill>
              </a:rPr>
              <a:t>POLICIE ČESKÉ REPUBLIKY </a:t>
            </a:r>
          </a:p>
          <a:p>
            <a:r>
              <a:rPr lang="cs-CZ" sz="3200" b="1" dirty="0" smtClean="0">
                <a:solidFill>
                  <a:schemeClr val="accent1"/>
                </a:solidFill>
              </a:rPr>
              <a:t>KRAJSKÉ ŘEDITELSTVÍ POLICIE Středočeského kraje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BF4FD01-5277-46C2-BC71-3DEE9C3F3C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022676" y="94263"/>
            <a:ext cx="1110978" cy="118668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6" name="TextovéPole 5"/>
          <p:cNvSpPr txBox="1"/>
          <p:nvPr/>
        </p:nvSpPr>
        <p:spPr>
          <a:xfrm>
            <a:off x="523702" y="3906982"/>
            <a:ext cx="110821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</a:rPr>
              <a:t>    </a:t>
            </a:r>
            <a:r>
              <a:rPr lang="cs-CZ" sz="3200" b="1" dirty="0" smtClean="0">
                <a:solidFill>
                  <a:schemeClr val="accent1"/>
                </a:solidFill>
              </a:rPr>
              <a:t>PŘEHLED  ČINNOSTI  VNĚJŠÍ  SLUŽBY  ZA ROK 2024 </a:t>
            </a:r>
          </a:p>
          <a:p>
            <a:r>
              <a:rPr lang="cs-CZ" sz="3200" b="1" dirty="0" smtClean="0">
                <a:solidFill>
                  <a:schemeClr val="accent1"/>
                </a:solidFill>
              </a:rPr>
              <a:t>                               S POROVNÁNÍM</a:t>
            </a:r>
            <a:endParaRPr lang="cs-CZ" sz="32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86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5908"/>
            <a:ext cx="12192000" cy="807186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 eaLnBrk="1" hangingPunct="1"/>
            <a:r>
              <a:rPr lang="cs-CZ" altLang="cs-CZ" sz="2000" b="1" cap="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POČET DN, Usmrcených, těžce a lehce zraněných PŘI DN PODLE dne v týdnu</a:t>
            </a:r>
            <a:br>
              <a:rPr lang="cs-CZ" altLang="cs-CZ" sz="2000" b="1" cap="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1" cap="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roce 2024</a:t>
            </a:r>
            <a:endParaRPr lang="cs-CZ" altLang="cs-CZ" sz="2000" b="1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102" y="3400662"/>
            <a:ext cx="501795" cy="400522"/>
          </a:xfrm>
          <a:prstGeom prst="rect">
            <a:avLst/>
          </a:prstGeom>
          <a:solidFill>
            <a:schemeClr val="accent3"/>
          </a:solidFill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1897" y="3337782"/>
            <a:ext cx="491815" cy="360000"/>
          </a:xfrm>
          <a:prstGeom prst="rect">
            <a:avLst/>
          </a:prstGeom>
          <a:solidFill>
            <a:schemeClr val="accent3"/>
          </a:solidFill>
        </p:spPr>
      </p:pic>
      <p:pic>
        <p:nvPicPr>
          <p:cNvPr id="22" name="Obrázek 21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734414" y="942480"/>
            <a:ext cx="700028" cy="612000"/>
          </a:xfrm>
          <a:prstGeom prst="rect">
            <a:avLst/>
          </a:prstGeom>
        </p:spPr>
      </p:pic>
      <p:pic>
        <p:nvPicPr>
          <p:cNvPr id="23" name="Obrázek 22"/>
          <p:cNvPicPr>
            <a:picLocks noChangeAspect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9123" y="888480"/>
            <a:ext cx="465458" cy="360000"/>
          </a:xfrm>
          <a:prstGeom prst="rect">
            <a:avLst/>
          </a:prstGeom>
          <a:ln>
            <a:noFill/>
          </a:ln>
        </p:spPr>
      </p:pic>
      <p:graphicFrame>
        <p:nvGraphicFramePr>
          <p:cNvPr id="11" name="Graf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7286312"/>
              </p:ext>
            </p:extLst>
          </p:nvPr>
        </p:nvGraphicFramePr>
        <p:xfrm>
          <a:off x="118345" y="1248480"/>
          <a:ext cx="4024800" cy="492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2" name="Graf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298760"/>
              </p:ext>
            </p:extLst>
          </p:nvPr>
        </p:nvGraphicFramePr>
        <p:xfrm>
          <a:off x="6407519" y="842961"/>
          <a:ext cx="3589200" cy="2754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3" name="Graf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4854664"/>
              </p:ext>
            </p:extLst>
          </p:nvPr>
        </p:nvGraphicFramePr>
        <p:xfrm>
          <a:off x="4412280" y="3965219"/>
          <a:ext cx="3718800" cy="223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4" name="Graf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6970541"/>
              </p:ext>
            </p:extLst>
          </p:nvPr>
        </p:nvGraphicFramePr>
        <p:xfrm>
          <a:off x="8400215" y="3888386"/>
          <a:ext cx="3718800" cy="21950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pic>
        <p:nvPicPr>
          <p:cNvPr id="15" name="Obrázek 14">
            <a:extLst>
              <a:ext uri="{FF2B5EF4-FFF2-40B4-BE49-F238E27FC236}">
                <a16:creationId xmlns:a16="http://schemas.microsoft.com/office/drawing/2014/main" id="{758A1A98-10C7-4972-ACA8-B467847C92D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11537254" y="6216546"/>
            <a:ext cx="427526" cy="46470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2" name="TextovéPole 1"/>
          <p:cNvSpPr txBox="1"/>
          <p:nvPr/>
        </p:nvSpPr>
        <p:spPr>
          <a:xfrm>
            <a:off x="10873048" y="6272332"/>
            <a:ext cx="3718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10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3499410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5908"/>
            <a:ext cx="12192000" cy="807186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 eaLnBrk="1" hangingPunct="1"/>
            <a:r>
              <a:rPr lang="cs-CZ" altLang="cs-CZ" sz="2000" b="1" cap="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Hlavní Příčiny DN v roce 2024</a:t>
            </a:r>
            <a:endParaRPr lang="cs-CZ" altLang="cs-CZ" sz="2000" b="1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673089" y="1776002"/>
            <a:ext cx="1012024" cy="407248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15" name="TextovéPole 14"/>
          <p:cNvSpPr txBox="1"/>
          <p:nvPr/>
        </p:nvSpPr>
        <p:spPr>
          <a:xfrm>
            <a:off x="8550513" y="896242"/>
            <a:ext cx="22033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>
                <a:solidFill>
                  <a:srgbClr val="A36D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Rok 2023</a:t>
            </a:r>
            <a:endParaRPr lang="cs-CZ" sz="3600" b="1" dirty="0">
              <a:solidFill>
                <a:srgbClr val="A36D4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1378098" y="896242"/>
            <a:ext cx="22033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Rok 2024</a:t>
            </a:r>
            <a:endParaRPr lang="cs-CZ" sz="36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786048" y="1699348"/>
            <a:ext cx="1387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7 697</a:t>
            </a:r>
            <a:endParaRPr lang="cs-CZ" sz="3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8958463" y="1699348"/>
            <a:ext cx="1387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>
                <a:solidFill>
                  <a:srgbClr val="A36D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7 609</a:t>
            </a:r>
            <a:endParaRPr lang="cs-CZ" sz="3600" b="1" dirty="0">
              <a:solidFill>
                <a:srgbClr val="A36D4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1786048" y="2609317"/>
            <a:ext cx="1387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2 504</a:t>
            </a:r>
            <a:endParaRPr lang="cs-CZ" sz="3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ovéPole 25"/>
          <p:cNvSpPr txBox="1"/>
          <p:nvPr/>
        </p:nvSpPr>
        <p:spPr>
          <a:xfrm>
            <a:off x="8958463" y="2609317"/>
            <a:ext cx="1387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>
                <a:solidFill>
                  <a:srgbClr val="A36D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2 732</a:t>
            </a:r>
            <a:endParaRPr lang="cs-CZ" sz="3600" b="1" dirty="0">
              <a:solidFill>
                <a:srgbClr val="A36D4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ovéPole 26"/>
          <p:cNvSpPr txBox="1"/>
          <p:nvPr/>
        </p:nvSpPr>
        <p:spPr>
          <a:xfrm>
            <a:off x="1786048" y="3519286"/>
            <a:ext cx="1387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1 488</a:t>
            </a:r>
            <a:endParaRPr lang="cs-CZ" sz="3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8958463" y="3519286"/>
            <a:ext cx="1387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>
                <a:solidFill>
                  <a:srgbClr val="A36D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1 458</a:t>
            </a:r>
            <a:endParaRPr lang="cs-CZ" sz="3600" b="1" dirty="0">
              <a:solidFill>
                <a:srgbClr val="A36D4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ovéPole 28"/>
          <p:cNvSpPr txBox="1"/>
          <p:nvPr/>
        </p:nvSpPr>
        <p:spPr>
          <a:xfrm>
            <a:off x="1996409" y="4320109"/>
            <a:ext cx="9666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657</a:t>
            </a:r>
            <a:endParaRPr lang="cs-CZ" sz="3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9149514" y="4267245"/>
            <a:ext cx="9475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>
                <a:solidFill>
                  <a:srgbClr val="A36D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622</a:t>
            </a:r>
            <a:endParaRPr lang="cs-CZ" sz="3600" b="1" dirty="0">
              <a:solidFill>
                <a:srgbClr val="A36D4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ovéPole 30"/>
          <p:cNvSpPr txBox="1"/>
          <p:nvPr/>
        </p:nvSpPr>
        <p:spPr>
          <a:xfrm>
            <a:off x="1996409" y="5202152"/>
            <a:ext cx="9666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235</a:t>
            </a:r>
            <a:endParaRPr lang="cs-CZ" sz="3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ovéPole 31"/>
          <p:cNvSpPr txBox="1"/>
          <p:nvPr/>
        </p:nvSpPr>
        <p:spPr>
          <a:xfrm>
            <a:off x="9154581" y="5202152"/>
            <a:ext cx="9951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>
                <a:solidFill>
                  <a:srgbClr val="A36D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221</a:t>
            </a:r>
            <a:endParaRPr lang="cs-CZ" sz="3600" b="1" dirty="0">
              <a:solidFill>
                <a:srgbClr val="A36D4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758A1A98-10C7-4972-ACA8-B467847C92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537254" y="6216546"/>
            <a:ext cx="427526" cy="46470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3" name="TextovéPole 2"/>
          <p:cNvSpPr txBox="1"/>
          <p:nvPr/>
        </p:nvSpPr>
        <p:spPr>
          <a:xfrm>
            <a:off x="10753815" y="6216546"/>
            <a:ext cx="438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11</a:t>
            </a:r>
            <a:endParaRPr lang="cs-CZ" sz="12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3687828" y="1837848"/>
            <a:ext cx="884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+1%</a:t>
            </a:r>
            <a:endParaRPr lang="cs-CZ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3701403" y="2789493"/>
            <a:ext cx="71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00B050"/>
                </a:solidFill>
              </a:rPr>
              <a:t>-8%</a:t>
            </a:r>
            <a:endParaRPr lang="cs-CZ" b="1" dirty="0">
              <a:solidFill>
                <a:srgbClr val="00B050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3449782" y="4405745"/>
            <a:ext cx="1122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    </a:t>
            </a:r>
            <a:r>
              <a:rPr lang="cs-CZ" b="1" dirty="0" smtClean="0">
                <a:solidFill>
                  <a:schemeClr val="accent6">
                    <a:lumMod val="75000"/>
                  </a:schemeClr>
                </a:solidFill>
              </a:rPr>
              <a:t>+5,6%</a:t>
            </a:r>
            <a:endParaRPr lang="cs-CZ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053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5908"/>
            <a:ext cx="12192000" cy="807186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 eaLnBrk="1" hangingPunct="1"/>
            <a:r>
              <a:rPr lang="cs-CZ" altLang="cs-CZ" sz="2000" b="1" cap="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Hlavní Příčiny DN na dálnicích v roce 2024</a:t>
            </a:r>
            <a:endParaRPr lang="cs-CZ" altLang="cs-CZ" sz="2000" b="1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89988" y="1837848"/>
            <a:ext cx="1012024" cy="4072481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15" name="TextovéPole 14"/>
          <p:cNvSpPr txBox="1"/>
          <p:nvPr/>
        </p:nvSpPr>
        <p:spPr>
          <a:xfrm>
            <a:off x="8550513" y="896242"/>
            <a:ext cx="22033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>
                <a:solidFill>
                  <a:srgbClr val="A36D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Rok 2023</a:t>
            </a:r>
            <a:endParaRPr lang="cs-CZ" sz="3600" b="1" dirty="0">
              <a:solidFill>
                <a:srgbClr val="A36D4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1378098" y="896242"/>
            <a:ext cx="22033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Rok 2024</a:t>
            </a:r>
            <a:endParaRPr lang="cs-CZ" sz="36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996409" y="1699348"/>
            <a:ext cx="1387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579</a:t>
            </a:r>
            <a:endParaRPr lang="cs-CZ" sz="36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9154581" y="1697065"/>
            <a:ext cx="1387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>
                <a:solidFill>
                  <a:srgbClr val="A36D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721</a:t>
            </a:r>
            <a:endParaRPr lang="cs-CZ" sz="3600" b="1" dirty="0">
              <a:solidFill>
                <a:srgbClr val="A36D4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1996408" y="2599908"/>
            <a:ext cx="1387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381</a:t>
            </a:r>
            <a:endParaRPr lang="cs-CZ" sz="36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ovéPole 25"/>
          <p:cNvSpPr txBox="1"/>
          <p:nvPr/>
        </p:nvSpPr>
        <p:spPr>
          <a:xfrm>
            <a:off x="9178394" y="2599907"/>
            <a:ext cx="1387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>
                <a:solidFill>
                  <a:srgbClr val="A36D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448</a:t>
            </a:r>
            <a:endParaRPr lang="cs-CZ" sz="3600" b="1" dirty="0">
              <a:solidFill>
                <a:srgbClr val="A36D4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ovéPole 26"/>
          <p:cNvSpPr txBox="1"/>
          <p:nvPr/>
        </p:nvSpPr>
        <p:spPr>
          <a:xfrm>
            <a:off x="2169482" y="3514322"/>
            <a:ext cx="1387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</a:t>
            </a:r>
            <a:endParaRPr lang="cs-CZ" sz="36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9374512" y="3443273"/>
            <a:ext cx="1387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>
                <a:solidFill>
                  <a:srgbClr val="A36D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88</a:t>
            </a:r>
            <a:endParaRPr lang="cs-CZ" sz="3600" b="1" dirty="0">
              <a:solidFill>
                <a:srgbClr val="A36D4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ovéPole 28"/>
          <p:cNvSpPr txBox="1"/>
          <p:nvPr/>
        </p:nvSpPr>
        <p:spPr>
          <a:xfrm>
            <a:off x="2192590" y="4322712"/>
            <a:ext cx="9666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endParaRPr lang="cs-CZ" sz="36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9374512" y="4322712"/>
            <a:ext cx="9475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>
                <a:solidFill>
                  <a:srgbClr val="A36D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  <a:endParaRPr lang="cs-CZ" sz="3600" b="1" dirty="0">
              <a:solidFill>
                <a:srgbClr val="A36D4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ovéPole 30"/>
          <p:cNvSpPr txBox="1"/>
          <p:nvPr/>
        </p:nvSpPr>
        <p:spPr>
          <a:xfrm>
            <a:off x="2192589" y="5202151"/>
            <a:ext cx="9666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endParaRPr lang="cs-CZ" sz="36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ovéPole 31"/>
          <p:cNvSpPr txBox="1"/>
          <p:nvPr/>
        </p:nvSpPr>
        <p:spPr>
          <a:xfrm>
            <a:off x="9326887" y="5202151"/>
            <a:ext cx="9951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>
                <a:solidFill>
                  <a:srgbClr val="A36D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  <a:endParaRPr lang="cs-CZ" sz="3600" b="1" dirty="0">
              <a:solidFill>
                <a:srgbClr val="A36D4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758A1A98-10C7-4972-ACA8-B467847C92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1537254" y="6216546"/>
            <a:ext cx="427526" cy="46470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3" name="TextovéPole 2"/>
          <p:cNvSpPr txBox="1"/>
          <p:nvPr/>
        </p:nvSpPr>
        <p:spPr>
          <a:xfrm>
            <a:off x="10950297" y="6264232"/>
            <a:ext cx="4381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12</a:t>
            </a:r>
            <a:endParaRPr lang="cs-CZ" sz="12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3650043" y="2017726"/>
            <a:ext cx="1209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3"/>
                </a:solidFill>
              </a:rPr>
              <a:t>  -19%</a:t>
            </a:r>
            <a:endParaRPr lang="cs-CZ" b="1" dirty="0">
              <a:solidFill>
                <a:schemeClr val="accent3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3581401" y="2750757"/>
            <a:ext cx="1048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   </a:t>
            </a:r>
            <a:r>
              <a:rPr lang="cs-CZ" b="1" dirty="0" smtClean="0">
                <a:solidFill>
                  <a:schemeClr val="accent3"/>
                </a:solidFill>
              </a:rPr>
              <a:t>-14%</a:t>
            </a:r>
            <a:endParaRPr lang="cs-CZ" b="1" dirty="0">
              <a:solidFill>
                <a:schemeClr val="accent3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3650043" y="3634929"/>
            <a:ext cx="980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  </a:t>
            </a:r>
            <a:r>
              <a:rPr lang="cs-CZ" b="1" dirty="0" smtClean="0">
                <a:solidFill>
                  <a:schemeClr val="accent3"/>
                </a:solidFill>
              </a:rPr>
              <a:t>-22%</a:t>
            </a:r>
            <a:endParaRPr lang="cs-CZ" b="1" dirty="0">
              <a:solidFill>
                <a:schemeClr val="accent3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3650042" y="4430684"/>
            <a:ext cx="980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b="1" dirty="0" smtClean="0">
                <a:solidFill>
                  <a:schemeClr val="accent3"/>
                </a:solidFill>
              </a:rPr>
              <a:t>-29%</a:t>
            </a:r>
            <a:endParaRPr lang="cs-CZ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196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Graf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2685367"/>
              </p:ext>
            </p:extLst>
          </p:nvPr>
        </p:nvGraphicFramePr>
        <p:xfrm>
          <a:off x="0" y="1342417"/>
          <a:ext cx="12011108" cy="5013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5908"/>
            <a:ext cx="12192000" cy="807186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 eaLnBrk="1" hangingPunct="1"/>
            <a:r>
              <a:rPr lang="cs-CZ" altLang="cs-CZ" sz="2000" b="1" cap="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POČET DN ZPRACOVANÝCH NA „EUROFORMULÁŘ“ na území Stč. kraje v roce 2024</a:t>
            </a:r>
            <a:endParaRPr lang="cs-CZ" altLang="cs-CZ" sz="2000" b="1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Obrázek 19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2690">
            <a:off x="5399913" y="921394"/>
            <a:ext cx="1392174" cy="1210161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5291178" y="1526474"/>
            <a:ext cx="16257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Euroformulář</a:t>
            </a:r>
            <a:endParaRPr lang="cs-CZ" sz="1600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758A1A98-10C7-4972-ACA8-B467847C92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1537254" y="6216546"/>
            <a:ext cx="427526" cy="46470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2" name="TextovéPole 1"/>
          <p:cNvSpPr txBox="1"/>
          <p:nvPr/>
        </p:nvSpPr>
        <p:spPr>
          <a:xfrm>
            <a:off x="10814102" y="6423471"/>
            <a:ext cx="438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13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4266032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Graf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3276267"/>
              </p:ext>
            </p:extLst>
          </p:nvPr>
        </p:nvGraphicFramePr>
        <p:xfrm>
          <a:off x="0" y="977950"/>
          <a:ext cx="7812000" cy="537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46417"/>
            <a:ext cx="12192000" cy="807186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 eaLnBrk="1" hangingPunct="1"/>
            <a:r>
              <a:rPr lang="cs-CZ" altLang="cs-CZ" sz="2000" b="1" cap="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POČET NEHOD PODLE DRUHU KOMUNIKACE (bez účelových komunikací) v roce 2024</a:t>
            </a:r>
            <a:endParaRPr lang="cs-CZ" altLang="cs-CZ" sz="2000" b="1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828304237"/>
              </p:ext>
            </p:extLst>
          </p:nvPr>
        </p:nvGraphicFramePr>
        <p:xfrm>
          <a:off x="7397496" y="4535423"/>
          <a:ext cx="1719072" cy="11521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ovéPole 7"/>
          <p:cNvSpPr txBox="1"/>
          <p:nvPr/>
        </p:nvSpPr>
        <p:spPr>
          <a:xfrm>
            <a:off x="9267825" y="4659927"/>
            <a:ext cx="27931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Největší nárůst dopravních nehod byl na 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místních komunikacích</a:t>
            </a: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005325689"/>
              </p:ext>
            </p:extLst>
          </p:nvPr>
        </p:nvGraphicFramePr>
        <p:xfrm>
          <a:off x="7397496" y="1711210"/>
          <a:ext cx="1719072" cy="11521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0" name="TextovéPole 9"/>
          <p:cNvSpPr txBox="1"/>
          <p:nvPr/>
        </p:nvSpPr>
        <p:spPr>
          <a:xfrm>
            <a:off x="9272016" y="1835714"/>
            <a:ext cx="2788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Nejvíc dopravních nehod se stalo na místních komunikacích</a:t>
            </a:r>
            <a:endParaRPr lang="cs-CZ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1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98704" y="979678"/>
            <a:ext cx="1018120" cy="890093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1316824" y="1240058"/>
            <a:ext cx="905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16 343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2770632" y="1240058"/>
            <a:ext cx="810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62</a:t>
            </a:r>
            <a:endParaRPr lang="cs-CZ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Šipka nahoru 12"/>
          <p:cNvSpPr/>
          <p:nvPr/>
        </p:nvSpPr>
        <p:spPr>
          <a:xfrm>
            <a:off x="2554632" y="1240058"/>
            <a:ext cx="216000" cy="360000"/>
          </a:xfrm>
          <a:prstGeom prst="up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758A1A98-10C7-4972-ACA8-B467847C92D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flipH="1">
            <a:off x="11412563" y="6193497"/>
            <a:ext cx="427526" cy="46470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4" name="TextovéPole 3"/>
          <p:cNvSpPr txBox="1"/>
          <p:nvPr/>
        </p:nvSpPr>
        <p:spPr>
          <a:xfrm>
            <a:off x="10738532" y="6356350"/>
            <a:ext cx="5214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14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3534438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5908"/>
            <a:ext cx="12192000" cy="807186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 eaLnBrk="1" hangingPunct="1"/>
            <a:r>
              <a:rPr lang="cs-CZ" altLang="cs-CZ" sz="2000" b="1" cap="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POČET NEHOD v obci, mimo obec a na žel. přejezdu v roce 2024</a:t>
            </a:r>
            <a:endParaRPr lang="cs-CZ" altLang="cs-CZ" sz="2000" b="1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Graf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0810661"/>
              </p:ext>
            </p:extLst>
          </p:nvPr>
        </p:nvGraphicFramePr>
        <p:xfrm>
          <a:off x="131712" y="1227622"/>
          <a:ext cx="5886773" cy="52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431" y="1967201"/>
            <a:ext cx="609621" cy="36000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8981" y="1967201"/>
            <a:ext cx="610475" cy="360000"/>
          </a:xfrm>
          <a:prstGeom prst="rect">
            <a:avLst/>
          </a:prstGeom>
        </p:spPr>
      </p:pic>
      <p:sp>
        <p:nvSpPr>
          <p:cNvPr id="6" name="Šipka dolů 5"/>
          <p:cNvSpPr/>
          <p:nvPr/>
        </p:nvSpPr>
        <p:spPr>
          <a:xfrm>
            <a:off x="4661462" y="3353747"/>
            <a:ext cx="183600" cy="360000"/>
          </a:xfrm>
          <a:prstGeom prst="downArrow">
            <a:avLst/>
          </a:prstGeom>
          <a:solidFill>
            <a:srgbClr val="A9D18E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Šipka dolů 8"/>
          <p:cNvSpPr>
            <a:spLocks noChangeAspect="1"/>
          </p:cNvSpPr>
          <p:nvPr/>
        </p:nvSpPr>
        <p:spPr>
          <a:xfrm flipV="1">
            <a:off x="3676063" y="2455852"/>
            <a:ext cx="184743" cy="360000"/>
          </a:xfrm>
          <a:prstGeom prst="downArrow">
            <a:avLst/>
          </a:prstGeom>
          <a:solidFill>
            <a:srgbClr val="C000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TextovéPole 1"/>
          <p:cNvSpPr txBox="1"/>
          <p:nvPr/>
        </p:nvSpPr>
        <p:spPr>
          <a:xfrm>
            <a:off x="3277646" y="2466296"/>
            <a:ext cx="512854" cy="27085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164</a:t>
            </a:r>
            <a:endParaRPr lang="cs-CZ" sz="1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Šestiúhelník 11"/>
          <p:cNvSpPr>
            <a:spLocks noChangeAspect="1"/>
          </p:cNvSpPr>
          <p:nvPr/>
        </p:nvSpPr>
        <p:spPr>
          <a:xfrm>
            <a:off x="9213832" y="3642432"/>
            <a:ext cx="1372321" cy="1229913"/>
          </a:xfrm>
          <a:prstGeom prst="hexagon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744" y="1158669"/>
            <a:ext cx="1099246" cy="619200"/>
          </a:xfrm>
          <a:prstGeom prst="rect">
            <a:avLst/>
          </a:prstGeom>
          <a:noFill/>
        </p:spPr>
      </p:pic>
      <p:sp>
        <p:nvSpPr>
          <p:cNvPr id="14" name="Šestiúhelník 13"/>
          <p:cNvSpPr/>
          <p:nvPr/>
        </p:nvSpPr>
        <p:spPr>
          <a:xfrm>
            <a:off x="7610674" y="2466296"/>
            <a:ext cx="1998483" cy="1791093"/>
          </a:xfrm>
          <a:prstGeom prst="hexagon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8435027" y="3074240"/>
            <a:ext cx="26180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77= </a:t>
            </a:r>
            <a:r>
              <a:rPr lang="cs-CZ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0.4 % z celkového počtu DN</a:t>
            </a:r>
            <a:endParaRPr lang="cs-CZ" sz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Šestiúhelník 15"/>
          <p:cNvSpPr>
            <a:spLocks noChangeAspect="1"/>
          </p:cNvSpPr>
          <p:nvPr/>
        </p:nvSpPr>
        <p:spPr>
          <a:xfrm>
            <a:off x="6628399" y="3642432"/>
            <a:ext cx="1372321" cy="1229913"/>
          </a:xfrm>
          <a:prstGeom prst="hexagon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07280" y="3676506"/>
            <a:ext cx="414564" cy="323116"/>
          </a:xfrm>
          <a:prstGeom prst="rect">
            <a:avLst/>
          </a:prstGeom>
        </p:spPr>
      </p:pic>
      <p:sp>
        <p:nvSpPr>
          <p:cNvPr id="19" name="TextovéPole 18"/>
          <p:cNvSpPr txBox="1"/>
          <p:nvPr/>
        </p:nvSpPr>
        <p:spPr>
          <a:xfrm>
            <a:off x="7172657" y="398832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pic>
        <p:nvPicPr>
          <p:cNvPr id="20" name="Obrázek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80659" y="3675622"/>
            <a:ext cx="448617" cy="324000"/>
          </a:xfrm>
          <a:prstGeom prst="rect">
            <a:avLst/>
          </a:prstGeom>
        </p:spPr>
      </p:pic>
      <p:sp>
        <p:nvSpPr>
          <p:cNvPr id="21" name="TextovéPole 20"/>
          <p:cNvSpPr txBox="1"/>
          <p:nvPr/>
        </p:nvSpPr>
        <p:spPr>
          <a:xfrm>
            <a:off x="9770853" y="4026384"/>
            <a:ext cx="258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2" name="Šestiúhelník 21"/>
          <p:cNvSpPr>
            <a:spLocks noChangeAspect="1"/>
          </p:cNvSpPr>
          <p:nvPr/>
        </p:nvSpPr>
        <p:spPr>
          <a:xfrm>
            <a:off x="7938251" y="4956703"/>
            <a:ext cx="1372321" cy="1229913"/>
          </a:xfrm>
          <a:prstGeom prst="hexagon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08620" y="5008806"/>
            <a:ext cx="438585" cy="324000"/>
          </a:xfrm>
          <a:prstGeom prst="rect">
            <a:avLst/>
          </a:prstGeom>
        </p:spPr>
      </p:pic>
      <p:sp>
        <p:nvSpPr>
          <p:cNvPr id="24" name="TextovéPole 23"/>
          <p:cNvSpPr txBox="1"/>
          <p:nvPr/>
        </p:nvSpPr>
        <p:spPr>
          <a:xfrm>
            <a:off x="8402369" y="5381809"/>
            <a:ext cx="47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cs-CZ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Obrázek 2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02369" y="2507506"/>
            <a:ext cx="535316" cy="468000"/>
          </a:xfrm>
          <a:prstGeom prst="rect">
            <a:avLst/>
          </a:prstGeom>
        </p:spPr>
      </p:pic>
      <p:sp>
        <p:nvSpPr>
          <p:cNvPr id="26" name="TextovéPole 25"/>
          <p:cNvSpPr txBox="1"/>
          <p:nvPr/>
        </p:nvSpPr>
        <p:spPr>
          <a:xfrm>
            <a:off x="8404455" y="3382250"/>
            <a:ext cx="4427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-17</a:t>
            </a:r>
            <a:endParaRPr lang="cs-CZ" sz="1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ovéPole 26"/>
          <p:cNvSpPr txBox="1"/>
          <p:nvPr/>
        </p:nvSpPr>
        <p:spPr>
          <a:xfrm>
            <a:off x="7192737" y="4282095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8" name="Rovnoramenný trojúhelník 27"/>
          <p:cNvSpPr>
            <a:spLocks noChangeAspect="1"/>
          </p:cNvSpPr>
          <p:nvPr/>
        </p:nvSpPr>
        <p:spPr>
          <a:xfrm>
            <a:off x="8254353" y="4716800"/>
            <a:ext cx="740119" cy="207648"/>
          </a:xfrm>
          <a:prstGeom prst="triangle">
            <a:avLst/>
          </a:prstGeom>
          <a:solidFill>
            <a:srgbClr val="C000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9" name="TextovéPole 28"/>
          <p:cNvSpPr txBox="1"/>
          <p:nvPr/>
        </p:nvSpPr>
        <p:spPr>
          <a:xfrm>
            <a:off x="8467889" y="5653092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0" name="TextovéPole 29"/>
          <p:cNvSpPr txBox="1"/>
          <p:nvPr/>
        </p:nvSpPr>
        <p:spPr>
          <a:xfrm>
            <a:off x="9757966" y="4293394"/>
            <a:ext cx="2840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31" name="Rovnoramenný trojúhelník 30"/>
          <p:cNvSpPr>
            <a:spLocks noChangeAspect="1"/>
          </p:cNvSpPr>
          <p:nvPr/>
        </p:nvSpPr>
        <p:spPr>
          <a:xfrm rot="10800000">
            <a:off x="8111155" y="4295239"/>
            <a:ext cx="1026516" cy="288000"/>
          </a:xfrm>
          <a:prstGeom prst="triangle">
            <a:avLst/>
          </a:prstGeom>
          <a:solidFill>
            <a:srgbClr val="A9D18E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3" name="Obrázek 3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4796" y="3047213"/>
            <a:ext cx="323321" cy="252000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1509072" y="3009852"/>
            <a:ext cx="442382" cy="306467"/>
          </a:xfrm>
          <a:prstGeom prst="round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59</a:t>
            </a:r>
            <a:endParaRPr lang="cs-CZ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Obrázek 3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0939" y="4155267"/>
            <a:ext cx="348925" cy="252000"/>
          </a:xfrm>
          <a:prstGeom prst="rect">
            <a:avLst/>
          </a:prstGeom>
        </p:spPr>
      </p:pic>
      <p:sp>
        <p:nvSpPr>
          <p:cNvPr id="39" name="TextovéPole 1"/>
          <p:cNvSpPr txBox="1"/>
          <p:nvPr/>
        </p:nvSpPr>
        <p:spPr>
          <a:xfrm>
            <a:off x="1458117" y="4556930"/>
            <a:ext cx="379392" cy="27085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- 5</a:t>
            </a:r>
            <a:endParaRPr lang="cs-CZ" sz="12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Obrázek 3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07952" y="5129809"/>
            <a:ext cx="341121" cy="252000"/>
          </a:xfrm>
          <a:prstGeom prst="rect">
            <a:avLst/>
          </a:prstGeom>
        </p:spPr>
      </p:pic>
      <p:sp>
        <p:nvSpPr>
          <p:cNvPr id="41" name="TextovéPole 1"/>
          <p:cNvSpPr txBox="1"/>
          <p:nvPr/>
        </p:nvSpPr>
        <p:spPr>
          <a:xfrm>
            <a:off x="2297678" y="5102575"/>
            <a:ext cx="618087" cy="306467"/>
          </a:xfrm>
          <a:prstGeom prst="round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1 920</a:t>
            </a:r>
            <a:endParaRPr lang="cs-CZ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ovéPole 1"/>
          <p:cNvSpPr txBox="1"/>
          <p:nvPr/>
        </p:nvSpPr>
        <p:spPr>
          <a:xfrm>
            <a:off x="2606721" y="5512224"/>
            <a:ext cx="493095" cy="27085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- 21</a:t>
            </a:r>
            <a:endParaRPr lang="cs-CZ" sz="1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4" name="Obrázek 4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772" y="3037085"/>
            <a:ext cx="323321" cy="252000"/>
          </a:xfrm>
          <a:prstGeom prst="rect">
            <a:avLst/>
          </a:prstGeom>
        </p:spPr>
      </p:pic>
      <p:sp>
        <p:nvSpPr>
          <p:cNvPr id="45" name="TextovéPole 44"/>
          <p:cNvSpPr txBox="1"/>
          <p:nvPr/>
        </p:nvSpPr>
        <p:spPr>
          <a:xfrm>
            <a:off x="4265975" y="3019979"/>
            <a:ext cx="442382" cy="306467"/>
          </a:xfrm>
          <a:prstGeom prst="round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cs-CZ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ovéPole 1"/>
          <p:cNvSpPr txBox="1"/>
          <p:nvPr/>
        </p:nvSpPr>
        <p:spPr>
          <a:xfrm>
            <a:off x="4317864" y="3393638"/>
            <a:ext cx="377692" cy="27085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2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- 7</a:t>
            </a:r>
            <a:endParaRPr lang="cs-CZ" sz="1200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" name="Obrázek 4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67058" y="4150981"/>
            <a:ext cx="348925" cy="252000"/>
          </a:xfrm>
          <a:prstGeom prst="rect">
            <a:avLst/>
          </a:prstGeom>
        </p:spPr>
      </p:pic>
      <p:sp>
        <p:nvSpPr>
          <p:cNvPr id="49" name="TextovéPole 48"/>
          <p:cNvSpPr txBox="1"/>
          <p:nvPr/>
        </p:nvSpPr>
        <p:spPr>
          <a:xfrm>
            <a:off x="4252393" y="4140815"/>
            <a:ext cx="433435" cy="306467"/>
          </a:xfrm>
          <a:prstGeom prst="round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74</a:t>
            </a:r>
            <a:endParaRPr lang="cs-CZ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ovéPole 1"/>
          <p:cNvSpPr txBox="1"/>
          <p:nvPr/>
        </p:nvSpPr>
        <p:spPr>
          <a:xfrm>
            <a:off x="4220721" y="4507799"/>
            <a:ext cx="422255" cy="27085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2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-11</a:t>
            </a:r>
            <a:endParaRPr lang="cs-CZ" sz="1200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Obrázek 5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26003" y="5129809"/>
            <a:ext cx="341121" cy="252000"/>
          </a:xfrm>
          <a:prstGeom prst="rect">
            <a:avLst/>
          </a:prstGeom>
        </p:spPr>
      </p:pic>
      <p:sp>
        <p:nvSpPr>
          <p:cNvPr id="53" name="TextovéPole 1"/>
          <p:cNvSpPr txBox="1"/>
          <p:nvPr/>
        </p:nvSpPr>
        <p:spPr>
          <a:xfrm>
            <a:off x="3470586" y="5120421"/>
            <a:ext cx="618087" cy="30646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1 318</a:t>
            </a:r>
            <a:endParaRPr lang="cs-CZ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ovéPole 1"/>
          <p:cNvSpPr txBox="1"/>
          <p:nvPr/>
        </p:nvSpPr>
        <p:spPr>
          <a:xfrm>
            <a:off x="3653987" y="5436235"/>
            <a:ext cx="493095" cy="27085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38</a:t>
            </a:r>
            <a:endParaRPr lang="cs-CZ" sz="1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Šipka dolů 53"/>
          <p:cNvSpPr/>
          <p:nvPr/>
        </p:nvSpPr>
        <p:spPr>
          <a:xfrm>
            <a:off x="2245214" y="2394438"/>
            <a:ext cx="183600" cy="360000"/>
          </a:xfrm>
          <a:prstGeom prst="downArrow">
            <a:avLst/>
          </a:prstGeom>
          <a:solidFill>
            <a:srgbClr val="A9D18E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9" name="Šipka dolů 58"/>
          <p:cNvSpPr/>
          <p:nvPr/>
        </p:nvSpPr>
        <p:spPr>
          <a:xfrm>
            <a:off x="1356571" y="4557712"/>
            <a:ext cx="152501" cy="280722"/>
          </a:xfrm>
          <a:prstGeom prst="downArrow">
            <a:avLst/>
          </a:prstGeom>
          <a:solidFill>
            <a:srgbClr val="A9D18E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0" name="Šipka dolů 59"/>
          <p:cNvSpPr/>
          <p:nvPr/>
        </p:nvSpPr>
        <p:spPr>
          <a:xfrm>
            <a:off x="2418219" y="5475386"/>
            <a:ext cx="183600" cy="360000"/>
          </a:xfrm>
          <a:prstGeom prst="downArrow">
            <a:avLst/>
          </a:prstGeom>
          <a:solidFill>
            <a:srgbClr val="A9D18E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1" name="Šipka dolů 60"/>
          <p:cNvSpPr>
            <a:spLocks noChangeAspect="1"/>
          </p:cNvSpPr>
          <p:nvPr/>
        </p:nvSpPr>
        <p:spPr>
          <a:xfrm flipV="1">
            <a:off x="3620708" y="5465138"/>
            <a:ext cx="147726" cy="287867"/>
          </a:xfrm>
          <a:prstGeom prst="downArrow">
            <a:avLst/>
          </a:prstGeom>
          <a:solidFill>
            <a:srgbClr val="C000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0" name="Obrázek 49">
            <a:extLst>
              <a:ext uri="{FF2B5EF4-FFF2-40B4-BE49-F238E27FC236}">
                <a16:creationId xmlns:a16="http://schemas.microsoft.com/office/drawing/2014/main" id="{758A1A98-10C7-4972-ACA8-B467847C92D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11537254" y="6216546"/>
            <a:ext cx="427526" cy="46470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7" name="TextovéPole 6"/>
          <p:cNvSpPr txBox="1"/>
          <p:nvPr/>
        </p:nvSpPr>
        <p:spPr>
          <a:xfrm>
            <a:off x="10730975" y="6216546"/>
            <a:ext cx="5138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 15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3024521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5908"/>
            <a:ext cx="12192000" cy="807186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 eaLnBrk="1" hangingPunct="1"/>
            <a:r>
              <a:rPr lang="cs-CZ" altLang="cs-CZ" sz="2000" b="1" cap="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Škoda vzniklá při dopravních nehodách v roce 2024</a:t>
            </a:r>
            <a:endParaRPr lang="cs-CZ" altLang="cs-CZ" sz="2000" b="1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36" y="1016978"/>
            <a:ext cx="1089022" cy="1089022"/>
          </a:xfrm>
          <a:prstGeom prst="rect">
            <a:avLst/>
          </a:prstGeom>
        </p:spPr>
      </p:pic>
      <p:graphicFrame>
        <p:nvGraphicFramePr>
          <p:cNvPr id="6" name="Graf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8687789"/>
              </p:ext>
            </p:extLst>
          </p:nvPr>
        </p:nvGraphicFramePr>
        <p:xfrm>
          <a:off x="1539550" y="884173"/>
          <a:ext cx="10310327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Obrázek 6">
            <a:extLst>
              <a:ext uri="{FF2B5EF4-FFF2-40B4-BE49-F238E27FC236}">
                <a16:creationId xmlns:a16="http://schemas.microsoft.com/office/drawing/2014/main" id="{758A1A98-10C7-4972-ACA8-B467847C92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1537254" y="6216546"/>
            <a:ext cx="427526" cy="46470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2" name="TextovéPole 1"/>
          <p:cNvSpPr txBox="1"/>
          <p:nvPr/>
        </p:nvSpPr>
        <p:spPr>
          <a:xfrm>
            <a:off x="10625176" y="6151418"/>
            <a:ext cx="5667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  16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1702335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" name="Graf 4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958471"/>
              </p:ext>
            </p:extLst>
          </p:nvPr>
        </p:nvGraphicFramePr>
        <p:xfrm>
          <a:off x="6095999" y="1531886"/>
          <a:ext cx="5936855" cy="456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5908"/>
            <a:ext cx="12192000" cy="807186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 eaLnBrk="1" hangingPunct="1"/>
            <a:r>
              <a:rPr lang="cs-CZ" altLang="cs-CZ" sz="2000" b="1" cap="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Dopravní nehody podle zavinění v roce 2024</a:t>
            </a:r>
            <a:endParaRPr lang="cs-CZ" altLang="cs-CZ" sz="2000" b="1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5062199" y="3404681"/>
            <a:ext cx="1809343" cy="1283910"/>
          </a:xfrm>
          <a:prstGeom prst="stripedRightArrow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nezaviněno řidičem mot. vozidla</a:t>
            </a:r>
            <a:endParaRPr lang="cs-CZ" sz="12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11134260" y="4917264"/>
            <a:ext cx="3642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b="1" dirty="0" smtClean="0">
                <a:solidFill>
                  <a:srgbClr val="8FAA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cs-CZ" sz="1100" b="1" dirty="0">
              <a:solidFill>
                <a:srgbClr val="8FAAD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ovéPole 25"/>
          <p:cNvSpPr txBox="1"/>
          <p:nvPr/>
        </p:nvSpPr>
        <p:spPr>
          <a:xfrm>
            <a:off x="11072216" y="5094707"/>
            <a:ext cx="4808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- 2</a:t>
            </a:r>
            <a:endParaRPr lang="cs-CZ" sz="11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ovéPole 26"/>
          <p:cNvSpPr txBox="1"/>
          <p:nvPr/>
        </p:nvSpPr>
        <p:spPr>
          <a:xfrm>
            <a:off x="11587965" y="2427978"/>
            <a:ext cx="4367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b="1" dirty="0" smtClean="0">
                <a:solidFill>
                  <a:srgbClr val="2F55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endParaRPr lang="cs-CZ" sz="1100" b="1" dirty="0">
              <a:solidFill>
                <a:srgbClr val="2F559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11659978" y="2605421"/>
            <a:ext cx="2432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cs-CZ" sz="11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ovéPole 30"/>
          <p:cNvSpPr txBox="1"/>
          <p:nvPr/>
        </p:nvSpPr>
        <p:spPr>
          <a:xfrm>
            <a:off x="11497310" y="3512040"/>
            <a:ext cx="4312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b="1" dirty="0" smtClean="0">
                <a:solidFill>
                  <a:srgbClr val="DAE3F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endParaRPr lang="cs-CZ" sz="1100" b="1" dirty="0">
              <a:solidFill>
                <a:srgbClr val="DAE3F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ovéPole 31"/>
          <p:cNvSpPr txBox="1"/>
          <p:nvPr/>
        </p:nvSpPr>
        <p:spPr>
          <a:xfrm>
            <a:off x="11528292" y="3725120"/>
            <a:ext cx="4093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cs-CZ" sz="11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ovéPole 32"/>
          <p:cNvSpPr txBox="1"/>
          <p:nvPr/>
        </p:nvSpPr>
        <p:spPr>
          <a:xfrm>
            <a:off x="10305217" y="5421655"/>
            <a:ext cx="35788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b="1" dirty="0" smtClean="0">
                <a:solidFill>
                  <a:srgbClr val="B4C7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57</a:t>
            </a:r>
            <a:endParaRPr lang="cs-CZ" sz="1100" b="1" dirty="0">
              <a:solidFill>
                <a:srgbClr val="B4C7E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ovéPole 33"/>
          <p:cNvSpPr txBox="1"/>
          <p:nvPr/>
        </p:nvSpPr>
        <p:spPr>
          <a:xfrm>
            <a:off x="10236993" y="5599098"/>
            <a:ext cx="4943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- 4</a:t>
            </a:r>
            <a:endParaRPr lang="cs-CZ" sz="11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6" name="Graf 3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5447038"/>
              </p:ext>
            </p:extLst>
          </p:nvPr>
        </p:nvGraphicFramePr>
        <p:xfrm>
          <a:off x="-122236" y="1577220"/>
          <a:ext cx="54000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ovéPole 1"/>
          <p:cNvSpPr txBox="1"/>
          <p:nvPr/>
        </p:nvSpPr>
        <p:spPr>
          <a:xfrm>
            <a:off x="1147665" y="1509144"/>
            <a:ext cx="6251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11 981</a:t>
            </a:r>
            <a:endParaRPr lang="cs-CZ" sz="11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5191971" y="1447979"/>
            <a:ext cx="6251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3 822</a:t>
            </a:r>
            <a:endParaRPr lang="cs-CZ" sz="11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7174092" y="1396527"/>
            <a:ext cx="4303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315</a:t>
            </a:r>
            <a:endParaRPr lang="cs-CZ" sz="11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ovéPole 38"/>
          <p:cNvSpPr txBox="1"/>
          <p:nvPr/>
        </p:nvSpPr>
        <p:spPr>
          <a:xfrm>
            <a:off x="10962749" y="1396527"/>
            <a:ext cx="4017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69</a:t>
            </a:r>
            <a:endParaRPr lang="cs-CZ" sz="11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ovéPole 39"/>
          <p:cNvSpPr txBox="1"/>
          <p:nvPr/>
        </p:nvSpPr>
        <p:spPr>
          <a:xfrm>
            <a:off x="5960224" y="4114508"/>
            <a:ext cx="7038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540</a:t>
            </a:r>
            <a:endParaRPr lang="cs-CZ" sz="11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1236305" y="1735978"/>
            <a:ext cx="4478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- 95</a:t>
            </a:r>
            <a:endParaRPr lang="cs-CZ" sz="11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5759448" y="4312992"/>
            <a:ext cx="4229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- 35</a:t>
            </a:r>
            <a:endParaRPr lang="cs-CZ" sz="11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ovéPole 41"/>
          <p:cNvSpPr txBox="1"/>
          <p:nvPr/>
        </p:nvSpPr>
        <p:spPr>
          <a:xfrm>
            <a:off x="10886999" y="1573596"/>
            <a:ext cx="49452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- 12</a:t>
            </a:r>
            <a:endParaRPr lang="cs-CZ" sz="11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ovéPole 42"/>
          <p:cNvSpPr txBox="1"/>
          <p:nvPr/>
        </p:nvSpPr>
        <p:spPr>
          <a:xfrm>
            <a:off x="7133223" y="1600536"/>
            <a:ext cx="5120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- 33</a:t>
            </a:r>
            <a:endParaRPr lang="cs-CZ" sz="11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ovéPole 43"/>
          <p:cNvSpPr txBox="1"/>
          <p:nvPr/>
        </p:nvSpPr>
        <p:spPr>
          <a:xfrm>
            <a:off x="5287742" y="1646860"/>
            <a:ext cx="4336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192</a:t>
            </a:r>
            <a:endParaRPr lang="cs-CZ" sz="11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Pravoúhlá spojnice 11"/>
          <p:cNvCxnSpPr/>
          <p:nvPr/>
        </p:nvCxnSpPr>
        <p:spPr>
          <a:xfrm rot="5400000" flipH="1" flipV="1">
            <a:off x="4279787" y="1920024"/>
            <a:ext cx="491561" cy="375806"/>
          </a:xfrm>
          <a:prstGeom prst="bentConnector3">
            <a:avLst/>
          </a:prstGeom>
          <a:ln w="15875"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Obrázek 28">
            <a:extLst>
              <a:ext uri="{FF2B5EF4-FFF2-40B4-BE49-F238E27FC236}">
                <a16:creationId xmlns:a16="http://schemas.microsoft.com/office/drawing/2014/main" id="{758A1A98-10C7-4972-ACA8-B467847C92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1537254" y="6216546"/>
            <a:ext cx="427526" cy="46470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4" name="TextovéPole 3"/>
          <p:cNvSpPr txBox="1"/>
          <p:nvPr/>
        </p:nvSpPr>
        <p:spPr>
          <a:xfrm>
            <a:off x="10663098" y="6216546"/>
            <a:ext cx="5288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  17</a:t>
            </a:r>
            <a:endParaRPr lang="cs-CZ" sz="12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3283527" y="2689588"/>
            <a:ext cx="1246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23 %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7406640" y="3058920"/>
            <a:ext cx="1213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      2 %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4243964" y="3773650"/>
            <a:ext cx="652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4</a:t>
            </a:r>
            <a:r>
              <a:rPr lang="cs-CZ" sz="1400" dirty="0" smtClean="0"/>
              <a:t> %</a:t>
            </a:r>
            <a:endParaRPr lang="cs-CZ" sz="1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1772816" y="4376118"/>
            <a:ext cx="895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73 %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34276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5908"/>
            <a:ext cx="12192000" cy="807186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 eaLnBrk="1" hangingPunct="1"/>
            <a:r>
              <a:rPr lang="cs-CZ" altLang="cs-CZ" sz="2000" b="1" cap="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Dopravní nehody s účastí chodce v roce 2024</a:t>
            </a:r>
            <a:endParaRPr lang="cs-CZ" altLang="cs-CZ" sz="2000" b="1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4640425" y="3336487"/>
            <a:ext cx="3319272" cy="672525"/>
          </a:xfrm>
          <a:prstGeom prst="notchedRightArrow">
            <a:avLst/>
          </a:prstGeom>
          <a:noFill/>
          <a:ln>
            <a:solidFill>
              <a:srgbClr val="F46B1F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 toho zaviněno chodcem</a:t>
            </a:r>
            <a:endParaRPr lang="cs-CZ" sz="1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Graf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6797578"/>
              </p:ext>
            </p:extLst>
          </p:nvPr>
        </p:nvGraphicFramePr>
        <p:xfrm>
          <a:off x="68425" y="965550"/>
          <a:ext cx="4572000" cy="541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af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6068737"/>
              </p:ext>
            </p:extLst>
          </p:nvPr>
        </p:nvGraphicFramePr>
        <p:xfrm>
          <a:off x="6612294" y="1835499"/>
          <a:ext cx="4929674" cy="37348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Obrázek 7">
            <a:extLst>
              <a:ext uri="{FF2B5EF4-FFF2-40B4-BE49-F238E27FC236}">
                <a16:creationId xmlns:a16="http://schemas.microsoft.com/office/drawing/2014/main" id="{758A1A98-10C7-4972-ACA8-B467847C92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1537254" y="6216546"/>
            <a:ext cx="427526" cy="46470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2" name="TextovéPole 1"/>
          <p:cNvSpPr txBox="1"/>
          <p:nvPr/>
        </p:nvSpPr>
        <p:spPr>
          <a:xfrm>
            <a:off x="10897230" y="6216546"/>
            <a:ext cx="377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18</a:t>
            </a:r>
            <a:endParaRPr lang="cs-CZ" sz="12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5827222" y="3948545"/>
            <a:ext cx="1030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22 %</a:t>
            </a:r>
            <a:endParaRPr lang="cs-CZ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967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5908"/>
            <a:ext cx="12192000" cy="807186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 eaLnBrk="1" hangingPunct="1"/>
            <a:r>
              <a:rPr lang="cs-CZ" altLang="cs-CZ" sz="2000" b="1" cap="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Dopravní nehody s účastí cyklisty v roce 2024</a:t>
            </a:r>
            <a:endParaRPr lang="cs-CZ" altLang="cs-CZ" sz="2000" b="1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4553712" y="3547759"/>
            <a:ext cx="3319272" cy="338554"/>
          </a:xfrm>
          <a:prstGeom prst="chevron">
            <a:avLst/>
          </a:prstGeom>
          <a:noFill/>
          <a:ln w="15875">
            <a:solidFill>
              <a:srgbClr val="4C84B6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 toho zaviněno cyklistou</a:t>
            </a:r>
            <a:endParaRPr lang="cs-CZ" sz="1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Graf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7945979"/>
              </p:ext>
            </p:extLst>
          </p:nvPr>
        </p:nvGraphicFramePr>
        <p:xfrm>
          <a:off x="-167952" y="1204036"/>
          <a:ext cx="5374433" cy="53645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Graf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225613"/>
              </p:ext>
            </p:extLst>
          </p:nvPr>
        </p:nvGraphicFramePr>
        <p:xfrm>
          <a:off x="7620000" y="1712680"/>
          <a:ext cx="4572000" cy="40087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Obrázek 6">
            <a:extLst>
              <a:ext uri="{FF2B5EF4-FFF2-40B4-BE49-F238E27FC236}">
                <a16:creationId xmlns:a16="http://schemas.microsoft.com/office/drawing/2014/main" id="{758A1A98-10C7-4972-ACA8-B467847C92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1537254" y="6216546"/>
            <a:ext cx="427526" cy="46470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2" name="TextovéPole 1"/>
          <p:cNvSpPr txBox="1"/>
          <p:nvPr/>
        </p:nvSpPr>
        <p:spPr>
          <a:xfrm>
            <a:off x="10768760" y="6216546"/>
            <a:ext cx="4912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 19</a:t>
            </a:r>
            <a:endParaRPr lang="cs-CZ" sz="12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5818909" y="3998422"/>
            <a:ext cx="1047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59 %</a:t>
            </a:r>
            <a:endParaRPr lang="cs-CZ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144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324"/>
            <a:ext cx="12192000" cy="626812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 eaLnBrk="1" hangingPunct="1"/>
            <a:r>
              <a:rPr lang="cs-CZ" altLang="cs-CZ" sz="2000" b="1" cap="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Počet dopravních nehod, usmrcených a těžce zraněných osob v čase</a:t>
            </a:r>
            <a:endParaRPr lang="cs-CZ" altLang="cs-CZ" sz="2000" b="1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02937" y="1004069"/>
            <a:ext cx="1018120" cy="890093"/>
          </a:xfrm>
          <a:prstGeom prst="rect">
            <a:avLst/>
          </a:prstGeom>
        </p:spPr>
      </p:pic>
      <p:pic>
        <p:nvPicPr>
          <p:cNvPr id="24" name="Obrázek 23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76" y="2577851"/>
            <a:ext cx="833643" cy="644765"/>
          </a:xfrm>
          <a:prstGeom prst="rect">
            <a:avLst/>
          </a:prstGeom>
          <a:ln>
            <a:noFill/>
          </a:ln>
        </p:spPr>
      </p:pic>
      <p:pic>
        <p:nvPicPr>
          <p:cNvPr id="25" name="Obrázek 24"/>
          <p:cNvPicPr>
            <a:picLocks noChangeAspect="1"/>
          </p:cNvPicPr>
          <p:nvPr/>
        </p:nvPicPr>
        <p:blipFill>
          <a:blip r:embed="rId5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38" y="4185174"/>
            <a:ext cx="769839" cy="555324"/>
          </a:xfrm>
          <a:prstGeom prst="rect">
            <a:avLst/>
          </a:prstGeom>
          <a:ln>
            <a:noFill/>
          </a:ln>
        </p:spPr>
      </p:pic>
      <p:graphicFrame>
        <p:nvGraphicFramePr>
          <p:cNvPr id="12" name="Graf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17837"/>
              </p:ext>
            </p:extLst>
          </p:nvPr>
        </p:nvGraphicFramePr>
        <p:xfrm>
          <a:off x="2131080" y="438307"/>
          <a:ext cx="9060873" cy="3790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3" name="Graf 12"/>
          <p:cNvGraphicFramePr>
            <a:graphicFrameLocks/>
          </p:cNvGraphicFramePr>
          <p:nvPr>
            <p:extLst/>
          </p:nvPr>
        </p:nvGraphicFramePr>
        <p:xfrm>
          <a:off x="1728820" y="2047954"/>
          <a:ext cx="9667174" cy="38087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4" name="Graf 13"/>
          <p:cNvGraphicFramePr>
            <a:graphicFrameLocks/>
          </p:cNvGraphicFramePr>
          <p:nvPr>
            <p:extLst/>
          </p:nvPr>
        </p:nvGraphicFramePr>
        <p:xfrm>
          <a:off x="2209799" y="4118580"/>
          <a:ext cx="8876356" cy="19572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pic>
        <p:nvPicPr>
          <p:cNvPr id="10" name="Obrázek 9">
            <a:extLst>
              <a:ext uri="{FF2B5EF4-FFF2-40B4-BE49-F238E27FC236}">
                <a16:creationId xmlns:a16="http://schemas.microsoft.com/office/drawing/2014/main" id="{758A1A98-10C7-4972-ACA8-B467847C92D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11305308" y="6075848"/>
            <a:ext cx="427526" cy="46470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4" name="TextovéPole 3"/>
          <p:cNvSpPr txBox="1"/>
          <p:nvPr/>
        </p:nvSpPr>
        <p:spPr>
          <a:xfrm>
            <a:off x="10965243" y="6491276"/>
            <a:ext cx="3400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2</a:t>
            </a:r>
            <a:endParaRPr lang="cs-CZ" sz="1200" dirty="0"/>
          </a:p>
        </p:txBody>
      </p:sp>
      <p:sp>
        <p:nvSpPr>
          <p:cNvPr id="2" name="TextovéPole 1"/>
          <p:cNvSpPr txBox="1"/>
          <p:nvPr/>
        </p:nvSpPr>
        <p:spPr>
          <a:xfrm>
            <a:off x="347623" y="3430889"/>
            <a:ext cx="1862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        </a:t>
            </a:r>
            <a:r>
              <a:rPr lang="cs-CZ" sz="1200" b="1" dirty="0" smtClean="0">
                <a:solidFill>
                  <a:schemeClr val="accent1">
                    <a:lumMod val="75000"/>
                  </a:schemeClr>
                </a:solidFill>
              </a:rPr>
              <a:t>Smrtelné  zranění</a:t>
            </a:r>
            <a:endParaRPr lang="cs-CZ" sz="1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657461" y="5123663"/>
            <a:ext cx="1375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 smtClean="0">
                <a:solidFill>
                  <a:schemeClr val="accent1">
                    <a:lumMod val="75000"/>
                  </a:schemeClr>
                </a:solidFill>
              </a:rPr>
              <a:t>Těžké </a:t>
            </a:r>
            <a:r>
              <a:rPr lang="cs-CZ" sz="1200" b="1" dirty="0" smtClean="0">
                <a:solidFill>
                  <a:schemeClr val="bg1"/>
                </a:solidFill>
              </a:rPr>
              <a:t>zranění</a:t>
            </a:r>
            <a:endParaRPr lang="cs-CZ" sz="1200" b="1" dirty="0">
              <a:solidFill>
                <a:schemeClr val="bg1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657461" y="1979940"/>
            <a:ext cx="12317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 smtClean="0">
                <a:solidFill>
                  <a:schemeClr val="accent1">
                    <a:lumMod val="75000"/>
                  </a:schemeClr>
                </a:solidFill>
              </a:rPr>
              <a:t>Počet nehod</a:t>
            </a:r>
            <a:endParaRPr lang="cs-CZ" sz="1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5644342" y="831273"/>
            <a:ext cx="5520532" cy="480475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5644342" y="571650"/>
            <a:ext cx="53209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>
                <a:solidFill>
                  <a:schemeClr val="accent1">
                    <a:lumMod val="75000"/>
                  </a:schemeClr>
                </a:solidFill>
              </a:rPr>
              <a:t>                                                    Vývoj za posledních 10 let.</a:t>
            </a:r>
            <a:endParaRPr lang="cs-CZ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10486415" y="1489485"/>
            <a:ext cx="705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accent1"/>
                </a:solidFill>
              </a:rPr>
              <a:t>+62</a:t>
            </a:r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0674305" y="4118580"/>
            <a:ext cx="490569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rgbClr val="00B050"/>
                </a:solidFill>
              </a:rPr>
              <a:t>-9</a:t>
            </a:r>
            <a:endParaRPr lang="cs-CZ" dirty="0">
              <a:solidFill>
                <a:srgbClr val="00B050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10674305" y="5634240"/>
            <a:ext cx="51764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00B050"/>
                </a:solidFill>
              </a:rPr>
              <a:t>-</a:t>
            </a:r>
            <a:r>
              <a:rPr lang="cs-CZ" dirty="0" smtClean="0">
                <a:solidFill>
                  <a:srgbClr val="00B050"/>
                </a:solidFill>
              </a:rPr>
              <a:t>16</a:t>
            </a:r>
            <a:endParaRPr lang="cs-CZ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870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5908"/>
            <a:ext cx="12192000" cy="807186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 eaLnBrk="1" hangingPunct="1"/>
            <a:r>
              <a:rPr lang="cs-CZ" altLang="cs-CZ" sz="2000" b="1" cap="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Dopravní nehody s účastí cyklisty  a cyklisty na elektro kole v roce 2024</a:t>
            </a:r>
            <a:endParaRPr lang="cs-CZ" altLang="cs-CZ" sz="2000" b="1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4514849" y="3547759"/>
            <a:ext cx="3562351" cy="338554"/>
          </a:xfrm>
          <a:prstGeom prst="chevron">
            <a:avLst/>
          </a:prstGeom>
          <a:solidFill>
            <a:schemeClr val="tx2">
              <a:lumMod val="20000"/>
              <a:lumOff val="80000"/>
            </a:schemeClr>
          </a:solidFill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 toho cyklista na elektro kole</a:t>
            </a:r>
            <a:endParaRPr lang="cs-CZ" sz="1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Graf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0876477"/>
              </p:ext>
            </p:extLst>
          </p:nvPr>
        </p:nvGraphicFramePr>
        <p:xfrm>
          <a:off x="-129852" y="1204036"/>
          <a:ext cx="5374433" cy="53645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f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4301641"/>
              </p:ext>
            </p:extLst>
          </p:nvPr>
        </p:nvGraphicFramePr>
        <p:xfrm>
          <a:off x="7388662" y="2203750"/>
          <a:ext cx="4929674" cy="30265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Obrázek 6">
            <a:extLst>
              <a:ext uri="{FF2B5EF4-FFF2-40B4-BE49-F238E27FC236}">
                <a16:creationId xmlns:a16="http://schemas.microsoft.com/office/drawing/2014/main" id="{758A1A98-10C7-4972-ACA8-B467847C92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1537254" y="6216546"/>
            <a:ext cx="427526" cy="46470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2" name="TextovéPole 1"/>
          <p:cNvSpPr txBox="1"/>
          <p:nvPr/>
        </p:nvSpPr>
        <p:spPr>
          <a:xfrm>
            <a:off x="10776317" y="6216546"/>
            <a:ext cx="5214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  20</a:t>
            </a:r>
            <a:endParaRPr lang="cs-CZ" sz="12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10540537" y="3067396"/>
            <a:ext cx="8811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17 %</a:t>
            </a:r>
            <a:endParaRPr lang="cs-CZ" sz="16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5719156" y="4023360"/>
            <a:ext cx="1113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17 %</a:t>
            </a:r>
            <a:endParaRPr lang="cs-CZ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949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5908"/>
            <a:ext cx="12192000" cy="807186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 eaLnBrk="1" hangingPunct="1"/>
            <a:r>
              <a:rPr lang="cs-CZ" altLang="cs-CZ" sz="2000" b="1" cap="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Dopravní nehody s účastí motocyklisty v roce 2024</a:t>
            </a:r>
            <a:endParaRPr lang="cs-CZ" altLang="cs-CZ" sz="2000" b="1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5202936" y="3401675"/>
            <a:ext cx="3108960" cy="584775"/>
          </a:xfrm>
          <a:prstGeom prst="rightArrowCallout">
            <a:avLst/>
          </a:prstGeom>
          <a:solidFill>
            <a:srgbClr val="0099CC"/>
          </a:solidFill>
          <a:ln w="15875">
            <a:solidFill>
              <a:srgbClr val="41719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 toho zaviněno motocyklistou</a:t>
            </a:r>
            <a:endParaRPr lang="cs-CZ" sz="1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Graf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3618639"/>
              </p:ext>
            </p:extLst>
          </p:nvPr>
        </p:nvGraphicFramePr>
        <p:xfrm>
          <a:off x="254646" y="801278"/>
          <a:ext cx="5240695" cy="5747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af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9330521"/>
              </p:ext>
            </p:extLst>
          </p:nvPr>
        </p:nvGraphicFramePr>
        <p:xfrm>
          <a:off x="8018106" y="1642188"/>
          <a:ext cx="4242319" cy="42454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Obrázek 7">
            <a:extLst>
              <a:ext uri="{FF2B5EF4-FFF2-40B4-BE49-F238E27FC236}">
                <a16:creationId xmlns:a16="http://schemas.microsoft.com/office/drawing/2014/main" id="{758A1A98-10C7-4972-ACA8-B467847C92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1537254" y="6216546"/>
            <a:ext cx="427526" cy="46470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2" name="TextovéPole 1"/>
          <p:cNvSpPr txBox="1"/>
          <p:nvPr/>
        </p:nvSpPr>
        <p:spPr>
          <a:xfrm>
            <a:off x="10859445" y="6415914"/>
            <a:ext cx="4836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 21</a:t>
            </a:r>
            <a:endParaRPr lang="cs-CZ" sz="12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5893724" y="4164676"/>
            <a:ext cx="989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57 %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889387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5908"/>
            <a:ext cx="12192000" cy="807186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 eaLnBrk="1" hangingPunct="1"/>
            <a:r>
              <a:rPr lang="cs-CZ" altLang="cs-CZ" sz="2000" b="1" cap="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Dopravní nehody pod vlivem alkoholu a drog v roce 2024</a:t>
            </a:r>
            <a:endParaRPr lang="cs-CZ" altLang="cs-CZ" sz="2000" b="1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5" name="Tabulka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6987533"/>
              </p:ext>
            </p:extLst>
          </p:nvPr>
        </p:nvGraphicFramePr>
        <p:xfrm>
          <a:off x="1753985" y="1371604"/>
          <a:ext cx="8753302" cy="4763187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013179">
                  <a:extLst>
                    <a:ext uri="{9D8B030D-6E8A-4147-A177-3AD203B41FA5}">
                      <a16:colId xmlns:a16="http://schemas.microsoft.com/office/drawing/2014/main" val="3637843559"/>
                    </a:ext>
                  </a:extLst>
                </a:gridCol>
                <a:gridCol w="1363473">
                  <a:extLst>
                    <a:ext uri="{9D8B030D-6E8A-4147-A177-3AD203B41FA5}">
                      <a16:colId xmlns:a16="http://schemas.microsoft.com/office/drawing/2014/main" val="2148669507"/>
                    </a:ext>
                  </a:extLst>
                </a:gridCol>
                <a:gridCol w="2188325">
                  <a:extLst>
                    <a:ext uri="{9D8B030D-6E8A-4147-A177-3AD203B41FA5}">
                      <a16:colId xmlns:a16="http://schemas.microsoft.com/office/drawing/2014/main" val="956435629"/>
                    </a:ext>
                  </a:extLst>
                </a:gridCol>
                <a:gridCol w="2188325">
                  <a:extLst>
                    <a:ext uri="{9D8B030D-6E8A-4147-A177-3AD203B41FA5}">
                      <a16:colId xmlns:a16="http://schemas.microsoft.com/office/drawing/2014/main" val="4112266864"/>
                    </a:ext>
                  </a:extLst>
                </a:gridCol>
              </a:tblGrid>
              <a:tr h="821529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Nehody zaviněné pod vlivem alkoholu nebo jiných návykových látek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lang="pl-PL" sz="11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Rozdíl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2243527"/>
                  </a:ext>
                </a:extLst>
              </a:tr>
              <a:tr h="437962"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Alkohol u viníka do 0,24 ‰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636084"/>
                  </a:ext>
                </a:extLst>
              </a:tr>
              <a:tr h="43796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Alkohol u viníka </a:t>
                      </a:r>
                      <a:r>
                        <a:rPr lang="cs-CZ" sz="11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0,25 </a:t>
                      </a:r>
                      <a:r>
                        <a:rPr lang="cs-CZ" sz="11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až </a:t>
                      </a:r>
                      <a:r>
                        <a:rPr lang="cs-CZ" sz="11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 </a:t>
                      </a:r>
                      <a:r>
                        <a:rPr lang="cs-CZ" sz="11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‰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ctr">
                        <a:buFontTx/>
                        <a:buNone/>
                      </a:pPr>
                      <a:r>
                        <a:rPr lang="cs-CZ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-15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1120778"/>
                  </a:ext>
                </a:extLst>
              </a:tr>
              <a:tr h="43796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Alkohol u viníka </a:t>
                      </a:r>
                      <a:r>
                        <a:rPr lang="cs-CZ" sz="11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1,0 ‰ a více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ctr">
                        <a:buFontTx/>
                        <a:buNone/>
                      </a:pPr>
                      <a:r>
                        <a:rPr lang="cs-CZ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-29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3038487"/>
                  </a:ext>
                </a:extLst>
              </a:tr>
              <a:tr h="43796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Alkohol odmítnuto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-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-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0776068"/>
                  </a:ext>
                </a:extLst>
              </a:tr>
              <a:tr h="43796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Alkohol celkem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691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cs-CZ" sz="1100" b="1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-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1682712"/>
                  </a:ext>
                </a:extLst>
              </a:tr>
              <a:tr h="43796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Alkohol a drogy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ctr">
                        <a:buFontTx/>
                        <a:buNone/>
                      </a:pPr>
                      <a:r>
                        <a:rPr lang="cs-CZ" sz="11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5915534"/>
                  </a:ext>
                </a:extLst>
              </a:tr>
              <a:tr h="43796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Drogy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ctr">
                        <a:buFontTx/>
                        <a:buNone/>
                      </a:pPr>
                      <a:r>
                        <a:rPr lang="cs-CZ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-13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1400512"/>
                  </a:ext>
                </a:extLst>
              </a:tr>
              <a:tr h="43796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Drogy odmítnuto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ctr">
                        <a:buFontTx/>
                        <a:buNone/>
                      </a:pPr>
                      <a:r>
                        <a:rPr lang="cs-CZ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363807"/>
                  </a:ext>
                </a:extLst>
              </a:tr>
              <a:tr h="43796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Drogy celkem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- 15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0014415"/>
                  </a:ext>
                </a:extLst>
              </a:tr>
            </a:tbl>
          </a:graphicData>
        </a:graphic>
      </p:graphicFrame>
      <p:pic>
        <p:nvPicPr>
          <p:cNvPr id="36" name="Obrázek 35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61754" y="1009555"/>
            <a:ext cx="1350172" cy="77929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758A1A98-10C7-4972-ACA8-B467847C92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537254" y="6216546"/>
            <a:ext cx="427526" cy="46470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2" name="TextovéPole 1"/>
          <p:cNvSpPr txBox="1"/>
          <p:nvPr/>
        </p:nvSpPr>
        <p:spPr>
          <a:xfrm>
            <a:off x="10715861" y="6216546"/>
            <a:ext cx="5138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  22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3297462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Graf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3151869"/>
              </p:ext>
            </p:extLst>
          </p:nvPr>
        </p:nvGraphicFramePr>
        <p:xfrm>
          <a:off x="6421069" y="279242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5908"/>
            <a:ext cx="12192000" cy="807186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 eaLnBrk="1" hangingPunct="1"/>
            <a:r>
              <a:rPr lang="cs-CZ" altLang="cs-CZ" sz="2000" b="1" cap="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Dopravní nehody zaviněné cyklisty a chodci pod vlivem alkoholu v roce 2024</a:t>
            </a:r>
            <a:endParaRPr lang="cs-CZ" altLang="cs-CZ" sz="2000" b="1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Obrázek 3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50019" y="1096077"/>
            <a:ext cx="1496931" cy="86400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575" y="2756264"/>
            <a:ext cx="261277" cy="504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8755" y="988077"/>
            <a:ext cx="781712" cy="432000"/>
          </a:xfrm>
          <a:prstGeom prst="rect">
            <a:avLst/>
          </a:prstGeom>
        </p:spPr>
      </p:pic>
      <p:graphicFrame>
        <p:nvGraphicFramePr>
          <p:cNvPr id="11" name="Graf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1887864"/>
              </p:ext>
            </p:extLst>
          </p:nvPr>
        </p:nvGraphicFramePr>
        <p:xfrm>
          <a:off x="280416" y="1960077"/>
          <a:ext cx="4572000" cy="46601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9" name="Obrázek 8"/>
          <p:cNvPicPr>
            <a:picLocks noChangeAspect="1"/>
          </p:cNvPicPr>
          <p:nvPr/>
        </p:nvPicPr>
        <p:blipFill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154635" y="2299876"/>
            <a:ext cx="823562" cy="720000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946950" y="3118876"/>
            <a:ext cx="585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657</a:t>
            </a:r>
            <a:endParaRPr lang="cs-CZ" b="1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2899871" y="3118876"/>
            <a:ext cx="571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-35</a:t>
            </a:r>
            <a:endParaRPr lang="cs-CZ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Šipka dolů 14"/>
          <p:cNvSpPr/>
          <p:nvPr/>
        </p:nvSpPr>
        <p:spPr>
          <a:xfrm>
            <a:off x="2683871" y="3118876"/>
            <a:ext cx="216000" cy="360000"/>
          </a:xfrm>
          <a:prstGeom prst="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Dvojitá šipka 9"/>
          <p:cNvSpPr/>
          <p:nvPr/>
        </p:nvSpPr>
        <p:spPr>
          <a:xfrm>
            <a:off x="4966716" y="3983027"/>
            <a:ext cx="548640" cy="614278"/>
          </a:xfrm>
          <a:prstGeom prst="chevron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8" name="Dvojitá šipka 17"/>
          <p:cNvSpPr/>
          <p:nvPr/>
        </p:nvSpPr>
        <p:spPr>
          <a:xfrm>
            <a:off x="5515356" y="3983027"/>
            <a:ext cx="548640" cy="614278"/>
          </a:xfrm>
          <a:prstGeom prst="chevron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9" name="Dvojitá šipka 18"/>
          <p:cNvSpPr/>
          <p:nvPr/>
        </p:nvSpPr>
        <p:spPr>
          <a:xfrm>
            <a:off x="6015221" y="3983027"/>
            <a:ext cx="548640" cy="614278"/>
          </a:xfrm>
          <a:prstGeom prst="chevron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327897" y="3613695"/>
            <a:ext cx="926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 toho</a:t>
            </a:r>
            <a:endParaRPr lang="cs-CZ" b="1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Pravoúhlá spojnice 16"/>
          <p:cNvCxnSpPr/>
          <p:nvPr/>
        </p:nvCxnSpPr>
        <p:spPr>
          <a:xfrm rot="5400000">
            <a:off x="8227279" y="1562545"/>
            <a:ext cx="1626801" cy="1197862"/>
          </a:xfrm>
          <a:prstGeom prst="bentConnector3">
            <a:avLst>
              <a:gd name="adj1" fmla="val 50000"/>
            </a:avLst>
          </a:prstGeom>
          <a:ln w="15875">
            <a:solidFill>
              <a:srgbClr val="843C0C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ovéPole 29"/>
          <p:cNvSpPr txBox="1"/>
          <p:nvPr/>
        </p:nvSpPr>
        <p:spPr>
          <a:xfrm>
            <a:off x="10191777" y="1019411"/>
            <a:ext cx="448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72</a:t>
            </a:r>
            <a:endParaRPr lang="cs-CZ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ovéPole 33"/>
          <p:cNvSpPr txBox="1"/>
          <p:nvPr/>
        </p:nvSpPr>
        <p:spPr>
          <a:xfrm>
            <a:off x="10789739" y="1011134"/>
            <a:ext cx="319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cs-CZ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Šipka nahoru 36"/>
          <p:cNvSpPr/>
          <p:nvPr/>
        </p:nvSpPr>
        <p:spPr>
          <a:xfrm>
            <a:off x="10640579" y="988077"/>
            <a:ext cx="216000" cy="360000"/>
          </a:xfrm>
          <a:prstGeom prst="up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38" name="Pravoúhlá spojnice 37"/>
          <p:cNvCxnSpPr/>
          <p:nvPr/>
        </p:nvCxnSpPr>
        <p:spPr>
          <a:xfrm rot="10800000" flipV="1">
            <a:off x="9948672" y="3019876"/>
            <a:ext cx="1227504" cy="1144146"/>
          </a:xfrm>
          <a:prstGeom prst="bentConnector3">
            <a:avLst>
              <a:gd name="adj1" fmla="val 50000"/>
            </a:avLst>
          </a:prstGeom>
          <a:ln w="15875">
            <a:solidFill>
              <a:srgbClr val="ED7D3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ovéPole 38"/>
          <p:cNvSpPr txBox="1"/>
          <p:nvPr/>
        </p:nvSpPr>
        <p:spPr>
          <a:xfrm>
            <a:off x="10949538" y="3424363"/>
            <a:ext cx="312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cs-CZ" b="1" dirty="0">
              <a:solidFill>
                <a:srgbClr val="ED7D3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ovéPole 39"/>
          <p:cNvSpPr txBox="1"/>
          <p:nvPr/>
        </p:nvSpPr>
        <p:spPr>
          <a:xfrm>
            <a:off x="11252932" y="3407282"/>
            <a:ext cx="449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00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cs-CZ" b="1" dirty="0">
              <a:solidFill>
                <a:srgbClr val="0066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Obrázek 24">
            <a:extLst>
              <a:ext uri="{FF2B5EF4-FFF2-40B4-BE49-F238E27FC236}">
                <a16:creationId xmlns:a16="http://schemas.microsoft.com/office/drawing/2014/main" id="{758A1A98-10C7-4972-ACA8-B467847C92D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1537254" y="6216546"/>
            <a:ext cx="427526" cy="46470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4" name="TextovéPole 3"/>
          <p:cNvSpPr txBox="1"/>
          <p:nvPr/>
        </p:nvSpPr>
        <p:spPr>
          <a:xfrm>
            <a:off x="10856579" y="6216546"/>
            <a:ext cx="4714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  23</a:t>
            </a:r>
            <a:endParaRPr lang="cs-CZ" sz="1200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5515356" y="4705004"/>
            <a:ext cx="835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11 %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86147" y="4530436"/>
            <a:ext cx="31117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Celkový počet nehod zaviněných pod   vlivem alkoholu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215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5908"/>
            <a:ext cx="12192000" cy="504672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 eaLnBrk="1" hangingPunct="1"/>
            <a:r>
              <a:rPr lang="cs-CZ" altLang="cs-CZ" sz="2000" b="1" cap="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Dopravně inženýrská činnost v roce 2024</a:t>
            </a:r>
            <a:endParaRPr lang="cs-CZ" altLang="cs-CZ" sz="2000" b="1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7123735"/>
              </p:ext>
            </p:extLst>
          </p:nvPr>
        </p:nvGraphicFramePr>
        <p:xfrm>
          <a:off x="2032000" y="2520473"/>
          <a:ext cx="8127999" cy="23926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583404">
                  <a:extLst>
                    <a:ext uri="{9D8B030D-6E8A-4147-A177-3AD203B41FA5}">
                      <a16:colId xmlns:a16="http://schemas.microsoft.com/office/drawing/2014/main" val="3053356049"/>
                    </a:ext>
                  </a:extLst>
                </a:gridCol>
                <a:gridCol w="1819469">
                  <a:extLst>
                    <a:ext uri="{9D8B030D-6E8A-4147-A177-3AD203B41FA5}">
                      <a16:colId xmlns:a16="http://schemas.microsoft.com/office/drawing/2014/main" val="1631318235"/>
                    </a:ext>
                  </a:extLst>
                </a:gridCol>
                <a:gridCol w="1725126">
                  <a:extLst>
                    <a:ext uri="{9D8B030D-6E8A-4147-A177-3AD203B41FA5}">
                      <a16:colId xmlns:a16="http://schemas.microsoft.com/office/drawing/2014/main" val="20318634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Ukazatel</a:t>
                      </a:r>
                      <a:endParaRPr lang="cs-CZ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2024</a:t>
                      </a:r>
                      <a:endParaRPr lang="cs-CZ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2023</a:t>
                      </a:r>
                      <a:endParaRPr lang="cs-CZ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36385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Počet zjištěných komunikačních závad</a:t>
                      </a:r>
                      <a:endParaRPr lang="cs-CZ" dirty="0"/>
                    </a:p>
                  </a:txBody>
                  <a:tcP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1 917</a:t>
                      </a:r>
                      <a:endParaRPr lang="cs-CZ" dirty="0"/>
                    </a:p>
                  </a:txBody>
                  <a:tcP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834</a:t>
                      </a:r>
                      <a:endParaRPr lang="cs-CZ" dirty="0"/>
                    </a:p>
                  </a:txBody>
                  <a:tcP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98341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Počet podnětů k úpravě nebo odstranění DZ</a:t>
                      </a:r>
                      <a:endParaRPr lang="cs-CZ" dirty="0"/>
                    </a:p>
                  </a:txBody>
                  <a:tcP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45</a:t>
                      </a:r>
                      <a:endParaRPr lang="cs-CZ" dirty="0"/>
                    </a:p>
                  </a:txBody>
                  <a:tcP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67</a:t>
                      </a:r>
                      <a:endParaRPr lang="cs-CZ" dirty="0"/>
                    </a:p>
                  </a:txBody>
                  <a:tcP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3478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Počet podnětů k odstranění rizikových míst</a:t>
                      </a:r>
                      <a:endParaRPr lang="cs-CZ" dirty="0"/>
                    </a:p>
                  </a:txBody>
                  <a:tcP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17</a:t>
                      </a:r>
                      <a:endParaRPr lang="cs-CZ" dirty="0"/>
                    </a:p>
                  </a:txBody>
                  <a:tcP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4</a:t>
                      </a:r>
                      <a:endParaRPr lang="cs-CZ" dirty="0"/>
                    </a:p>
                  </a:txBody>
                  <a:tcP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33734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Počet</a:t>
                      </a:r>
                      <a:r>
                        <a:rPr lang="cs-CZ" baseline="0" dirty="0" smtClean="0"/>
                        <a:t> revizí křižovatek</a:t>
                      </a:r>
                      <a:endParaRPr lang="cs-CZ" dirty="0"/>
                    </a:p>
                  </a:txBody>
                  <a:tcP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170</a:t>
                      </a:r>
                      <a:endParaRPr lang="cs-CZ" dirty="0"/>
                    </a:p>
                  </a:txBody>
                  <a:tcP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61</a:t>
                      </a:r>
                      <a:endParaRPr lang="cs-CZ" dirty="0"/>
                    </a:p>
                  </a:txBody>
                  <a:tcP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0636638"/>
                  </a:ext>
                </a:extLst>
              </a:tr>
            </a:tbl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758A1A98-10C7-4972-ACA8-B467847C92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537254" y="6216546"/>
            <a:ext cx="427526" cy="46470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2" name="TextovéPole 1"/>
          <p:cNvSpPr txBox="1"/>
          <p:nvPr/>
        </p:nvSpPr>
        <p:spPr>
          <a:xfrm>
            <a:off x="10564721" y="6310116"/>
            <a:ext cx="6196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  24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1679708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Skupina 58">
            <a:extLst>
              <a:ext uri="{FF2B5EF4-FFF2-40B4-BE49-F238E27FC236}">
                <a16:creationId xmlns:a16="http://schemas.microsoft.com/office/drawing/2014/main" id="{58D07AC0-7170-3963-2645-E0652C405D38}"/>
              </a:ext>
            </a:extLst>
          </p:cNvPr>
          <p:cNvGrpSpPr/>
          <p:nvPr/>
        </p:nvGrpSpPr>
        <p:grpSpPr>
          <a:xfrm>
            <a:off x="7158523" y="3505961"/>
            <a:ext cx="3836608" cy="1001136"/>
            <a:chOff x="7574145" y="3429852"/>
            <a:chExt cx="3836608" cy="1001136"/>
          </a:xfrm>
        </p:grpSpPr>
        <p:sp>
          <p:nvSpPr>
            <p:cNvPr id="35" name="Zaoblený obdélník 69">
              <a:extLst>
                <a:ext uri="{FF2B5EF4-FFF2-40B4-BE49-F238E27FC236}">
                  <a16:creationId xmlns:a16="http://schemas.microsoft.com/office/drawing/2014/main" id="{108D303D-057B-1764-7574-219BD49BAF40}"/>
                </a:ext>
              </a:extLst>
            </p:cNvPr>
            <p:cNvSpPr/>
            <p:nvPr/>
          </p:nvSpPr>
          <p:spPr>
            <a:xfrm>
              <a:off x="8005840" y="3588379"/>
              <a:ext cx="2960391" cy="242066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cs-CZ" sz="16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Ovál 35">
              <a:extLst>
                <a:ext uri="{FF2B5EF4-FFF2-40B4-BE49-F238E27FC236}">
                  <a16:creationId xmlns:a16="http://schemas.microsoft.com/office/drawing/2014/main" id="{1D0AFCD2-8796-2F95-F0DE-4002A268468D}"/>
                </a:ext>
              </a:extLst>
            </p:cNvPr>
            <p:cNvSpPr/>
            <p:nvPr/>
          </p:nvSpPr>
          <p:spPr>
            <a:xfrm>
              <a:off x="7574145" y="3429852"/>
              <a:ext cx="619843" cy="6198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37" name="Obrázek 36">
              <a:extLst>
                <a:ext uri="{FF2B5EF4-FFF2-40B4-BE49-F238E27FC236}">
                  <a16:creationId xmlns:a16="http://schemas.microsoft.com/office/drawing/2014/main" id="{C14FADE2-A0CA-9402-387C-3F47DDD73E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17122" y="3474121"/>
              <a:ext cx="362302" cy="278625"/>
            </a:xfrm>
            <a:prstGeom prst="rect">
              <a:avLst/>
            </a:prstGeom>
            <a:solidFill>
              <a:schemeClr val="tx1"/>
            </a:solidFill>
          </p:spPr>
        </p:pic>
        <p:pic>
          <p:nvPicPr>
            <p:cNvPr id="38" name="Obrázek 37">
              <a:extLst>
                <a:ext uri="{FF2B5EF4-FFF2-40B4-BE49-F238E27FC236}">
                  <a16:creationId xmlns:a16="http://schemas.microsoft.com/office/drawing/2014/main" id="{32BFA626-F627-1BF5-36DB-BB1CA8DAAA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04952" y="3777185"/>
              <a:ext cx="311113" cy="171932"/>
            </a:xfrm>
            <a:prstGeom prst="rect">
              <a:avLst/>
            </a:prstGeom>
            <a:solidFill>
              <a:schemeClr val="tx1"/>
            </a:solidFill>
          </p:spPr>
        </p:pic>
        <p:sp>
          <p:nvSpPr>
            <p:cNvPr id="45" name="Obdélník 44">
              <a:extLst>
                <a:ext uri="{FF2B5EF4-FFF2-40B4-BE49-F238E27FC236}">
                  <a16:creationId xmlns:a16="http://schemas.microsoft.com/office/drawing/2014/main" id="{A66894AC-336D-B3F8-D13F-999B48EAFB21}"/>
                </a:ext>
              </a:extLst>
            </p:cNvPr>
            <p:cNvSpPr/>
            <p:nvPr/>
          </p:nvSpPr>
          <p:spPr>
            <a:xfrm>
              <a:off x="8632720" y="3570912"/>
              <a:ext cx="1810111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cs-CZ" sz="1200" b="1" dirty="0">
                  <a:solidFill>
                    <a:srgbClr val="2C508E"/>
                  </a:solidFill>
                  <a:latin typeface="Bahnschrift SemiBold" panose="020B0502040204020203" pitchFamily="34" charset="0"/>
                  <a:cs typeface="Arial" panose="020B0604020202020204" pitchFamily="34" charset="0"/>
                </a:rPr>
                <a:t>ZRANITELNÍ ÚČASTNÍCI</a:t>
              </a:r>
              <a:endParaRPr lang="cs-CZ" sz="1400" b="1" dirty="0">
                <a:solidFill>
                  <a:srgbClr val="2C508E"/>
                </a:solidFill>
                <a:latin typeface="Bahnschrift SemiBold" panose="020B0502040204020203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5" name="Obrázek 54">
              <a:extLst>
                <a:ext uri="{FF2B5EF4-FFF2-40B4-BE49-F238E27FC236}">
                  <a16:creationId xmlns:a16="http://schemas.microsoft.com/office/drawing/2014/main" id="{91DB79D9-52DB-E102-9BB1-1E3322814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biLevel thresh="25000"/>
            </a:blip>
            <a:stretch>
              <a:fillRect/>
            </a:stretch>
          </p:blipFill>
          <p:spPr>
            <a:xfrm>
              <a:off x="10918447" y="3982551"/>
              <a:ext cx="492306" cy="44843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</p:pic>
        <p:pic>
          <p:nvPicPr>
            <p:cNvPr id="57" name="Obrázek 56">
              <a:extLst>
                <a:ext uri="{FF2B5EF4-FFF2-40B4-BE49-F238E27FC236}">
                  <a16:creationId xmlns:a16="http://schemas.microsoft.com/office/drawing/2014/main" id="{D859E90C-7DD4-577A-1207-560B600FDD0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biLevel thresh="25000"/>
            </a:blip>
            <a:stretch>
              <a:fillRect/>
            </a:stretch>
          </p:blipFill>
          <p:spPr>
            <a:xfrm>
              <a:off x="8302886" y="3932753"/>
              <a:ext cx="472293" cy="479088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</p:pic>
        <p:pic>
          <p:nvPicPr>
            <p:cNvPr id="63" name="Obrázek 62">
              <a:extLst>
                <a:ext uri="{FF2B5EF4-FFF2-40B4-BE49-F238E27FC236}">
                  <a16:creationId xmlns:a16="http://schemas.microsoft.com/office/drawing/2014/main" id="{8CA81F9A-C606-0BE7-49BA-39180F952F3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biLevel thresh="25000"/>
            </a:blip>
            <a:stretch>
              <a:fillRect/>
            </a:stretch>
          </p:blipFill>
          <p:spPr>
            <a:xfrm>
              <a:off x="8988154" y="4009772"/>
              <a:ext cx="713502" cy="39415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</p:pic>
        <p:pic>
          <p:nvPicPr>
            <p:cNvPr id="69" name="Obrázek 68">
              <a:extLst>
                <a:ext uri="{FF2B5EF4-FFF2-40B4-BE49-F238E27FC236}">
                  <a16:creationId xmlns:a16="http://schemas.microsoft.com/office/drawing/2014/main" id="{B8F77704-3BCE-27FC-A540-A88253C3469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biLevel thresh="25000"/>
            </a:blip>
            <a:stretch>
              <a:fillRect/>
            </a:stretch>
          </p:blipFill>
          <p:spPr>
            <a:xfrm>
              <a:off x="9914631" y="3988972"/>
              <a:ext cx="769254" cy="44201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</p:pic>
      </p:grpSp>
      <p:grpSp>
        <p:nvGrpSpPr>
          <p:cNvPr id="56" name="Skupina 55">
            <a:extLst>
              <a:ext uri="{FF2B5EF4-FFF2-40B4-BE49-F238E27FC236}">
                <a16:creationId xmlns:a16="http://schemas.microsoft.com/office/drawing/2014/main" id="{141EC28A-EC4F-BD4F-ACD3-259CF9A19891}"/>
              </a:ext>
            </a:extLst>
          </p:cNvPr>
          <p:cNvGrpSpPr/>
          <p:nvPr/>
        </p:nvGrpSpPr>
        <p:grpSpPr>
          <a:xfrm>
            <a:off x="922505" y="790170"/>
            <a:ext cx="5500946" cy="1355220"/>
            <a:chOff x="266539" y="225057"/>
            <a:chExt cx="5500946" cy="1355220"/>
          </a:xfrm>
        </p:grpSpPr>
        <p:sp>
          <p:nvSpPr>
            <p:cNvPr id="32" name="Zaoblený obdélník 41">
              <a:extLst>
                <a:ext uri="{FF2B5EF4-FFF2-40B4-BE49-F238E27FC236}">
                  <a16:creationId xmlns:a16="http://schemas.microsoft.com/office/drawing/2014/main" id="{7F496CDF-DFAB-60EE-B1F7-7B01290AF076}"/>
                </a:ext>
              </a:extLst>
            </p:cNvPr>
            <p:cNvSpPr/>
            <p:nvPr/>
          </p:nvSpPr>
          <p:spPr>
            <a:xfrm>
              <a:off x="698234" y="383584"/>
              <a:ext cx="2960392" cy="242066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cs-CZ" sz="16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Ovál 32">
              <a:extLst>
                <a:ext uri="{FF2B5EF4-FFF2-40B4-BE49-F238E27FC236}">
                  <a16:creationId xmlns:a16="http://schemas.microsoft.com/office/drawing/2014/main" id="{3C1B27BC-4268-BFEB-67D1-E803374DAA45}"/>
                </a:ext>
              </a:extLst>
            </p:cNvPr>
            <p:cNvSpPr/>
            <p:nvPr/>
          </p:nvSpPr>
          <p:spPr>
            <a:xfrm>
              <a:off x="266539" y="225057"/>
              <a:ext cx="619843" cy="61984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34" name="Obrázek 33">
              <a:extLst>
                <a:ext uri="{FF2B5EF4-FFF2-40B4-BE49-F238E27FC236}">
                  <a16:creationId xmlns:a16="http://schemas.microsoft.com/office/drawing/2014/main" id="{C02712C6-775C-81F7-6AC3-0AF157BB48A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844" y="346655"/>
              <a:ext cx="395237" cy="341915"/>
            </a:xfrm>
            <a:prstGeom prst="rect">
              <a:avLst/>
            </a:prstGeom>
            <a:solidFill>
              <a:schemeClr val="tx1"/>
            </a:solidFill>
          </p:spPr>
        </p:pic>
        <p:sp>
          <p:nvSpPr>
            <p:cNvPr id="49" name="Obdélník 48">
              <a:extLst>
                <a:ext uri="{FF2B5EF4-FFF2-40B4-BE49-F238E27FC236}">
                  <a16:creationId xmlns:a16="http://schemas.microsoft.com/office/drawing/2014/main" id="{BF6BFF09-BE1B-A2B3-133C-5BD624445660}"/>
                </a:ext>
              </a:extLst>
            </p:cNvPr>
            <p:cNvSpPr/>
            <p:nvPr/>
          </p:nvSpPr>
          <p:spPr>
            <a:xfrm>
              <a:off x="1310400" y="373811"/>
              <a:ext cx="1858201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cs-CZ" sz="1100" b="1">
                  <a:solidFill>
                    <a:srgbClr val="2C508E"/>
                  </a:solidFill>
                  <a:latin typeface="Bahnschrift SemiBold" panose="020B0502040204020203" pitchFamily="34" charset="0"/>
                  <a:cs typeface="Arial" panose="020B0604020202020204" pitchFamily="34" charset="0"/>
                </a:rPr>
                <a:t>NEPŘIMĚŘENÁ RYCHLOST</a:t>
              </a:r>
              <a:endParaRPr lang="cs-CZ" sz="1200" b="1">
                <a:solidFill>
                  <a:srgbClr val="2C508E"/>
                </a:solidFill>
                <a:latin typeface="Bahnschrift SemiBold" panose="020B0502040204020203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2" name="Obrázek 51">
              <a:extLst>
                <a:ext uri="{FF2B5EF4-FFF2-40B4-BE49-F238E27FC236}">
                  <a16:creationId xmlns:a16="http://schemas.microsoft.com/office/drawing/2014/main" id="{7999EB28-DB08-69D5-0505-98FAAA0BE61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06572" y="742166"/>
              <a:ext cx="807656" cy="807656"/>
            </a:xfrm>
            <a:prstGeom prst="rect">
              <a:avLst/>
            </a:prstGeom>
          </p:spPr>
        </p:pic>
        <p:pic>
          <p:nvPicPr>
            <p:cNvPr id="71" name="Obrázek 70">
              <a:extLst>
                <a:ext uri="{FF2B5EF4-FFF2-40B4-BE49-F238E27FC236}">
                  <a16:creationId xmlns:a16="http://schemas.microsoft.com/office/drawing/2014/main" id="{9AE37C22-E78A-94FF-85E0-4563652CF5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1885" y="770702"/>
              <a:ext cx="801322" cy="801322"/>
            </a:xfrm>
            <a:prstGeom prst="rect">
              <a:avLst/>
            </a:prstGeom>
          </p:spPr>
        </p:pic>
        <p:pic>
          <p:nvPicPr>
            <p:cNvPr id="72" name="Obrázek 71">
              <a:extLst>
                <a:ext uri="{FF2B5EF4-FFF2-40B4-BE49-F238E27FC236}">
                  <a16:creationId xmlns:a16="http://schemas.microsoft.com/office/drawing/2014/main" id="{04E87341-BDB2-CDA7-D133-A95DF393A3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746925" y="784177"/>
              <a:ext cx="796100" cy="796100"/>
            </a:xfrm>
            <a:prstGeom prst="rect">
              <a:avLst/>
            </a:prstGeom>
          </p:spPr>
        </p:pic>
        <p:pic>
          <p:nvPicPr>
            <p:cNvPr id="73" name="Obrázek 72">
              <a:extLst>
                <a:ext uri="{FF2B5EF4-FFF2-40B4-BE49-F238E27FC236}">
                  <a16:creationId xmlns:a16="http://schemas.microsoft.com/office/drawing/2014/main" id="{43294E34-8089-9020-4644-76E53854BFC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4560054" y="1040558"/>
              <a:ext cx="1207431" cy="26161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</p:pic>
        <p:pic>
          <p:nvPicPr>
            <p:cNvPr id="74" name="Obrázek 73">
              <a:extLst>
                <a:ext uri="{FF2B5EF4-FFF2-40B4-BE49-F238E27FC236}">
                  <a16:creationId xmlns:a16="http://schemas.microsoft.com/office/drawing/2014/main" id="{8A264EA7-86EA-875A-C045-44D2DE73FE7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656743" y="766153"/>
              <a:ext cx="796100" cy="796100"/>
            </a:xfrm>
            <a:prstGeom prst="rect">
              <a:avLst/>
            </a:prstGeom>
          </p:spPr>
        </p:pic>
      </p:grpSp>
      <p:grpSp>
        <p:nvGrpSpPr>
          <p:cNvPr id="58" name="Skupina 57">
            <a:extLst>
              <a:ext uri="{FF2B5EF4-FFF2-40B4-BE49-F238E27FC236}">
                <a16:creationId xmlns:a16="http://schemas.microsoft.com/office/drawing/2014/main" id="{04979A43-0EEE-FAA8-DE92-839CA1206895}"/>
              </a:ext>
            </a:extLst>
          </p:cNvPr>
          <p:cNvGrpSpPr/>
          <p:nvPr/>
        </p:nvGrpSpPr>
        <p:grpSpPr>
          <a:xfrm>
            <a:off x="7158523" y="1495523"/>
            <a:ext cx="3441641" cy="1290006"/>
            <a:chOff x="7603955" y="1589323"/>
            <a:chExt cx="3441641" cy="1290006"/>
          </a:xfrm>
        </p:grpSpPr>
        <p:sp>
          <p:nvSpPr>
            <p:cNvPr id="27" name="Zaoblený obdélník 36">
              <a:extLst>
                <a:ext uri="{FF2B5EF4-FFF2-40B4-BE49-F238E27FC236}">
                  <a16:creationId xmlns:a16="http://schemas.microsoft.com/office/drawing/2014/main" id="{9873919F-D838-270D-BCC8-4AA147A5C6CD}"/>
                </a:ext>
              </a:extLst>
            </p:cNvPr>
            <p:cNvSpPr/>
            <p:nvPr/>
          </p:nvSpPr>
          <p:spPr>
            <a:xfrm>
              <a:off x="7952916" y="1772123"/>
              <a:ext cx="3043126" cy="242066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cs-CZ" sz="16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Ovál 27">
              <a:extLst>
                <a:ext uri="{FF2B5EF4-FFF2-40B4-BE49-F238E27FC236}">
                  <a16:creationId xmlns:a16="http://schemas.microsoft.com/office/drawing/2014/main" id="{4C0B6008-652C-632A-28B8-69A0EBBBABC3}"/>
                </a:ext>
              </a:extLst>
            </p:cNvPr>
            <p:cNvSpPr/>
            <p:nvPr/>
          </p:nvSpPr>
          <p:spPr>
            <a:xfrm>
              <a:off x="7603955" y="1589323"/>
              <a:ext cx="619843" cy="61984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31" name="Obrázek 30">
              <a:extLst>
                <a:ext uri="{FF2B5EF4-FFF2-40B4-BE49-F238E27FC236}">
                  <a16:creationId xmlns:a16="http://schemas.microsoft.com/office/drawing/2014/main" id="{99B1673B-7EFA-925B-2748-D39B5EAE57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4462" y="1774241"/>
              <a:ext cx="476515" cy="204835"/>
            </a:xfrm>
            <a:prstGeom prst="rect">
              <a:avLst/>
            </a:prstGeom>
            <a:solidFill>
              <a:schemeClr val="tx1"/>
            </a:solidFill>
          </p:spPr>
        </p:pic>
        <p:sp>
          <p:nvSpPr>
            <p:cNvPr id="43" name="Obdélník 42">
              <a:extLst>
                <a:ext uri="{FF2B5EF4-FFF2-40B4-BE49-F238E27FC236}">
                  <a16:creationId xmlns:a16="http://schemas.microsoft.com/office/drawing/2014/main" id="{0A3F506C-5009-A250-C955-9DA2A0115DFE}"/>
                </a:ext>
              </a:extLst>
            </p:cNvPr>
            <p:cNvSpPr/>
            <p:nvPr/>
          </p:nvSpPr>
          <p:spPr>
            <a:xfrm>
              <a:off x="8505984" y="1762735"/>
              <a:ext cx="1534394" cy="261610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>
              <a:spAutoFit/>
            </a:bodyPr>
            <a:lstStyle/>
            <a:p>
              <a:r>
                <a:rPr lang="cs-CZ" sz="1100" b="1" dirty="0">
                  <a:solidFill>
                    <a:srgbClr val="2C508E"/>
                  </a:solidFill>
                  <a:latin typeface="Bahnschrift SemiBold" panose="020B0502040204020203" pitchFamily="34" charset="0"/>
                  <a:cs typeface="Arial" panose="020B0604020202020204" pitchFamily="34" charset="0"/>
                </a:rPr>
                <a:t>VĚNOVÁNÍ SE ŘÍZENÍ</a:t>
              </a:r>
              <a:endParaRPr lang="cs-CZ" sz="1100" dirty="0">
                <a:solidFill>
                  <a:srgbClr val="2C508E"/>
                </a:solidFill>
                <a:latin typeface="Bahnschrift SemiBold" panose="020B0502040204020203" pitchFamily="34" charset="0"/>
              </a:endParaRPr>
            </a:p>
          </p:txBody>
        </p:sp>
        <p:pic>
          <p:nvPicPr>
            <p:cNvPr id="54" name="Obrázek 53">
              <a:extLst>
                <a:ext uri="{FF2B5EF4-FFF2-40B4-BE49-F238E27FC236}">
                  <a16:creationId xmlns:a16="http://schemas.microsoft.com/office/drawing/2014/main" id="{EFD816CB-CCE6-8374-5FCA-1F86AD584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biLevel thresh="25000"/>
            </a:blip>
            <a:stretch>
              <a:fillRect/>
            </a:stretch>
          </p:blipFill>
          <p:spPr>
            <a:xfrm>
              <a:off x="9487087" y="2161715"/>
              <a:ext cx="587869" cy="655054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</p:pic>
        <p:pic>
          <p:nvPicPr>
            <p:cNvPr id="76" name="Obrázek 75">
              <a:extLst>
                <a:ext uri="{FF2B5EF4-FFF2-40B4-BE49-F238E27FC236}">
                  <a16:creationId xmlns:a16="http://schemas.microsoft.com/office/drawing/2014/main" id="{4779F72C-3066-D905-386A-CDA2098948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biLevel thresh="25000"/>
            </a:blip>
            <a:stretch>
              <a:fillRect/>
            </a:stretch>
          </p:blipFill>
          <p:spPr>
            <a:xfrm>
              <a:off x="10293094" y="2249240"/>
              <a:ext cx="752502" cy="606668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</p:pic>
        <p:grpSp>
          <p:nvGrpSpPr>
            <p:cNvPr id="78" name="Skupina 77">
              <a:extLst>
                <a:ext uri="{FF2B5EF4-FFF2-40B4-BE49-F238E27FC236}">
                  <a16:creationId xmlns:a16="http://schemas.microsoft.com/office/drawing/2014/main" id="{9EF474B0-4F1E-D9B4-ED3F-34B832F1F6C6}"/>
                </a:ext>
              </a:extLst>
            </p:cNvPr>
            <p:cNvGrpSpPr/>
            <p:nvPr/>
          </p:nvGrpSpPr>
          <p:grpSpPr>
            <a:xfrm>
              <a:off x="8273357" y="2135236"/>
              <a:ext cx="975122" cy="744093"/>
              <a:chOff x="6700351" y="2601892"/>
              <a:chExt cx="1226028" cy="935553"/>
            </a:xfrm>
          </p:grpSpPr>
          <p:pic>
            <p:nvPicPr>
              <p:cNvPr id="80" name="Obrázek 79">
                <a:extLst>
                  <a:ext uri="{FF2B5EF4-FFF2-40B4-BE49-F238E27FC236}">
                    <a16:creationId xmlns:a16="http://schemas.microsoft.com/office/drawing/2014/main" id="{69BFD74E-8EB6-8D41-D081-4A42F47ECA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>
                <a:biLevel thresh="25000"/>
              </a:blip>
              <a:stretch>
                <a:fillRect/>
              </a:stretch>
            </p:blipFill>
            <p:spPr>
              <a:xfrm flipH="1">
                <a:off x="7056318" y="2601892"/>
                <a:ext cx="870061" cy="81534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</p:spPr>
          </p:pic>
          <p:pic>
            <p:nvPicPr>
              <p:cNvPr id="81" name="Obrázek 80">
                <a:extLst>
                  <a:ext uri="{FF2B5EF4-FFF2-40B4-BE49-F238E27FC236}">
                    <a16:creationId xmlns:a16="http://schemas.microsoft.com/office/drawing/2014/main" id="{740A46AF-2306-B4E7-477F-90DE79BF27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biLevel thresh="25000"/>
              </a:blip>
              <a:stretch>
                <a:fillRect/>
              </a:stretch>
            </p:blipFill>
            <p:spPr>
              <a:xfrm>
                <a:off x="6700351" y="2910836"/>
                <a:ext cx="556094" cy="626609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</p:spPr>
          </p:pic>
        </p:grpSp>
      </p:grpSp>
      <p:grpSp>
        <p:nvGrpSpPr>
          <p:cNvPr id="50" name="Skupina 49">
            <a:extLst>
              <a:ext uri="{FF2B5EF4-FFF2-40B4-BE49-F238E27FC236}">
                <a16:creationId xmlns:a16="http://schemas.microsoft.com/office/drawing/2014/main" id="{AF33396D-D276-E900-CA51-21C460CFA69E}"/>
              </a:ext>
            </a:extLst>
          </p:cNvPr>
          <p:cNvGrpSpPr/>
          <p:nvPr/>
        </p:nvGrpSpPr>
        <p:grpSpPr>
          <a:xfrm>
            <a:off x="1034753" y="2349293"/>
            <a:ext cx="3366522" cy="1317599"/>
            <a:chOff x="255992" y="2174561"/>
            <a:chExt cx="3366522" cy="1317599"/>
          </a:xfrm>
        </p:grpSpPr>
        <p:sp>
          <p:nvSpPr>
            <p:cNvPr id="39" name="Zaoblený obdélník 78">
              <a:extLst>
                <a:ext uri="{FF2B5EF4-FFF2-40B4-BE49-F238E27FC236}">
                  <a16:creationId xmlns:a16="http://schemas.microsoft.com/office/drawing/2014/main" id="{C5D0A5CD-C9ED-AB7C-CA99-59FCF76C74FA}"/>
                </a:ext>
              </a:extLst>
            </p:cNvPr>
            <p:cNvSpPr/>
            <p:nvPr/>
          </p:nvSpPr>
          <p:spPr>
            <a:xfrm>
              <a:off x="658809" y="2333088"/>
              <a:ext cx="2963705" cy="242066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cs-CZ" sz="16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Ovál 39">
              <a:extLst>
                <a:ext uri="{FF2B5EF4-FFF2-40B4-BE49-F238E27FC236}">
                  <a16:creationId xmlns:a16="http://schemas.microsoft.com/office/drawing/2014/main" id="{FD4D07A3-F2CF-E6F0-9EBE-841365C7D8C2}"/>
                </a:ext>
              </a:extLst>
            </p:cNvPr>
            <p:cNvSpPr/>
            <p:nvPr/>
          </p:nvSpPr>
          <p:spPr>
            <a:xfrm>
              <a:off x="255992" y="2174561"/>
              <a:ext cx="627600" cy="61984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41" name="Obrázek 40">
              <a:extLst>
                <a:ext uri="{FF2B5EF4-FFF2-40B4-BE49-F238E27FC236}">
                  <a16:creationId xmlns:a16="http://schemas.microsoft.com/office/drawing/2014/main" id="{FA74B46F-B181-DD82-4656-9EB46DF75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9112" y="2301370"/>
              <a:ext cx="453603" cy="372641"/>
            </a:xfrm>
            <a:prstGeom prst="rect">
              <a:avLst/>
            </a:prstGeom>
            <a:solidFill>
              <a:schemeClr val="tx1"/>
            </a:solidFill>
          </p:spPr>
        </p:pic>
        <p:sp>
          <p:nvSpPr>
            <p:cNvPr id="42" name="Obdélník 41">
              <a:extLst>
                <a:ext uri="{FF2B5EF4-FFF2-40B4-BE49-F238E27FC236}">
                  <a16:creationId xmlns:a16="http://schemas.microsoft.com/office/drawing/2014/main" id="{94E8B3D5-0372-CED4-D752-3B802F2B1AEE}"/>
                </a:ext>
              </a:extLst>
            </p:cNvPr>
            <p:cNvSpPr/>
            <p:nvPr/>
          </p:nvSpPr>
          <p:spPr>
            <a:xfrm>
              <a:off x="1141423" y="2326461"/>
              <a:ext cx="1579566" cy="2616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>
              <a:spAutoFit/>
            </a:bodyPr>
            <a:lstStyle/>
            <a:p>
              <a:r>
                <a:rPr lang="cs-CZ" sz="1100" b="1" dirty="0">
                  <a:solidFill>
                    <a:srgbClr val="2C508E"/>
                  </a:solidFill>
                  <a:latin typeface="Bahnschrift SemiBold" panose="020B0502040204020203" pitchFamily="34" charset="0"/>
                  <a:cs typeface="Arial" panose="020B0604020202020204" pitchFamily="34" charset="0"/>
                </a:rPr>
                <a:t>VIDITELNÝ DOHLED</a:t>
              </a:r>
              <a:endParaRPr lang="cs-CZ" sz="1100" dirty="0">
                <a:solidFill>
                  <a:srgbClr val="2C508E"/>
                </a:solidFill>
                <a:latin typeface="Bahnschrift SemiBold" panose="020B0502040204020203" pitchFamily="34" charset="0"/>
              </a:endParaRPr>
            </a:p>
          </p:txBody>
        </p:sp>
        <p:pic>
          <p:nvPicPr>
            <p:cNvPr id="75" name="Obrázek 74">
              <a:extLst>
                <a:ext uri="{FF2B5EF4-FFF2-40B4-BE49-F238E27FC236}">
                  <a16:creationId xmlns:a16="http://schemas.microsoft.com/office/drawing/2014/main" id="{716B7CE0-E2B9-971C-E7A0-FD3D263F05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716310" y="2674011"/>
              <a:ext cx="818149" cy="818149"/>
            </a:xfrm>
            <a:prstGeom prst="rect">
              <a:avLst/>
            </a:prstGeom>
          </p:spPr>
        </p:pic>
        <p:pic>
          <p:nvPicPr>
            <p:cNvPr id="82" name="Obrázek 81">
              <a:extLst>
                <a:ext uri="{FF2B5EF4-FFF2-40B4-BE49-F238E27FC236}">
                  <a16:creationId xmlns:a16="http://schemas.microsoft.com/office/drawing/2014/main" id="{4B9BD2E0-88E1-48A9-0E56-B2761E9413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813075" y="2676915"/>
              <a:ext cx="810875" cy="810875"/>
            </a:xfrm>
            <a:prstGeom prst="rect">
              <a:avLst/>
            </a:prstGeom>
          </p:spPr>
        </p:pic>
      </p:grpSp>
      <p:grpSp>
        <p:nvGrpSpPr>
          <p:cNvPr id="60" name="Skupina 59">
            <a:extLst>
              <a:ext uri="{FF2B5EF4-FFF2-40B4-BE49-F238E27FC236}">
                <a16:creationId xmlns:a16="http://schemas.microsoft.com/office/drawing/2014/main" id="{BB217057-749C-6238-01A8-797DD1A14FB5}"/>
              </a:ext>
            </a:extLst>
          </p:cNvPr>
          <p:cNvGrpSpPr/>
          <p:nvPr/>
        </p:nvGrpSpPr>
        <p:grpSpPr>
          <a:xfrm>
            <a:off x="1034753" y="3951202"/>
            <a:ext cx="5642053" cy="1556115"/>
            <a:chOff x="3176636" y="4942675"/>
            <a:chExt cx="5642053" cy="1556115"/>
          </a:xfrm>
        </p:grpSpPr>
        <p:pic>
          <p:nvPicPr>
            <p:cNvPr id="51" name="Obrázek 50">
              <a:extLst>
                <a:ext uri="{FF2B5EF4-FFF2-40B4-BE49-F238E27FC236}">
                  <a16:creationId xmlns:a16="http://schemas.microsoft.com/office/drawing/2014/main" id="{06DFCD9B-4D6C-1C9B-4742-50AD4BF7A1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3616857" y="5442125"/>
              <a:ext cx="1056665" cy="1056665"/>
            </a:xfrm>
            <a:prstGeom prst="rect">
              <a:avLst/>
            </a:prstGeom>
          </p:spPr>
        </p:pic>
        <p:pic>
          <p:nvPicPr>
            <p:cNvPr id="53" name="Obrázek 52">
              <a:extLst>
                <a:ext uri="{FF2B5EF4-FFF2-40B4-BE49-F238E27FC236}">
                  <a16:creationId xmlns:a16="http://schemas.microsoft.com/office/drawing/2014/main" id="{FA476E4C-0C11-77F5-C65D-FA6A7ACEB5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biLevel thresh="25000"/>
            </a:blip>
            <a:stretch>
              <a:fillRect/>
            </a:stretch>
          </p:blipFill>
          <p:spPr>
            <a:xfrm>
              <a:off x="6061731" y="5679936"/>
              <a:ext cx="1364209" cy="61700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</p:pic>
        <p:pic>
          <p:nvPicPr>
            <p:cNvPr id="3" name="Obrázek 2"/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4879231" y="5645376"/>
              <a:ext cx="935630" cy="686128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</p:pic>
        <p:sp>
          <p:nvSpPr>
            <p:cNvPr id="5" name="Zaoblený obdélník 78">
              <a:extLst>
                <a:ext uri="{FF2B5EF4-FFF2-40B4-BE49-F238E27FC236}">
                  <a16:creationId xmlns:a16="http://schemas.microsoft.com/office/drawing/2014/main" id="{F622A08E-15BF-5307-B3E5-10A211668C94}"/>
                </a:ext>
              </a:extLst>
            </p:cNvPr>
            <p:cNvSpPr/>
            <p:nvPr/>
          </p:nvSpPr>
          <p:spPr>
            <a:xfrm>
              <a:off x="3579453" y="5101202"/>
              <a:ext cx="2963705" cy="242066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cs-CZ" sz="16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ál 5">
              <a:extLst>
                <a:ext uri="{FF2B5EF4-FFF2-40B4-BE49-F238E27FC236}">
                  <a16:creationId xmlns:a16="http://schemas.microsoft.com/office/drawing/2014/main" id="{1095F684-E8BB-5BBE-5AEE-2BCB29E05617}"/>
                </a:ext>
              </a:extLst>
            </p:cNvPr>
            <p:cNvSpPr/>
            <p:nvPr/>
          </p:nvSpPr>
          <p:spPr>
            <a:xfrm>
              <a:off x="3176636" y="4942675"/>
              <a:ext cx="627600" cy="61984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7" name="Obrázek 6">
              <a:extLst>
                <a:ext uri="{FF2B5EF4-FFF2-40B4-BE49-F238E27FC236}">
                  <a16:creationId xmlns:a16="http://schemas.microsoft.com/office/drawing/2014/main" id="{3D8AD79F-0B0A-23BA-4727-E86F2BCF17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79756" y="5069484"/>
              <a:ext cx="453603" cy="372641"/>
            </a:xfrm>
            <a:prstGeom prst="rect">
              <a:avLst/>
            </a:prstGeom>
            <a:solidFill>
              <a:schemeClr val="tx1"/>
            </a:solidFill>
          </p:spPr>
        </p:pic>
        <p:sp>
          <p:nvSpPr>
            <p:cNvPr id="8" name="Obdélník 7">
              <a:extLst>
                <a:ext uri="{FF2B5EF4-FFF2-40B4-BE49-F238E27FC236}">
                  <a16:creationId xmlns:a16="http://schemas.microsoft.com/office/drawing/2014/main" id="{5DBA5B42-D379-B4E4-DD02-87EA8AF1DE8C}"/>
                </a:ext>
              </a:extLst>
            </p:cNvPr>
            <p:cNvSpPr/>
            <p:nvPr/>
          </p:nvSpPr>
          <p:spPr>
            <a:xfrm>
              <a:off x="4062067" y="5094575"/>
              <a:ext cx="3056062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cs-CZ" sz="1100" b="1" dirty="0">
                  <a:solidFill>
                    <a:srgbClr val="2C508E"/>
                  </a:solidFill>
                  <a:latin typeface="Bahnschrift SemiBold" panose="020B0502040204020203" pitchFamily="34" charset="0"/>
                  <a:cs typeface="Arial" panose="020B0604020202020204" pitchFamily="34" charset="0"/>
                </a:rPr>
                <a:t>DOHLED PODLE LOKALIT</a:t>
              </a:r>
              <a:endParaRPr lang="cs-CZ" sz="1100" dirty="0">
                <a:solidFill>
                  <a:srgbClr val="2C508E"/>
                </a:solidFill>
                <a:latin typeface="Bahnschrift SemiBold" panose="020B0502040204020203" pitchFamily="34" charset="0"/>
              </a:endParaRPr>
            </a:p>
          </p:txBody>
        </p:sp>
        <p:pic>
          <p:nvPicPr>
            <p:cNvPr id="48" name="Grafický objekt 47">
              <a:extLst>
                <a:ext uri="{FF2B5EF4-FFF2-40B4-BE49-F238E27FC236}">
                  <a16:creationId xmlns:a16="http://schemas.microsoft.com/office/drawing/2014/main" id="{2A21BEF3-7102-0C82-1245-45D332ED8C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96DAC541-7B7A-43D3-8B79-37D633B846F1}">
                  <asvg:svgBlip xmlns=""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7633545" y="5793562"/>
              <a:ext cx="1185144" cy="491761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</p:pic>
      </p:grpSp>
      <p:sp>
        <p:nvSpPr>
          <p:cNvPr id="10" name="TextovéPole 9"/>
          <p:cNvSpPr txBox="1"/>
          <p:nvPr/>
        </p:nvSpPr>
        <p:spPr>
          <a:xfrm>
            <a:off x="0" y="5515"/>
            <a:ext cx="12192000" cy="67710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smtClean="0"/>
              <a:t>                                                </a:t>
            </a:r>
          </a:p>
          <a:p>
            <a:r>
              <a:rPr lang="cs-CZ" dirty="0" smtClean="0"/>
              <a:t>                                                                     </a:t>
            </a:r>
            <a:r>
              <a:rPr lang="cs-CZ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PRIORITY  PRO  ROK 2025</a:t>
            </a:r>
            <a:endParaRPr lang="cs-CZ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" name="Obrázek 60">
            <a:extLst>
              <a:ext uri="{FF2B5EF4-FFF2-40B4-BE49-F238E27FC236}">
                <a16:creationId xmlns:a16="http://schemas.microsoft.com/office/drawing/2014/main" id="{758A1A98-10C7-4972-ACA8-B467847C92DA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 flipH="1">
            <a:off x="11440334" y="6267112"/>
            <a:ext cx="427526" cy="46470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2" name="TextovéPole 1"/>
          <p:cNvSpPr txBox="1"/>
          <p:nvPr/>
        </p:nvSpPr>
        <p:spPr>
          <a:xfrm>
            <a:off x="10600164" y="6367549"/>
            <a:ext cx="5721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25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9498462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48145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</a:rPr>
              <a:t>                </a:t>
            </a:r>
            <a:r>
              <a:rPr lang="cs-CZ" sz="3200" b="1" dirty="0">
                <a:solidFill>
                  <a:schemeClr val="bg1"/>
                </a:solidFill>
              </a:rPr>
              <a:t> </a:t>
            </a:r>
            <a:r>
              <a:rPr lang="cs-CZ" sz="3200" b="1" dirty="0" smtClean="0">
                <a:solidFill>
                  <a:schemeClr val="bg1"/>
                </a:solidFill>
              </a:rPr>
              <a:t>                     </a:t>
            </a:r>
            <a:r>
              <a:rPr lang="cs-CZ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POŘÁDKOVÁ SLUŽBA</a:t>
            </a:r>
            <a:endParaRPr lang="cs-CZ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2053" y="1201568"/>
            <a:ext cx="11692727" cy="5014977"/>
          </a:xfrm>
          <a:solidFill>
            <a:schemeClr val="bg2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cs-CZ" altLang="cs-CZ" dirty="0" smtClean="0"/>
              <a:t>				                              </a:t>
            </a:r>
            <a:r>
              <a:rPr lang="cs-CZ" altLang="cs-CZ" b="1" dirty="0" smtClean="0"/>
              <a:t>OCHRANA MĚKKÝCH CÍLŮ</a:t>
            </a:r>
          </a:p>
          <a:p>
            <a:pPr marL="0" indent="0" algn="just">
              <a:buNone/>
            </a:pPr>
            <a:r>
              <a:rPr lang="cs-CZ" altLang="cs-CZ" dirty="0" smtClean="0"/>
              <a:t>Na základě událostí na FF UK dne 23. 12. 2023 došlo v rámci zkvalitnění ochrany měkkých cílů k rozsáhlému proškolování civilních institucí na teritoriu Středočeského kraje ze strany Krajského ředitelství policie Středočeského kraje za spolupráce s obcemi s rozšířenou působností.</a:t>
            </a:r>
          </a:p>
          <a:p>
            <a:pPr marL="0" indent="0" algn="just">
              <a:buNone/>
            </a:pPr>
            <a:r>
              <a:rPr lang="cs-CZ" altLang="cs-CZ" dirty="0" smtClean="0"/>
              <a:t>Proškolení primárně zaměřena na </a:t>
            </a:r>
            <a:r>
              <a:rPr lang="cs-CZ" altLang="cs-CZ" b="1" dirty="0" smtClean="0"/>
              <a:t>společensky citlivou infrastrukturu </a:t>
            </a:r>
            <a:r>
              <a:rPr lang="cs-CZ" altLang="cs-CZ" dirty="0" smtClean="0"/>
              <a:t>– základní, střední a vysoké školy.</a:t>
            </a:r>
          </a:p>
          <a:p>
            <a:pPr marL="0" indent="0" algn="just">
              <a:buNone/>
            </a:pPr>
            <a:r>
              <a:rPr lang="cs-CZ" altLang="cs-CZ" dirty="0" smtClean="0"/>
              <a:t>Celkem v r. 2024 proškoleno 315 institucí (3018 osob), z toho:</a:t>
            </a:r>
            <a:endParaRPr lang="cs-CZ" altLang="cs-CZ" dirty="0"/>
          </a:p>
          <a:p>
            <a:pPr marL="534988" indent="-361950" algn="just"/>
            <a:r>
              <a:rPr lang="cs-CZ" altLang="cs-CZ" dirty="0" smtClean="0"/>
              <a:t>2 vysoké školy - 185 osob (Škoda Auto VŠ Mladá Boleslav, ČVUT </a:t>
            </a:r>
            <a:r>
              <a:rPr lang="cs-CZ" altLang="cs-CZ" dirty="0" err="1" smtClean="0"/>
              <a:t>Fakutla</a:t>
            </a:r>
            <a:r>
              <a:rPr lang="cs-CZ" altLang="cs-CZ" dirty="0" smtClean="0"/>
              <a:t> biomedicíny    Kladno</a:t>
            </a:r>
            <a:endParaRPr lang="cs-CZ" altLang="cs-CZ" dirty="0"/>
          </a:p>
          <a:p>
            <a:pPr marL="534988" indent="-361950" algn="just"/>
            <a:r>
              <a:rPr lang="cs-CZ" altLang="cs-CZ" dirty="0" smtClean="0"/>
              <a:t>60 základních a středních škol - 1515 osob</a:t>
            </a:r>
            <a:endParaRPr lang="cs-CZ" altLang="cs-CZ" dirty="0"/>
          </a:p>
          <a:p>
            <a:pPr marL="534988" indent="-361950" algn="just"/>
            <a:r>
              <a:rPr lang="cs-CZ" altLang="cs-CZ" dirty="0" smtClean="0"/>
              <a:t>253 ostatních institucí (městské úřady, mateřské školy, finanční úřady atd.) – 1318 osob</a:t>
            </a:r>
          </a:p>
          <a:p>
            <a:pPr marL="534988" indent="-361950" algn="just"/>
            <a:endParaRPr lang="cs-CZ" altLang="cs-CZ" dirty="0" smtClean="0"/>
          </a:p>
          <a:p>
            <a:pPr algn="ctr"/>
            <a:r>
              <a:rPr lang="cs-CZ" altLang="cs-CZ" b="1" dirty="0"/>
              <a:t>Celkem v r. 2024 bylo realizováno 15 cvičení na aktivního útočníka za účasti </a:t>
            </a:r>
            <a:r>
              <a:rPr lang="cs-CZ" altLang="cs-CZ" b="1" dirty="0" smtClean="0"/>
              <a:t>ŠPS</a:t>
            </a:r>
            <a:endParaRPr lang="cs-CZ" altLang="cs-CZ" b="1" dirty="0"/>
          </a:p>
          <a:p>
            <a:pPr algn="ctr"/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58A1A98-10C7-4972-ACA8-B467847C92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537254" y="6216546"/>
            <a:ext cx="427526" cy="46470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6" name="TextovéPole 5"/>
          <p:cNvSpPr txBox="1"/>
          <p:nvPr/>
        </p:nvSpPr>
        <p:spPr>
          <a:xfrm>
            <a:off x="10851888" y="6446142"/>
            <a:ext cx="5019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26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6476459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19675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cs-CZ" sz="2400" b="1" dirty="0" smtClean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cs-CZ" sz="2400" b="1" dirty="0" smtClean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cs-CZ" sz="2400" b="1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cs-CZ" sz="2400" b="1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cs-CZ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POŘÁDKOVÁ   SLUŽBA</a:t>
            </a:r>
            <a:r>
              <a:rPr lang="cs-CZ" sz="27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cs-CZ" sz="27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cs-CZ" sz="27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sz="27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</a:br>
            <a:endParaRPr lang="cs-CZ" sz="2700" b="1" dirty="0"/>
          </a:p>
        </p:txBody>
      </p:sp>
      <p:sp>
        <p:nvSpPr>
          <p:cNvPr id="11" name="Zástupný symbol pro obsah 10"/>
          <p:cNvSpPr>
            <a:spLocks noGrp="1"/>
          </p:cNvSpPr>
          <p:nvPr>
            <p:ph idx="1"/>
          </p:nvPr>
        </p:nvSpPr>
        <p:spPr>
          <a:xfrm>
            <a:off x="2886783" y="938179"/>
            <a:ext cx="8743478" cy="4782573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cs-CZ" dirty="0">
              <a:solidFill>
                <a:srgbClr val="00B050"/>
              </a:solidFill>
            </a:endParaRP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758A1A98-10C7-4972-ACA8-B467847C92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229739" y="6183757"/>
            <a:ext cx="493216" cy="47892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3" name="TextovéPole 2"/>
          <p:cNvSpPr txBox="1"/>
          <p:nvPr/>
        </p:nvSpPr>
        <p:spPr>
          <a:xfrm>
            <a:off x="10730975" y="6385686"/>
            <a:ext cx="4987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27</a:t>
            </a:r>
            <a:endParaRPr lang="cs-CZ" sz="1200" dirty="0"/>
          </a:p>
        </p:txBody>
      </p:sp>
      <p:graphicFrame>
        <p:nvGraphicFramePr>
          <p:cNvPr id="7" name="Graf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2089143"/>
              </p:ext>
            </p:extLst>
          </p:nvPr>
        </p:nvGraphicFramePr>
        <p:xfrm>
          <a:off x="2886783" y="938179"/>
          <a:ext cx="8743477" cy="47825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Obdélník 3"/>
          <p:cNvSpPr/>
          <p:nvPr/>
        </p:nvSpPr>
        <p:spPr>
          <a:xfrm>
            <a:off x="173812" y="2896803"/>
            <a:ext cx="2765871" cy="1844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cs-CZ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Plánovaný počet prvosledových hlídek </a:t>
            </a:r>
            <a:r>
              <a:rPr lang="cs-CZ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241</a:t>
            </a:r>
            <a:r>
              <a:rPr lang="cs-CZ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 ČR</a:t>
            </a:r>
            <a:endParaRPr lang="cs-CZ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100"/>
              </a:spcAft>
            </a:pPr>
            <a:r>
              <a:rPr lang="cs-CZ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Aktuální stav prvosledových hlídek k </a:t>
            </a:r>
            <a:r>
              <a:rPr lang="cs-CZ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konci roku </a:t>
            </a:r>
            <a:r>
              <a:rPr lang="cs-CZ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 </a:t>
            </a:r>
            <a:r>
              <a:rPr lang="cs-CZ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222</a:t>
            </a:r>
            <a:r>
              <a:rPr lang="cs-CZ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cs-CZ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226712" y="1544440"/>
            <a:ext cx="27129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00B050"/>
                </a:solidFill>
              </a:rPr>
              <a:t>Prvosledové hlídky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084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685800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chemeClr val="bg1"/>
                </a:solidFill>
              </a:rPr>
              <a:t>POŘÁDKOVÁ   SLUŽBA</a:t>
            </a:r>
            <a:r>
              <a:rPr lang="cs-CZ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cs-CZ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cs-CZ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</a:br>
            <a:r>
              <a:rPr lang="cs-CZ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POŘÁDKOVÁ   SLUŽBA</a:t>
            </a:r>
            <a:br>
              <a:rPr lang="cs-CZ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</a:br>
            <a:endParaRPr lang="cs-CZ" b="1" dirty="0">
              <a:solidFill>
                <a:schemeClr val="bg1"/>
              </a:solidFill>
            </a:endParaRPr>
          </a:p>
        </p:txBody>
      </p:sp>
      <p:graphicFrame>
        <p:nvGraphicFramePr>
          <p:cNvPr id="9" name="Zástupný symbol pro obsah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4908113"/>
              </p:ext>
            </p:extLst>
          </p:nvPr>
        </p:nvGraphicFramePr>
        <p:xfrm>
          <a:off x="684213" y="685799"/>
          <a:ext cx="10579532" cy="50915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10191404" y="6172200"/>
            <a:ext cx="1005840" cy="365125"/>
          </a:xfrm>
        </p:spPr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 28</a:t>
            </a: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58A1A98-10C7-4972-ACA8-B467847C92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537254" y="6216546"/>
            <a:ext cx="427526" cy="46470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  <p:extLst>
      <p:ext uri="{BB962C8B-B14F-4D97-AF65-F5344CB8AC3E}">
        <p14:creationId xmlns:p14="http://schemas.microsoft.com/office/powerpoint/2010/main" val="34895985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6"/>
            <a:ext cx="12192000" cy="836442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</a:rPr>
              <a:t>                </a:t>
            </a:r>
            <a:r>
              <a:rPr lang="cs-CZ" sz="3200" b="1" dirty="0">
                <a:solidFill>
                  <a:schemeClr val="bg1"/>
                </a:solidFill>
              </a:rPr>
              <a:t> </a:t>
            </a:r>
            <a:r>
              <a:rPr lang="cs-CZ" sz="3200" b="1" dirty="0" smtClean="0">
                <a:solidFill>
                  <a:schemeClr val="bg1"/>
                </a:solidFill>
              </a:rPr>
              <a:t>                    		</a:t>
            </a:r>
            <a:r>
              <a:rPr lang="cs-CZ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POŘÁDKOVÁ SLUŽBA</a:t>
            </a:r>
            <a:endParaRPr lang="cs-CZ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2053" y="1431164"/>
            <a:ext cx="11692727" cy="4785382"/>
          </a:xfrm>
          <a:solidFill>
            <a:schemeClr val="bg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altLang="cs-CZ" dirty="0" smtClean="0"/>
              <a:t>		</a:t>
            </a:r>
            <a:r>
              <a:rPr lang="cs-CZ" altLang="cs-CZ" dirty="0"/>
              <a:t> </a:t>
            </a:r>
            <a:r>
              <a:rPr lang="cs-CZ" altLang="cs-CZ" dirty="0" smtClean="0"/>
              <a:t>                           </a:t>
            </a:r>
            <a:r>
              <a:rPr lang="cs-CZ" altLang="cs-CZ" b="1" dirty="0" smtClean="0"/>
              <a:t>ZAJIŠTĚNÍ VĚŘEJNÉHO POŘÁDKU – HROMADNÉ AKCE</a:t>
            </a:r>
          </a:p>
          <a:p>
            <a:pPr marL="0" indent="0" algn="just">
              <a:buNone/>
            </a:pPr>
            <a:r>
              <a:rPr lang="cs-CZ" altLang="cs-CZ" dirty="0" smtClean="0"/>
              <a:t>V r. 2024 celkem 67 (r. 2023 celkem 65) bezpečnostních opatření s rizikem závažného narušení veřejného pořádku s nasazením pořádkové jednotky, z toho: </a:t>
            </a:r>
            <a:endParaRPr lang="cs-CZ" altLang="cs-CZ" dirty="0"/>
          </a:p>
          <a:p>
            <a:pPr marL="534988" indent="-361950" algn="just"/>
            <a:r>
              <a:rPr lang="cs-CZ" altLang="cs-CZ" dirty="0" smtClean="0"/>
              <a:t>15x fotbalová utkání (2023 celkem také 15x).</a:t>
            </a:r>
            <a:endParaRPr lang="cs-CZ" altLang="cs-CZ" dirty="0"/>
          </a:p>
          <a:p>
            <a:pPr marL="534988" indent="-361950" algn="just"/>
            <a:r>
              <a:rPr lang="cs-CZ" altLang="cs-CZ" dirty="0" smtClean="0"/>
              <a:t>26x hokejová utkání (2023 celkem 27x hokejová utkání).</a:t>
            </a:r>
            <a:endParaRPr lang="cs-CZ" altLang="cs-CZ" dirty="0"/>
          </a:p>
          <a:p>
            <a:pPr marL="534988" indent="-361950" algn="just"/>
            <a:r>
              <a:rPr lang="cs-CZ" altLang="cs-CZ" dirty="0" smtClean="0"/>
              <a:t>5x technoparty (2023 celkem 11x technoparty).</a:t>
            </a:r>
          </a:p>
          <a:p>
            <a:pPr marL="173038" indent="0" algn="just">
              <a:buNone/>
            </a:pPr>
            <a:r>
              <a:rPr lang="cs-CZ" altLang="cs-CZ" b="1" dirty="0" smtClean="0"/>
              <a:t>Trendy:</a:t>
            </a:r>
            <a:endParaRPr lang="cs-CZ" altLang="cs-CZ" b="1" dirty="0"/>
          </a:p>
          <a:p>
            <a:pPr marL="630238" indent="-457200" algn="just">
              <a:buFont typeface="Wingdings" panose="05000000000000000000" pitchFamily="2" charset="2"/>
              <a:buChar char="Ø"/>
            </a:pPr>
            <a:r>
              <a:rPr lang="cs-CZ" altLang="cs-CZ" dirty="0" smtClean="0"/>
              <a:t>Snižující se počet ilegálních technoparty – zvyšující se počet závazných vyhlášek obcí omezujících hudební produkce v rizikových lokalitách</a:t>
            </a:r>
          </a:p>
          <a:p>
            <a:pPr marL="630238" indent="-457200" algn="just">
              <a:buFont typeface="Wingdings" panose="05000000000000000000" pitchFamily="2" charset="2"/>
              <a:buChar char="Ø"/>
            </a:pPr>
            <a:r>
              <a:rPr lang="cs-CZ" altLang="cs-CZ" dirty="0" smtClean="0"/>
              <a:t>Postupný přesun diváckého násilí z fotbalových na hokejové stadiony – požadavek na vstřícnější spolupráci hokejových klubů směrem k PČR v oblasti zajištění bezpečnosti na hokejových stadionech. </a:t>
            </a:r>
            <a:endParaRPr lang="cs-CZ" alt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58A1A98-10C7-4972-ACA8-B467847C92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537254" y="6216546"/>
            <a:ext cx="427526" cy="46470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6" name="TextovéPole 5"/>
          <p:cNvSpPr txBox="1"/>
          <p:nvPr/>
        </p:nvSpPr>
        <p:spPr>
          <a:xfrm>
            <a:off x="10906298" y="6446142"/>
            <a:ext cx="4475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29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2737877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5908"/>
            <a:ext cx="12192000" cy="610231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 eaLnBrk="1" hangingPunct="1"/>
            <a:r>
              <a:rPr lang="cs-CZ" altLang="cs-CZ" sz="2000" b="1" cap="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POČET  USMRCENÝH  OSOB  na ÚZEMÍ  V KRAJÍCH ČR v roce 2024</a:t>
            </a:r>
            <a:endParaRPr lang="cs-CZ" altLang="cs-CZ" sz="2000" b="1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758A1A98-10C7-4972-ACA8-B467847C92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332540" y="6237258"/>
            <a:ext cx="427526" cy="46470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3" name="TextovéPole 2"/>
          <p:cNvSpPr txBox="1"/>
          <p:nvPr/>
        </p:nvSpPr>
        <p:spPr>
          <a:xfrm>
            <a:off x="10919901" y="6356350"/>
            <a:ext cx="2569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3</a:t>
            </a:r>
            <a:endParaRPr lang="cs-CZ" sz="1200" dirty="0"/>
          </a:p>
        </p:txBody>
      </p:sp>
      <p:pic>
        <p:nvPicPr>
          <p:cNvPr id="21" name="Obrázek 20" descr="Obsah obrázku mapa, text, atlas&#10;&#10;Popis byl vytvořen automaticky">
            <a:extLst>
              <a:ext uri="{FF2B5EF4-FFF2-40B4-BE49-F238E27FC236}">
                <a16:creationId xmlns:a16="http://schemas.microsoft.com/office/drawing/2014/main" id="{BD792A19-8666-B0AB-4BC3-74904AE250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08" y="832188"/>
            <a:ext cx="4653517" cy="33823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</p:pic>
      <p:graphicFrame>
        <p:nvGraphicFramePr>
          <p:cNvPr id="22" name="Graf 21">
            <a:extLst>
              <a:ext uri="{FF2B5EF4-FFF2-40B4-BE49-F238E27FC236}">
                <a16:creationId xmlns:a16="http://schemas.microsoft.com/office/drawing/2014/main" id="{00000000-0008-0000-0D00-000008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2789511"/>
              </p:ext>
            </p:extLst>
          </p:nvPr>
        </p:nvGraphicFramePr>
        <p:xfrm>
          <a:off x="4854725" y="1986742"/>
          <a:ext cx="6974029" cy="42700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3" name="Obrázek 22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2660" y="832188"/>
            <a:ext cx="833643" cy="644765"/>
          </a:xfrm>
          <a:prstGeom prst="rect">
            <a:avLst/>
          </a:prstGeom>
          <a:ln>
            <a:noFill/>
          </a:ln>
        </p:spPr>
      </p:pic>
      <p:sp>
        <p:nvSpPr>
          <p:cNvPr id="6" name="TextovéPole 5"/>
          <p:cNvSpPr txBox="1"/>
          <p:nvPr/>
        </p:nvSpPr>
        <p:spPr>
          <a:xfrm>
            <a:off x="8163098" y="980902"/>
            <a:ext cx="2267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Bahnschrift" panose="020B0502040204020203" pitchFamily="34" charset="0"/>
              </a:rPr>
              <a:t>USMRCENÉ OSOBY</a:t>
            </a:r>
          </a:p>
          <a:p>
            <a:endParaRPr lang="cs-CZ" dirty="0"/>
          </a:p>
        </p:txBody>
      </p:sp>
      <p:sp>
        <p:nvSpPr>
          <p:cNvPr id="2" name="TextovéPole 1"/>
          <p:cNvSpPr txBox="1"/>
          <p:nvPr/>
        </p:nvSpPr>
        <p:spPr>
          <a:xfrm>
            <a:off x="5511337" y="1576155"/>
            <a:ext cx="549829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                </a:t>
            </a:r>
            <a:r>
              <a:rPr lang="cs-CZ" sz="1000" dirty="0" smtClean="0"/>
              <a:t>KŘPS</a:t>
            </a:r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3258706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0"/>
            <a:ext cx="12192000" cy="921957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cs-CZ" sz="2000" b="1" dirty="0" smtClean="0">
                <a:solidFill>
                  <a:schemeClr val="bg1"/>
                </a:solidFill>
              </a:rPr>
              <a:t/>
            </a:r>
            <a:br>
              <a:rPr lang="cs-CZ" sz="2000" b="1" dirty="0" smtClean="0">
                <a:solidFill>
                  <a:schemeClr val="bg1"/>
                </a:solidFill>
              </a:rPr>
            </a:br>
            <a:r>
              <a:rPr lang="cs-CZ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POŘÁDKOVÁ   </a:t>
            </a:r>
            <a:r>
              <a:rPr lang="cs-CZ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SLUŽBA</a:t>
            </a:r>
            <a:br>
              <a:rPr lang="cs-CZ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Zástupný symbol pro obsah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3378390"/>
              </p:ext>
            </p:extLst>
          </p:nvPr>
        </p:nvGraphicFramePr>
        <p:xfrm>
          <a:off x="680258" y="1088967"/>
          <a:ext cx="10515600" cy="49530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Obrázek 6">
            <a:extLst>
              <a:ext uri="{FF2B5EF4-FFF2-40B4-BE49-F238E27FC236}">
                <a16:creationId xmlns:a16="http://schemas.microsoft.com/office/drawing/2014/main" id="{758A1A98-10C7-4972-ACA8-B467847C92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537254" y="6216546"/>
            <a:ext cx="427526" cy="46470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3" name="TextovéPole 2"/>
          <p:cNvSpPr txBox="1"/>
          <p:nvPr/>
        </p:nvSpPr>
        <p:spPr>
          <a:xfrm>
            <a:off x="10640290" y="6378129"/>
            <a:ext cx="5555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  30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4950853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241" y="0"/>
            <a:ext cx="12093759" cy="733031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cs-CZ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POŘÁDKOVÁ   POLICIE</a:t>
            </a:r>
            <a:endParaRPr lang="cs-CZ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Zástupný symbol pro obsah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0833611"/>
              </p:ext>
            </p:extLst>
          </p:nvPr>
        </p:nvGraphicFramePr>
        <p:xfrm>
          <a:off x="452846" y="1113906"/>
          <a:ext cx="11225151" cy="5063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Obrázek 6">
            <a:extLst>
              <a:ext uri="{FF2B5EF4-FFF2-40B4-BE49-F238E27FC236}">
                <a16:creationId xmlns:a16="http://schemas.microsoft.com/office/drawing/2014/main" id="{758A1A98-10C7-4972-ACA8-B467847C92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377544" y="6239080"/>
            <a:ext cx="427522" cy="46468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3" name="TextovéPole 2"/>
          <p:cNvSpPr txBox="1"/>
          <p:nvPr/>
        </p:nvSpPr>
        <p:spPr>
          <a:xfrm>
            <a:off x="10590415" y="6239081"/>
            <a:ext cx="6234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      31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20142774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-99753"/>
            <a:ext cx="12192000" cy="698647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cs-CZ" sz="2200" b="1" dirty="0" smtClean="0">
                <a:solidFill>
                  <a:schemeClr val="bg1"/>
                </a:solidFill>
              </a:rPr>
              <a:t/>
            </a:r>
            <a:br>
              <a:rPr lang="cs-CZ" sz="2200" b="1" dirty="0" smtClean="0">
                <a:solidFill>
                  <a:schemeClr val="bg1"/>
                </a:solidFill>
              </a:rPr>
            </a:br>
            <a:r>
              <a:rPr lang="cs-CZ" sz="2200" b="1" dirty="0">
                <a:solidFill>
                  <a:schemeClr val="bg1"/>
                </a:solidFill>
              </a:rPr>
              <a:t/>
            </a:r>
            <a:br>
              <a:rPr lang="cs-CZ" sz="2200" b="1" dirty="0">
                <a:solidFill>
                  <a:schemeClr val="bg1"/>
                </a:solidFill>
              </a:rPr>
            </a:br>
            <a:r>
              <a:rPr lang="cs-CZ" sz="2200" b="1" dirty="0" smtClean="0">
                <a:solidFill>
                  <a:schemeClr val="bg1"/>
                </a:solidFill>
              </a:rPr>
              <a:t/>
            </a:r>
            <a:br>
              <a:rPr lang="cs-CZ" sz="2200" b="1" dirty="0" smtClean="0">
                <a:solidFill>
                  <a:schemeClr val="bg1"/>
                </a:solidFill>
              </a:rPr>
            </a:br>
            <a:r>
              <a:rPr lang="cs-CZ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POŘÁDKOVÁ   </a:t>
            </a:r>
            <a:r>
              <a:rPr lang="cs-CZ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SLUŽBA</a:t>
            </a:r>
            <a:br>
              <a:rPr lang="cs-CZ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Zástupný symbol pro obsah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3670663"/>
              </p:ext>
            </p:extLst>
          </p:nvPr>
        </p:nvGraphicFramePr>
        <p:xfrm>
          <a:off x="257694" y="598893"/>
          <a:ext cx="11538065" cy="57270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Obrázek 6">
            <a:extLst>
              <a:ext uri="{FF2B5EF4-FFF2-40B4-BE49-F238E27FC236}">
                <a16:creationId xmlns:a16="http://schemas.microsoft.com/office/drawing/2014/main" id="{758A1A98-10C7-4972-ACA8-B467847C92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463850" y="6388504"/>
            <a:ext cx="427526" cy="46470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3" name="TextovéPole 2"/>
          <p:cNvSpPr txBox="1"/>
          <p:nvPr/>
        </p:nvSpPr>
        <p:spPr>
          <a:xfrm>
            <a:off x="10610063" y="6446142"/>
            <a:ext cx="4005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32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15882835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6"/>
            <a:ext cx="12192000" cy="836442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</a:rPr>
              <a:t>                </a:t>
            </a:r>
            <a:r>
              <a:rPr lang="cs-CZ" sz="3200" b="1" dirty="0">
                <a:solidFill>
                  <a:schemeClr val="bg1"/>
                </a:solidFill>
              </a:rPr>
              <a:t> </a:t>
            </a:r>
            <a:r>
              <a:rPr lang="cs-CZ" sz="3200" b="1" dirty="0" smtClean="0">
                <a:solidFill>
                  <a:schemeClr val="bg1"/>
                </a:solidFill>
              </a:rPr>
              <a:t>        </a:t>
            </a:r>
            <a:r>
              <a:rPr lang="cs-CZ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ZBRANĚ, STŘELIVO A BEZPEČNOSTNÍ  MATERIÁL</a:t>
            </a:r>
            <a:endParaRPr lang="cs-CZ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45921"/>
            <a:ext cx="10515600" cy="4066390"/>
          </a:xfrm>
          <a:solidFill>
            <a:schemeClr val="bg2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altLang="cs-CZ" dirty="0"/>
              <a:t>Podmínky </a:t>
            </a:r>
            <a:r>
              <a:rPr lang="cs-CZ" altLang="cs-CZ" dirty="0" smtClean="0"/>
              <a:t>pro získání zbrojního průkazu jsou </a:t>
            </a:r>
            <a:r>
              <a:rPr lang="cs-CZ" altLang="cs-CZ" dirty="0"/>
              <a:t>stanoveny v zákoně č. 119/2002 Sb., o střelných zbraních a střelivu</a:t>
            </a:r>
            <a:r>
              <a:rPr lang="cs-CZ" altLang="cs-CZ" dirty="0" smtClean="0"/>
              <a:t>.</a:t>
            </a:r>
          </a:p>
          <a:p>
            <a:pPr marL="0" indent="0" algn="just">
              <a:buNone/>
            </a:pPr>
            <a:endParaRPr lang="cs-CZ" altLang="cs-CZ" dirty="0"/>
          </a:p>
          <a:p>
            <a:pPr marL="534988" indent="-361950" algn="just"/>
            <a:r>
              <a:rPr lang="cs-CZ" altLang="cs-CZ" dirty="0" smtClean="0"/>
              <a:t>Místo </a:t>
            </a:r>
            <a:r>
              <a:rPr lang="cs-CZ" altLang="cs-CZ" dirty="0"/>
              <a:t>pobytu na území České republiky.</a:t>
            </a:r>
          </a:p>
          <a:p>
            <a:pPr marL="534988" indent="-361950" algn="just"/>
            <a:r>
              <a:rPr lang="cs-CZ" altLang="cs-CZ" dirty="0"/>
              <a:t>Dosažení předepsaného věku.</a:t>
            </a:r>
          </a:p>
          <a:p>
            <a:pPr marL="534988" indent="-361950" algn="just"/>
            <a:r>
              <a:rPr lang="cs-CZ" altLang="cs-CZ" dirty="0"/>
              <a:t>Způsobilost k právním úkonům.</a:t>
            </a:r>
          </a:p>
          <a:p>
            <a:pPr marL="534988" indent="-361950" algn="just"/>
            <a:r>
              <a:rPr lang="cs-CZ" altLang="cs-CZ" dirty="0"/>
              <a:t>Zdravotní způsobilost.</a:t>
            </a:r>
          </a:p>
          <a:p>
            <a:pPr marL="534988" indent="-361950" algn="just"/>
            <a:r>
              <a:rPr lang="cs-CZ" altLang="cs-CZ" dirty="0"/>
              <a:t>Odborná způsobilost.</a:t>
            </a:r>
          </a:p>
          <a:p>
            <a:pPr marL="534988" indent="-361950" algn="just"/>
            <a:r>
              <a:rPr lang="cs-CZ" altLang="cs-CZ" dirty="0"/>
              <a:t>Bezúhonnost.</a:t>
            </a:r>
          </a:p>
          <a:p>
            <a:pPr marL="534988" indent="-361950" algn="just"/>
            <a:r>
              <a:rPr lang="cs-CZ" altLang="cs-CZ" dirty="0"/>
              <a:t>Spolehlivost.</a:t>
            </a:r>
            <a:endParaRPr lang="cs-CZ" altLang="cs-CZ" sz="2400" dirty="0"/>
          </a:p>
          <a:p>
            <a:pPr algn="ctr"/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940846" y="5847214"/>
            <a:ext cx="103103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accent1"/>
                </a:solidFill>
              </a:rPr>
              <a:t>Rok 2025 bude ve znamení rozsáhlých příprav na zcela nový zákon o střelných zbraních a střelivu.</a:t>
            </a:r>
            <a:endParaRPr lang="cs-CZ" dirty="0">
              <a:solidFill>
                <a:schemeClr val="accent1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58A1A98-10C7-4972-ACA8-B467847C92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537254" y="6216546"/>
            <a:ext cx="427526" cy="46470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6" name="TextovéPole 5"/>
          <p:cNvSpPr txBox="1"/>
          <p:nvPr/>
        </p:nvSpPr>
        <p:spPr>
          <a:xfrm>
            <a:off x="10851888" y="6446142"/>
            <a:ext cx="5019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33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38570264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2"/>
          <p:cNvSpPr>
            <a:spLocks noGrp="1" noChangeArrowheads="1"/>
          </p:cNvSpPr>
          <p:nvPr>
            <p:ph type="title"/>
          </p:nvPr>
        </p:nvSpPr>
        <p:spPr>
          <a:xfrm>
            <a:off x="-61651" y="274639"/>
            <a:ext cx="12191999" cy="778098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cs-CZ" altLang="cs-CZ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Držitelé zbrojních průkazů a zbraní</a:t>
            </a:r>
          </a:p>
        </p:txBody>
      </p:sp>
      <p:graphicFrame>
        <p:nvGraphicFramePr>
          <p:cNvPr id="7" name="Graf 6"/>
          <p:cNvGraphicFramePr/>
          <p:nvPr>
            <p:extLst>
              <p:ext uri="{D42A27DB-BD31-4B8C-83A1-F6EECF244321}">
                <p14:modId xmlns:p14="http://schemas.microsoft.com/office/powerpoint/2010/main" val="4266730521"/>
              </p:ext>
            </p:extLst>
          </p:nvPr>
        </p:nvGraphicFramePr>
        <p:xfrm>
          <a:off x="2063992" y="3428405"/>
          <a:ext cx="3960000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Graf 7"/>
          <p:cNvGraphicFramePr/>
          <p:nvPr>
            <p:extLst>
              <p:ext uri="{D42A27DB-BD31-4B8C-83A1-F6EECF244321}">
                <p14:modId xmlns:p14="http://schemas.microsoft.com/office/powerpoint/2010/main" val="2854898634"/>
              </p:ext>
            </p:extLst>
          </p:nvPr>
        </p:nvGraphicFramePr>
        <p:xfrm>
          <a:off x="6034349" y="3428405"/>
          <a:ext cx="3960000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604299" y="1052737"/>
            <a:ext cx="10535477" cy="57676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1800" dirty="0">
                <a:solidFill>
                  <a:schemeClr val="bg1"/>
                </a:solidFill>
              </a:rPr>
              <a:t>Vývoj počtu držitelů zbrojních průkazů a zbraní u těchto držitelů od roku </a:t>
            </a:r>
            <a:r>
              <a:rPr lang="cs-CZ" altLang="cs-CZ" sz="1800" dirty="0" smtClean="0">
                <a:solidFill>
                  <a:schemeClr val="bg1"/>
                </a:solidFill>
              </a:rPr>
              <a:t>2020 </a:t>
            </a:r>
            <a:r>
              <a:rPr lang="cs-CZ" altLang="cs-CZ" sz="1800" dirty="0">
                <a:solidFill>
                  <a:schemeClr val="bg1"/>
                </a:solidFill>
              </a:rPr>
              <a:t>do roku </a:t>
            </a:r>
            <a:r>
              <a:rPr lang="cs-CZ" altLang="cs-CZ" sz="1800" dirty="0" smtClean="0">
                <a:solidFill>
                  <a:schemeClr val="bg1"/>
                </a:solidFill>
              </a:rPr>
              <a:t>2024 </a:t>
            </a:r>
            <a:r>
              <a:rPr lang="cs-CZ" altLang="cs-CZ" sz="1800" dirty="0">
                <a:solidFill>
                  <a:schemeClr val="bg1"/>
                </a:solidFill>
              </a:rPr>
              <a:t>(stav ke dni 31.12.)</a:t>
            </a: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5781010"/>
              </p:ext>
            </p:extLst>
          </p:nvPr>
        </p:nvGraphicFramePr>
        <p:xfrm>
          <a:off x="2218414" y="1795937"/>
          <a:ext cx="3546282" cy="15506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78285">
                  <a:extLst>
                    <a:ext uri="{9D8B030D-6E8A-4147-A177-3AD203B41FA5}">
                      <a16:colId xmlns:a16="http://schemas.microsoft.com/office/drawing/2014/main" val="1268567340"/>
                    </a:ext>
                  </a:extLst>
                </a:gridCol>
                <a:gridCol w="2567997">
                  <a:extLst>
                    <a:ext uri="{9D8B030D-6E8A-4147-A177-3AD203B41FA5}">
                      <a16:colId xmlns:a16="http://schemas.microsoft.com/office/drawing/2014/main" val="22291177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rok</a:t>
                      </a:r>
                      <a:endParaRPr lang="cs-CZ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počet držitelů</a:t>
                      </a:r>
                      <a:endParaRPr lang="cs-CZ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164629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2020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 smtClean="0">
                          <a:effectLst/>
                        </a:rPr>
                        <a:t>45 749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52479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2021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 smtClean="0">
                          <a:effectLst/>
                        </a:rPr>
                        <a:t>46 104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501305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2022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 smtClean="0">
                          <a:effectLst/>
                        </a:rPr>
                        <a:t>46 887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556845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2023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 smtClean="0">
                          <a:effectLst/>
                        </a:rPr>
                        <a:t>47 530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392096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2024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48 171 </a:t>
                      </a:r>
                    </a:p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 porovnání s rokem 2020 + 2 422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0307478"/>
                  </a:ext>
                </a:extLst>
              </a:tr>
            </a:tbl>
          </a:graphicData>
        </a:graphic>
      </p:graphicFrame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1105517"/>
              </p:ext>
            </p:extLst>
          </p:nvPr>
        </p:nvGraphicFramePr>
        <p:xfrm>
          <a:off x="6392848" y="1795936"/>
          <a:ext cx="4579951" cy="15506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63434">
                  <a:extLst>
                    <a:ext uri="{9D8B030D-6E8A-4147-A177-3AD203B41FA5}">
                      <a16:colId xmlns:a16="http://schemas.microsoft.com/office/drawing/2014/main" val="385012356"/>
                    </a:ext>
                  </a:extLst>
                </a:gridCol>
                <a:gridCol w="3316517">
                  <a:extLst>
                    <a:ext uri="{9D8B030D-6E8A-4147-A177-3AD203B41FA5}">
                      <a16:colId xmlns:a16="http://schemas.microsoft.com/office/drawing/2014/main" val="34903089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rok</a:t>
                      </a:r>
                      <a:endParaRPr lang="cs-CZ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počet zbraní</a:t>
                      </a:r>
                      <a:endParaRPr lang="cs-CZ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5325037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2020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 smtClean="0">
                          <a:effectLst/>
                        </a:rPr>
                        <a:t>138 549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2490122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2021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 smtClean="0">
                          <a:effectLst/>
                        </a:rPr>
                        <a:t>144 285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500468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2022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 smtClean="0">
                          <a:effectLst/>
                        </a:rPr>
                        <a:t>151 449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6886333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2023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 smtClean="0">
                          <a:effectLst/>
                        </a:rPr>
                        <a:t>157 429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4269282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2024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162 825 </a:t>
                      </a:r>
                    </a:p>
                    <a:p>
                      <a:pPr algn="ctr" fontAlgn="b"/>
                      <a:r>
                        <a:rPr lang="cs-CZ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 porovnání s rokem </a:t>
                      </a:r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2020        + 24 276 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7231999"/>
                  </a:ext>
                </a:extLst>
              </a:tr>
            </a:tbl>
          </a:graphicData>
        </a:graphic>
      </p:graphicFrame>
      <p:pic>
        <p:nvPicPr>
          <p:cNvPr id="10" name="Obrázek 9">
            <a:extLst>
              <a:ext uri="{FF2B5EF4-FFF2-40B4-BE49-F238E27FC236}">
                <a16:creationId xmlns:a16="http://schemas.microsoft.com/office/drawing/2014/main" id="{758A1A98-10C7-4972-ACA8-B467847C92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1537254" y="6216546"/>
            <a:ext cx="427526" cy="46470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4" name="TextovéPole 3"/>
          <p:cNvSpPr txBox="1"/>
          <p:nvPr/>
        </p:nvSpPr>
        <p:spPr>
          <a:xfrm>
            <a:off x="10670519" y="6216546"/>
            <a:ext cx="5970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   34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153330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2192000" cy="880914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altLang="cs-CZ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Průměrný počet zbraní a jejich počty ve Středočeském kraji k 31. 12. </a:t>
            </a:r>
            <a:r>
              <a:rPr lang="cs-CZ" altLang="cs-CZ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 </a:t>
            </a:r>
            <a:r>
              <a:rPr lang="cs-CZ" altLang="cs-CZ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podle kategorií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4433021"/>
              </p:ext>
            </p:extLst>
          </p:nvPr>
        </p:nvGraphicFramePr>
        <p:xfrm>
          <a:off x="1812175" y="2103121"/>
          <a:ext cx="4596937" cy="39165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9113">
                  <a:extLst>
                    <a:ext uri="{9D8B030D-6E8A-4147-A177-3AD203B41FA5}">
                      <a16:colId xmlns:a16="http://schemas.microsoft.com/office/drawing/2014/main" val="2868702674"/>
                    </a:ext>
                  </a:extLst>
                </a:gridCol>
                <a:gridCol w="1383912">
                  <a:extLst>
                    <a:ext uri="{9D8B030D-6E8A-4147-A177-3AD203B41FA5}">
                      <a16:colId xmlns:a16="http://schemas.microsoft.com/office/drawing/2014/main" val="3358854079"/>
                    </a:ext>
                  </a:extLst>
                </a:gridCol>
                <a:gridCol w="1383912">
                  <a:extLst>
                    <a:ext uri="{9D8B030D-6E8A-4147-A177-3AD203B41FA5}">
                      <a16:colId xmlns:a16="http://schemas.microsoft.com/office/drawing/2014/main" val="2416874691"/>
                    </a:ext>
                  </a:extLst>
                </a:gridCol>
              </a:tblGrid>
              <a:tr h="65481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kategorie zbraně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celkem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průměr</a:t>
                      </a:r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88753505"/>
                  </a:ext>
                </a:extLst>
              </a:tr>
              <a:tr h="545673">
                <a:tc>
                  <a:txBody>
                    <a:bodyPr/>
                    <a:lstStyle/>
                    <a:p>
                      <a:pPr algn="ctr"/>
                      <a:r>
                        <a:rPr lang="cs-CZ" baseline="0" dirty="0" smtClean="0"/>
                        <a:t>A </a:t>
                      </a:r>
                      <a:r>
                        <a:rPr lang="cs-CZ" sz="1100" b="0" baseline="0" dirty="0" smtClean="0">
                          <a:latin typeface="+mn-lt"/>
                        </a:rPr>
                        <a:t>(vojenské, automatické)</a:t>
                      </a:r>
                      <a:endParaRPr lang="cs-CZ" sz="1100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/>
                        <a:t>70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/>
                        <a:t>0,001</a:t>
                      </a:r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63855767"/>
                  </a:ext>
                </a:extLst>
              </a:tr>
              <a:tr h="37417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aseline="0" dirty="0" smtClean="0"/>
                        <a:t>A-I </a:t>
                      </a:r>
                      <a:r>
                        <a:rPr lang="cs-CZ" sz="1100" baseline="0" dirty="0" smtClean="0"/>
                        <a:t>(samonabíjecí)</a:t>
                      </a:r>
                      <a:endParaRPr lang="cs-CZ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/>
                        <a:t>1 233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/>
                        <a:t>0,025</a:t>
                      </a:r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95841812"/>
                  </a:ext>
                </a:extLst>
              </a:tr>
              <a:tr h="74835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aseline="0" dirty="0" smtClean="0"/>
                        <a:t>B </a:t>
                      </a:r>
                      <a:r>
                        <a:rPr lang="cs-CZ" sz="1200" baseline="0" dirty="0" smtClean="0">
                          <a:latin typeface="+mn-lt"/>
                        </a:rPr>
                        <a:t>(krátké zbraně -   pistole, revolvery, malorážky) </a:t>
                      </a:r>
                      <a:endParaRPr lang="cs-CZ" sz="1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/>
                        <a:t>83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dirty="0" smtClean="0"/>
                        <a:t>080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/>
                        <a:t>1,604</a:t>
                      </a:r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69598308"/>
                  </a:ext>
                </a:extLst>
              </a:tr>
              <a:tr h="106016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aseline="0" dirty="0" smtClean="0"/>
                        <a:t>C </a:t>
                      </a:r>
                      <a:r>
                        <a:rPr lang="cs-CZ" sz="1100" baseline="0" dirty="0" smtClean="0">
                          <a:latin typeface="+mn-lt"/>
                        </a:rPr>
                        <a:t>(dlouhé zbraně- </a:t>
                      </a:r>
                      <a:r>
                        <a:rPr lang="cs-CZ" sz="1100" baseline="0" dirty="0" err="1" smtClean="0">
                          <a:latin typeface="+mn-lt"/>
                        </a:rPr>
                        <a:t>víceranové</a:t>
                      </a:r>
                      <a:r>
                        <a:rPr lang="cs-CZ" sz="1100" baseline="0" dirty="0" smtClean="0">
                          <a:latin typeface="+mn-lt"/>
                        </a:rPr>
                        <a:t> </a:t>
                      </a:r>
                      <a:r>
                        <a:rPr lang="cs-CZ" sz="1100" baseline="0" dirty="0" smtClean="0"/>
                        <a:t>nebo jednoranové, opakovací nebo samonabíjecí)</a:t>
                      </a:r>
                      <a:endParaRPr lang="cs-CZ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/>
                        <a:t>78 442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/>
                        <a:t>1,628</a:t>
                      </a:r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78938745"/>
                  </a:ext>
                </a:extLst>
              </a:tr>
              <a:tr h="37417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C-I </a:t>
                      </a:r>
                      <a:r>
                        <a:rPr lang="cs-CZ" sz="1100" dirty="0" smtClean="0"/>
                        <a:t>(zbraně na registraci bez ZP) </a:t>
                      </a:r>
                      <a:endParaRPr lang="cs-CZ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/>
                        <a:t>498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/>
                        <a:t>0,01</a:t>
                      </a:r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1591260"/>
                  </a:ext>
                </a:extLst>
              </a:tr>
            </a:tbl>
          </a:graphicData>
        </a:graphic>
      </p:graphicFrame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9719079"/>
              </p:ext>
            </p:extLst>
          </p:nvPr>
        </p:nvGraphicFramePr>
        <p:xfrm>
          <a:off x="1812175" y="942470"/>
          <a:ext cx="8188035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9345">
                  <a:extLst>
                    <a:ext uri="{9D8B030D-6E8A-4147-A177-3AD203B41FA5}">
                      <a16:colId xmlns:a16="http://schemas.microsoft.com/office/drawing/2014/main" val="2202724031"/>
                    </a:ext>
                  </a:extLst>
                </a:gridCol>
                <a:gridCol w="3202349">
                  <a:extLst>
                    <a:ext uri="{9D8B030D-6E8A-4147-A177-3AD203B41FA5}">
                      <a16:colId xmlns:a16="http://schemas.microsoft.com/office/drawing/2014/main" val="4202155144"/>
                    </a:ext>
                  </a:extLst>
                </a:gridCol>
                <a:gridCol w="2256341">
                  <a:extLst>
                    <a:ext uri="{9D8B030D-6E8A-4147-A177-3AD203B41FA5}">
                      <a16:colId xmlns:a16="http://schemas.microsoft.com/office/drawing/2014/main" val="451614489"/>
                    </a:ext>
                  </a:extLst>
                </a:gridCol>
              </a:tblGrid>
              <a:tr h="492771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celkový počet držitelů ZP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celkový počet zbraní u držitelů ZP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cs-CZ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Průměr: zbraň</a:t>
                      </a:r>
                      <a:r>
                        <a:rPr lang="cs-CZ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na držitele</a:t>
                      </a:r>
                      <a:endParaRPr lang="cs-CZ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34272434"/>
                  </a:ext>
                </a:extLst>
              </a:tr>
              <a:tr h="285494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48 171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162 825 +  (498 C-I)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3,38*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515488"/>
                  </a:ext>
                </a:extLst>
              </a:tr>
            </a:tbl>
          </a:graphicData>
        </a:graphic>
      </p:graphicFrame>
      <p:pic>
        <p:nvPicPr>
          <p:cNvPr id="7" name="Obrázek 6">
            <a:extLst>
              <a:ext uri="{FF2B5EF4-FFF2-40B4-BE49-F238E27FC236}">
                <a16:creationId xmlns:a16="http://schemas.microsoft.com/office/drawing/2014/main" id="{758A1A98-10C7-4972-ACA8-B467847C92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537254" y="6216546"/>
            <a:ext cx="427526" cy="46470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2" name="TextovéPole 1"/>
          <p:cNvSpPr txBox="1"/>
          <p:nvPr/>
        </p:nvSpPr>
        <p:spPr>
          <a:xfrm>
            <a:off x="1812175" y="5987018"/>
            <a:ext cx="71094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* V roce 2023 byl průměr 3,312 zbraně průkazu.</a:t>
            </a:r>
            <a:endParaRPr lang="cs-CZ" dirty="0"/>
          </a:p>
        </p:txBody>
      </p:sp>
      <p:graphicFrame>
        <p:nvGraphicFramePr>
          <p:cNvPr id="9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0418584"/>
              </p:ext>
            </p:extLst>
          </p:nvPr>
        </p:nvGraphicFramePr>
        <p:xfrm>
          <a:off x="6803468" y="3450992"/>
          <a:ext cx="2340532" cy="165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2420">
                  <a:extLst>
                    <a:ext uri="{9D8B030D-6E8A-4147-A177-3AD203B41FA5}">
                      <a16:colId xmlns:a16="http://schemas.microsoft.com/office/drawing/2014/main" val="2868702674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335885407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chemeClr val="bg1"/>
                          </a:solidFill>
                        </a:rPr>
                        <a:t>kategorie zbraně</a:t>
                      </a:r>
                      <a:endParaRPr lang="cs-CZ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chemeClr val="bg1"/>
                          </a:solidFill>
                        </a:rPr>
                        <a:t>celkem</a:t>
                      </a:r>
                      <a:endParaRPr lang="cs-CZ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887535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chemeClr val="bg1"/>
                          </a:solidFill>
                        </a:rPr>
                        <a:t>C-I</a:t>
                      </a:r>
                      <a:endParaRPr lang="cs-CZ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>
                          <a:solidFill>
                            <a:schemeClr val="bg1"/>
                          </a:solidFill>
                        </a:rPr>
                        <a:t>2 985</a:t>
                      </a:r>
                      <a:endParaRPr lang="cs-CZ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63855767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chemeClr val="bg1"/>
                          </a:solidFill>
                        </a:rPr>
                        <a:t>Zbraně u osob bez ZP</a:t>
                      </a:r>
                      <a:endParaRPr lang="cs-CZ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r"/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55729500"/>
                  </a:ext>
                </a:extLst>
              </a:tr>
            </a:tbl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10864734" y="6359237"/>
            <a:ext cx="4239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35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325434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2"/>
          <p:cNvSpPr>
            <a:spLocks noGrp="1" noChangeArrowheads="1"/>
          </p:cNvSpPr>
          <p:nvPr>
            <p:ph type="title"/>
          </p:nvPr>
        </p:nvSpPr>
        <p:spPr>
          <a:xfrm>
            <a:off x="60457" y="135010"/>
            <a:ext cx="12068568" cy="1210146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altLang="cs-CZ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Průměrný počet zbraní a jejich počty ve Středočeském kraji k 31. 12. </a:t>
            </a:r>
            <a:r>
              <a:rPr lang="cs-CZ" altLang="cs-CZ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 </a:t>
            </a:r>
            <a:r>
              <a:rPr lang="cs-CZ" altLang="cs-CZ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podle </a:t>
            </a:r>
            <a:r>
              <a:rPr lang="cs-CZ" altLang="cs-CZ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vybraných druhů (nejčastější zastoupení zbraní mezi držiteli ZP)</a:t>
            </a:r>
            <a:endParaRPr lang="cs-CZ" altLang="cs-CZ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9370842"/>
              </p:ext>
            </p:extLst>
          </p:nvPr>
        </p:nvGraphicFramePr>
        <p:xfrm>
          <a:off x="378069" y="1484784"/>
          <a:ext cx="1116623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55744">
                  <a:extLst>
                    <a:ext uri="{9D8B030D-6E8A-4147-A177-3AD203B41FA5}">
                      <a16:colId xmlns:a16="http://schemas.microsoft.com/office/drawing/2014/main" val="3759207823"/>
                    </a:ext>
                  </a:extLst>
                </a:gridCol>
                <a:gridCol w="2433667">
                  <a:extLst>
                    <a:ext uri="{9D8B030D-6E8A-4147-A177-3AD203B41FA5}">
                      <a16:colId xmlns:a16="http://schemas.microsoft.com/office/drawing/2014/main" val="1867356981"/>
                    </a:ext>
                  </a:extLst>
                </a:gridCol>
                <a:gridCol w="2576819">
                  <a:extLst>
                    <a:ext uri="{9D8B030D-6E8A-4147-A177-3AD203B41FA5}">
                      <a16:colId xmlns:a16="http://schemas.microsoft.com/office/drawing/2014/main" val="26188780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druh zbraně (vybrané druhy zbraní)</a:t>
                      </a:r>
                      <a:endParaRPr lang="cs-CZ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celkem</a:t>
                      </a:r>
                      <a:endParaRPr lang="cs-CZ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průměr</a:t>
                      </a:r>
                      <a:endParaRPr lang="cs-CZ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05413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Pistole samonabíjecí</a:t>
                      </a:r>
                      <a:endParaRPr lang="cs-CZ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53 399</a:t>
                      </a:r>
                      <a:endParaRPr lang="cs-CZ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1,109</a:t>
                      </a:r>
                      <a:endParaRPr lang="cs-CZ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96291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defTabSz="914400" rtl="0" eaLnBrk="1" fontAlgn="ctr" latinLnBrk="0" hangingPunct="1"/>
                      <a:r>
                        <a:rPr lang="cs-CZ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Brokovnice</a:t>
                      </a:r>
                      <a:endParaRPr lang="cs-CZ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32 375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0,672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/>
                </a:tc>
                <a:extLst>
                  <a:ext uri="{0D108BD9-81ED-4DB2-BD59-A6C34878D82A}">
                    <a16:rowId xmlns:a16="http://schemas.microsoft.com/office/drawing/2014/main" val="26207849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85725" indent="0" algn="l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Kulovnice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17 897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0,371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/>
                </a:tc>
                <a:extLst>
                  <a:ext uri="{0D108BD9-81ED-4DB2-BD59-A6C34878D82A}">
                    <a16:rowId xmlns:a16="http://schemas.microsoft.com/office/drawing/2014/main" val="1405503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85725" indent="0" algn="l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Revolver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 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782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0,265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/>
                </a:tc>
                <a:extLst>
                  <a:ext uri="{0D108BD9-81ED-4DB2-BD59-A6C34878D82A}">
                    <a16:rowId xmlns:a16="http://schemas.microsoft.com/office/drawing/2014/main" val="14154581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85725" indent="0" algn="l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Malorážka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 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0,261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/>
                </a:tc>
                <a:extLst>
                  <a:ext uri="{0D108BD9-81ED-4DB2-BD59-A6C34878D82A}">
                    <a16:rowId xmlns:a16="http://schemas.microsoft.com/office/drawing/2014/main" val="3668085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85725" indent="0" algn="l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Puška samonabíjecí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9 182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0,190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/>
                </a:tc>
                <a:extLst>
                  <a:ext uri="{0D108BD9-81ED-4DB2-BD59-A6C34878D82A}">
                    <a16:rowId xmlns:a16="http://schemas.microsoft.com/office/drawing/2014/main" val="9219256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85725" indent="0" algn="l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Kombinované zbraně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 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844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0,121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/>
                </a:tc>
                <a:extLst>
                  <a:ext uri="{0D108BD9-81ED-4DB2-BD59-A6C34878D82A}">
                    <a16:rowId xmlns:a16="http://schemas.microsoft.com/office/drawing/2014/main" val="853299629"/>
                  </a:ext>
                </a:extLst>
              </a:tr>
            </a:tbl>
          </a:graphicData>
        </a:graphic>
      </p:graphicFrame>
      <p:pic>
        <p:nvPicPr>
          <p:cNvPr id="6" name="Obrázek 5">
            <a:extLst>
              <a:ext uri="{FF2B5EF4-FFF2-40B4-BE49-F238E27FC236}">
                <a16:creationId xmlns:a16="http://schemas.microsoft.com/office/drawing/2014/main" id="{758A1A98-10C7-4972-ACA8-B467847C92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537254" y="6216546"/>
            <a:ext cx="427526" cy="46470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3" name="TextovéPole 2"/>
          <p:cNvSpPr txBox="1"/>
          <p:nvPr/>
        </p:nvSpPr>
        <p:spPr>
          <a:xfrm>
            <a:off x="378069" y="5578475"/>
            <a:ext cx="10975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V roce 2024 nedošlo k dramatické změně ve struktuře nakupovaných zbraní.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10806544" y="6284423"/>
            <a:ext cx="5472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  36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241463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2192000" cy="861501"/>
          </a:xfrm>
          <a:solidFill>
            <a:schemeClr val="bg2">
              <a:lumMod val="40000"/>
              <a:lumOff val="60000"/>
            </a:schemeClr>
          </a:solidFill>
        </p:spPr>
        <p:txBody>
          <a:bodyPr/>
          <a:lstStyle/>
          <a:p>
            <a:pPr eaLnBrk="1" hangingPunct="1"/>
            <a:r>
              <a:rPr lang="cs-CZ" altLang="cs-CZ" sz="2800" dirty="0" smtClean="0">
                <a:solidFill>
                  <a:schemeClr val="bg1"/>
                </a:solidFill>
              </a:rPr>
              <a:t>                                              </a:t>
            </a:r>
            <a:r>
              <a:rPr lang="cs-CZ" altLang="cs-CZ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Zkoušky </a:t>
            </a:r>
            <a:r>
              <a:rPr lang="cs-CZ" altLang="cs-CZ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odborné způsobilosti</a:t>
            </a:r>
          </a:p>
        </p:txBody>
      </p:sp>
      <p:graphicFrame>
        <p:nvGraphicFramePr>
          <p:cNvPr id="4" name="Graf 3"/>
          <p:cNvGraphicFramePr/>
          <p:nvPr>
            <p:extLst>
              <p:ext uri="{D42A27DB-BD31-4B8C-83A1-F6EECF244321}">
                <p14:modId xmlns:p14="http://schemas.microsoft.com/office/powerpoint/2010/main" val="3757986899"/>
              </p:ext>
            </p:extLst>
          </p:nvPr>
        </p:nvGraphicFramePr>
        <p:xfrm>
          <a:off x="1002323" y="2945421"/>
          <a:ext cx="10351477" cy="29174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Tabulka 5"/>
          <p:cNvGraphicFramePr>
            <a:graphicFrameLocks noGrp="1"/>
          </p:cNvGraphicFramePr>
          <p:nvPr>
            <p:extLst/>
          </p:nvPr>
        </p:nvGraphicFramePr>
        <p:xfrm>
          <a:off x="1002323" y="1491481"/>
          <a:ext cx="10351478" cy="14539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01786">
                  <a:extLst>
                    <a:ext uri="{9D8B030D-6E8A-4147-A177-3AD203B41FA5}">
                      <a16:colId xmlns:a16="http://schemas.microsoft.com/office/drawing/2014/main" val="3028980848"/>
                    </a:ext>
                  </a:extLst>
                </a:gridCol>
                <a:gridCol w="1116564">
                  <a:extLst>
                    <a:ext uri="{9D8B030D-6E8A-4147-A177-3AD203B41FA5}">
                      <a16:colId xmlns:a16="http://schemas.microsoft.com/office/drawing/2014/main" val="2814201564"/>
                    </a:ext>
                  </a:extLst>
                </a:gridCol>
                <a:gridCol w="1116564">
                  <a:extLst>
                    <a:ext uri="{9D8B030D-6E8A-4147-A177-3AD203B41FA5}">
                      <a16:colId xmlns:a16="http://schemas.microsoft.com/office/drawing/2014/main" val="4109059881"/>
                    </a:ext>
                  </a:extLst>
                </a:gridCol>
                <a:gridCol w="1116564">
                  <a:extLst>
                    <a:ext uri="{9D8B030D-6E8A-4147-A177-3AD203B41FA5}">
                      <a16:colId xmlns:a16="http://schemas.microsoft.com/office/drawing/2014/main" val="1211536150"/>
                    </a:ext>
                  </a:extLst>
                </a:gridCol>
              </a:tblGrid>
              <a:tr h="29078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effectLst/>
                        </a:rPr>
                        <a:t>rok</a:t>
                      </a:r>
                      <a:endParaRPr lang="cs-CZ" sz="1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2022</a:t>
                      </a:r>
                      <a:endParaRPr lang="cs-CZ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2023</a:t>
                      </a:r>
                      <a:endParaRPr lang="cs-CZ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2024</a:t>
                      </a:r>
                      <a:endParaRPr lang="cs-CZ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25158432"/>
                  </a:ext>
                </a:extLst>
              </a:tr>
              <a:tr h="29078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>
                          <a:effectLst/>
                        </a:rPr>
                        <a:t>Počet žadatelů - přítomno  na zkoušce</a:t>
                      </a:r>
                      <a:endParaRPr lang="cs-CZ" sz="1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effectLst/>
                        </a:rPr>
                        <a:t>2287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effectLst/>
                        </a:rPr>
                        <a:t>1760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2249</a:t>
                      </a:r>
                      <a:endParaRPr lang="cs-CZ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84444640"/>
                  </a:ext>
                </a:extLst>
              </a:tr>
              <a:tr h="29078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Počet žadatelů - prospělo</a:t>
                      </a:r>
                      <a:endParaRPr lang="cs-CZ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effectLst/>
                        </a:rPr>
                        <a:t>1267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992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1295</a:t>
                      </a:r>
                      <a:endParaRPr lang="cs-CZ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03380984"/>
                  </a:ext>
                </a:extLst>
              </a:tr>
              <a:tr h="29078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>
                          <a:effectLst/>
                        </a:rPr>
                        <a:t>Počet žadatelů - neprospělo (teoretická část)</a:t>
                      </a:r>
                      <a:endParaRPr lang="cs-CZ" sz="1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effectLst/>
                        </a:rPr>
                        <a:t>410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effectLst/>
                        </a:rPr>
                        <a:t>291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358</a:t>
                      </a:r>
                      <a:endParaRPr lang="cs-CZ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29839540"/>
                  </a:ext>
                </a:extLst>
              </a:tr>
              <a:tr h="29078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 smtClean="0">
                          <a:effectLst/>
                        </a:rPr>
                        <a:t>Počet </a:t>
                      </a:r>
                      <a:r>
                        <a:rPr lang="cs-CZ" sz="1400" u="none" strike="noStrike" dirty="0">
                          <a:effectLst/>
                        </a:rPr>
                        <a:t>žadatelů - neprospělo (praktická část)</a:t>
                      </a:r>
                      <a:endParaRPr lang="cs-CZ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effectLst/>
                        </a:rPr>
                        <a:t>610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477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596</a:t>
                      </a:r>
                      <a:endParaRPr lang="cs-CZ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89973093"/>
                  </a:ext>
                </a:extLst>
              </a:tr>
            </a:tbl>
          </a:graphicData>
        </a:graphic>
      </p:graphicFrame>
      <p:pic>
        <p:nvPicPr>
          <p:cNvPr id="7" name="Obrázek 6">
            <a:extLst>
              <a:ext uri="{FF2B5EF4-FFF2-40B4-BE49-F238E27FC236}">
                <a16:creationId xmlns:a16="http://schemas.microsoft.com/office/drawing/2014/main" id="{758A1A98-10C7-4972-ACA8-B467847C92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353800" y="6216546"/>
            <a:ext cx="427526" cy="46470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2" name="TextovéPole 1"/>
          <p:cNvSpPr txBox="1"/>
          <p:nvPr/>
        </p:nvSpPr>
        <p:spPr>
          <a:xfrm>
            <a:off x="1002322" y="5847214"/>
            <a:ext cx="9757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rgbClr val="002060"/>
                </a:solidFill>
              </a:rPr>
              <a:t>Pokračuje trend zlepšování připravenosti žadatelů na teoretickou část zkoušky</a:t>
            </a:r>
            <a:r>
              <a:rPr lang="cs-CZ" dirty="0" smtClean="0">
                <a:solidFill>
                  <a:schemeClr val="bg1"/>
                </a:solidFill>
              </a:rPr>
              <a:t>. 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10631979" y="6216546"/>
            <a:ext cx="3740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37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385424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400109"/>
            <a:ext cx="12191999" cy="730422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cs-CZ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TRANZITNÍ NELEGÁLNÍ MIGRACE</a:t>
            </a:r>
            <a:endParaRPr lang="cs-CZ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863207"/>
              </p:ext>
            </p:extLst>
          </p:nvPr>
        </p:nvGraphicFramePr>
        <p:xfrm>
          <a:off x="-66500" y="1005084"/>
          <a:ext cx="12191998" cy="58529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ovéPole 2"/>
          <p:cNvSpPr txBox="1"/>
          <p:nvPr/>
        </p:nvSpPr>
        <p:spPr>
          <a:xfrm>
            <a:off x="9917084" y="3393031"/>
            <a:ext cx="1105592" cy="5232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400" b="1" dirty="0" smtClean="0">
                <a:solidFill>
                  <a:srgbClr val="002060"/>
                </a:solidFill>
              </a:rPr>
              <a:t>-77</a:t>
            </a:r>
          </a:p>
          <a:p>
            <a:pPr algn="ctr"/>
            <a:r>
              <a:rPr lang="cs-CZ" sz="1400" dirty="0" smtClean="0">
                <a:solidFill>
                  <a:srgbClr val="002060"/>
                </a:solidFill>
              </a:rPr>
              <a:t>- 70,0 %</a:t>
            </a:r>
            <a:endParaRPr lang="cs-CZ" sz="1400" dirty="0">
              <a:solidFill>
                <a:srgbClr val="002060"/>
              </a:solidFill>
            </a:endParaRPr>
          </a:p>
        </p:txBody>
      </p:sp>
      <p:sp>
        <p:nvSpPr>
          <p:cNvPr id="20" name="TextovéPole 19"/>
          <p:cNvSpPr txBox="1"/>
          <p:nvPr/>
        </p:nvSpPr>
        <p:spPr>
          <a:xfrm>
            <a:off x="1753984" y="2357071"/>
            <a:ext cx="689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110</a:t>
            </a:r>
          </a:p>
          <a:p>
            <a:endParaRPr lang="cs-CZ" dirty="0"/>
          </a:p>
        </p:txBody>
      </p:sp>
      <p:sp>
        <p:nvSpPr>
          <p:cNvPr id="22" name="TextovéPole 21"/>
          <p:cNvSpPr txBox="1"/>
          <p:nvPr/>
        </p:nvSpPr>
        <p:spPr>
          <a:xfrm>
            <a:off x="2443941" y="4759036"/>
            <a:ext cx="630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33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1" y="0"/>
            <a:ext cx="12191999" cy="40011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CIZINECKÁ  POLICIE</a:t>
            </a:r>
            <a:endParaRPr lang="cs-CZ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0" y="1025281"/>
            <a:ext cx="12192000" cy="120032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 porovnání s rokem 2023 se značně snížily počty nelegální migrace a s tím i počet migrantů zachycených na území Středočeského kraje. Tento stav zcela koresponduje s celkovým počtem snižujících se záchytů na území celé České </a:t>
            </a:r>
            <a:r>
              <a:rPr lang="cs-CZ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republiky.</a:t>
            </a:r>
            <a:endParaRPr lang="cs-CZ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1455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0"/>
            <a:ext cx="12192000" cy="879231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cs-CZ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VYDANÝCH ROZHODNUTÍ O ZAJIŠTĚNÍ DO ZZC</a:t>
            </a:r>
            <a:endParaRPr lang="cs-CZ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3697291"/>
              </p:ext>
            </p:extLst>
          </p:nvPr>
        </p:nvGraphicFramePr>
        <p:xfrm>
          <a:off x="-79131" y="879232"/>
          <a:ext cx="12271131" cy="5978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ovéPole 2"/>
          <p:cNvSpPr txBox="1"/>
          <p:nvPr/>
        </p:nvSpPr>
        <p:spPr>
          <a:xfrm>
            <a:off x="9571134" y="3393031"/>
            <a:ext cx="1271104" cy="5232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400" b="1" dirty="0" smtClean="0">
                <a:solidFill>
                  <a:srgbClr val="002060"/>
                </a:solidFill>
              </a:rPr>
              <a:t>-43</a:t>
            </a:r>
          </a:p>
          <a:p>
            <a:pPr algn="ctr"/>
            <a:r>
              <a:rPr lang="cs-CZ" sz="1400" dirty="0">
                <a:solidFill>
                  <a:srgbClr val="002060"/>
                </a:solidFill>
              </a:rPr>
              <a:t>-</a:t>
            </a:r>
            <a:r>
              <a:rPr lang="cs-CZ" sz="1400" dirty="0" smtClean="0">
                <a:solidFill>
                  <a:srgbClr val="002060"/>
                </a:solidFill>
              </a:rPr>
              <a:t> 49,4 %</a:t>
            </a:r>
            <a:endParaRPr lang="cs-CZ" sz="1400" dirty="0">
              <a:solidFill>
                <a:srgbClr val="002060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1909482" y="4168588"/>
            <a:ext cx="941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44</a:t>
            </a:r>
          </a:p>
          <a:p>
            <a:endParaRPr lang="cs-CZ" dirty="0"/>
          </a:p>
        </p:txBody>
      </p:sp>
      <p:sp>
        <p:nvSpPr>
          <p:cNvPr id="8" name="Šipka nahoru 7"/>
          <p:cNvSpPr/>
          <p:nvPr/>
        </p:nvSpPr>
        <p:spPr bwMode="auto">
          <a:xfrm flipV="1">
            <a:off x="8909731" y="3393030"/>
            <a:ext cx="589449" cy="1587048"/>
          </a:xfrm>
          <a:prstGeom prst="upArrow">
            <a:avLst/>
          </a:prstGeom>
          <a:gradFill flip="none" rotWithShape="1">
            <a:gsLst>
              <a:gs pos="1000">
                <a:schemeClr val="accent1">
                  <a:tint val="98000"/>
                  <a:hueMod val="94000"/>
                  <a:satMod val="130000"/>
                  <a:lumMod val="128000"/>
                </a:schemeClr>
              </a:gs>
              <a:gs pos="100000">
                <a:schemeClr val="accent1">
                  <a:shade val="94000"/>
                  <a:lumMod val="88000"/>
                </a:schemeClr>
              </a:gs>
            </a:gsLst>
            <a:lin ang="5400000" scaled="0"/>
            <a:tileRect/>
          </a:gradFill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3574473" y="2576945"/>
            <a:ext cx="49793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002060"/>
                </a:solidFill>
              </a:rPr>
              <a:t>V loňském roce byla oproti roku 2024 migrační vlna většího rozsahu a tím poklesl počet cizinců, kteří na území pobývali nelegálně – tranzitní migrace.</a:t>
            </a:r>
          </a:p>
          <a:p>
            <a:endParaRPr lang="cs-CZ" sz="1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20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1"/>
                </a:solidFill>
              </a:rPr>
              <a:t>                                          HLAVNÍ PŘÍČINY   DOPRAVNÍCH   NEHOD  NA ÚZEMÍ  KRAJE  ZA 10 LET</a:t>
            </a:r>
            <a:endParaRPr lang="cs-CZ" b="1" dirty="0">
              <a:solidFill>
                <a:schemeClr val="accent1"/>
              </a:solidFill>
            </a:endParaRPr>
          </a:p>
        </p:txBody>
      </p:sp>
      <p:graphicFrame>
        <p:nvGraphicFramePr>
          <p:cNvPr id="4" name="Graf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6944068"/>
              </p:ext>
            </p:extLst>
          </p:nvPr>
        </p:nvGraphicFramePr>
        <p:xfrm>
          <a:off x="321733" y="1030777"/>
          <a:ext cx="4466398" cy="49876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Obdélník 4"/>
          <p:cNvSpPr/>
          <p:nvPr/>
        </p:nvSpPr>
        <p:spPr>
          <a:xfrm>
            <a:off x="1537855" y="673331"/>
            <a:ext cx="20283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RYCHLOST</a:t>
            </a:r>
            <a:endParaRPr lang="cs-CZ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Graf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8279437"/>
              </p:ext>
            </p:extLst>
          </p:nvPr>
        </p:nvGraphicFramePr>
        <p:xfrm>
          <a:off x="5683134" y="1030777"/>
          <a:ext cx="6508866" cy="5187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Obdélník 7"/>
          <p:cNvSpPr/>
          <p:nvPr/>
        </p:nvSpPr>
        <p:spPr>
          <a:xfrm>
            <a:off x="6575366" y="673331"/>
            <a:ext cx="21114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cs-CZ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PŘEDJÍŽDĚNÍ</a:t>
            </a:r>
            <a:endParaRPr lang="cs-CZ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Šipka dolů 8"/>
          <p:cNvSpPr/>
          <p:nvPr/>
        </p:nvSpPr>
        <p:spPr>
          <a:xfrm>
            <a:off x="4372495" y="1812175"/>
            <a:ext cx="232756" cy="723207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758A1A98-10C7-4972-ACA8-B467847C92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1409540" y="6217919"/>
            <a:ext cx="427526" cy="46470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6" name="TextovéPole 5"/>
          <p:cNvSpPr txBox="1"/>
          <p:nvPr/>
        </p:nvSpPr>
        <p:spPr>
          <a:xfrm>
            <a:off x="10756669" y="6217919"/>
            <a:ext cx="399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4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33532756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0"/>
            <a:ext cx="12192000" cy="940777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cs-CZ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Počet vydaných rozhodnutí o správním vyhoštění</a:t>
            </a:r>
            <a:endParaRPr lang="cs-CZ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2840752"/>
              </p:ext>
            </p:extLst>
          </p:nvPr>
        </p:nvGraphicFramePr>
        <p:xfrm>
          <a:off x="2" y="940777"/>
          <a:ext cx="12191998" cy="59172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ovéPole 2"/>
          <p:cNvSpPr txBox="1"/>
          <p:nvPr/>
        </p:nvSpPr>
        <p:spPr>
          <a:xfrm>
            <a:off x="9991897" y="3393031"/>
            <a:ext cx="1080655" cy="5232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400" b="1" dirty="0" smtClean="0">
                <a:solidFill>
                  <a:schemeClr val="accent1"/>
                </a:solidFill>
              </a:rPr>
              <a:t>- 69</a:t>
            </a:r>
          </a:p>
          <a:p>
            <a:pPr algn="ctr"/>
            <a:r>
              <a:rPr lang="cs-CZ" sz="1400" dirty="0" smtClean="0">
                <a:solidFill>
                  <a:schemeClr val="accent1"/>
                </a:solidFill>
              </a:rPr>
              <a:t>- 15,4 %</a:t>
            </a:r>
            <a:endParaRPr lang="cs-CZ" sz="1400" dirty="0">
              <a:solidFill>
                <a:schemeClr val="accent1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1925367" y="2697480"/>
            <a:ext cx="6982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378</a:t>
            </a:r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758A1A98-10C7-4972-ACA8-B467847C92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537254" y="6216546"/>
            <a:ext cx="427526" cy="46470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3" name="TextovéPole 2"/>
          <p:cNvSpPr txBox="1"/>
          <p:nvPr/>
        </p:nvSpPr>
        <p:spPr>
          <a:xfrm>
            <a:off x="3599411" y="2793076"/>
            <a:ext cx="46468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Pokles cizinců, kterým bylo vydáno rozhodnutí o správním vyhoštění je ovlivněn z důvodu méně záchytů osob </a:t>
            </a:r>
            <a:r>
              <a:rPr lang="cs-CZ" dirty="0" smtClean="0">
                <a:solidFill>
                  <a:schemeClr val="bg1"/>
                </a:solidFill>
              </a:rPr>
              <a:t>– státní příslušnost SYR</a:t>
            </a:r>
            <a:r>
              <a:rPr lang="cs-CZ" dirty="0">
                <a:solidFill>
                  <a:schemeClr val="bg1"/>
                </a:solidFill>
              </a:rPr>
              <a:t>, AFG, TUR</a:t>
            </a:r>
            <a:r>
              <a:rPr lang="cs-CZ" dirty="0" smtClean="0">
                <a:solidFill>
                  <a:schemeClr val="bg1"/>
                </a:solidFill>
              </a:rPr>
              <a:t>.</a:t>
            </a:r>
            <a:endParaRPr lang="cs-CZ" dirty="0">
              <a:solidFill>
                <a:schemeClr val="bg1"/>
              </a:solidFill>
            </a:endParaRPr>
          </a:p>
          <a:p>
            <a:endParaRPr lang="cs-CZ" b="1" dirty="0"/>
          </a:p>
        </p:txBody>
      </p:sp>
      <p:sp>
        <p:nvSpPr>
          <p:cNvPr id="4" name="TextovéPole 3"/>
          <p:cNvSpPr txBox="1"/>
          <p:nvPr/>
        </p:nvSpPr>
        <p:spPr>
          <a:xfrm>
            <a:off x="10681854" y="6284422"/>
            <a:ext cx="3906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40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3349295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0"/>
            <a:ext cx="12192000" cy="896815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cs-CZ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Některé ukazatele činnosti  CP</a:t>
            </a:r>
            <a:endParaRPr lang="cs-CZ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5956850"/>
              </p:ext>
            </p:extLst>
          </p:nvPr>
        </p:nvGraphicFramePr>
        <p:xfrm>
          <a:off x="3" y="896815"/>
          <a:ext cx="12191998" cy="59611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ovéPole 2"/>
          <p:cNvSpPr txBox="1"/>
          <p:nvPr/>
        </p:nvSpPr>
        <p:spPr>
          <a:xfrm>
            <a:off x="1512916" y="4688378"/>
            <a:ext cx="1005841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400" b="1" dirty="0" smtClean="0">
                <a:solidFill>
                  <a:schemeClr val="bg1"/>
                </a:solidFill>
              </a:rPr>
              <a:t>- 26</a:t>
            </a:r>
          </a:p>
          <a:p>
            <a:pPr algn="ctr"/>
            <a:r>
              <a:rPr lang="cs-CZ" sz="1400" dirty="0" smtClean="0">
                <a:solidFill>
                  <a:schemeClr val="bg1"/>
                </a:solidFill>
              </a:rPr>
              <a:t>- 25,9 </a:t>
            </a:r>
            <a:r>
              <a:rPr lang="cs-CZ" sz="1400" dirty="0">
                <a:solidFill>
                  <a:schemeClr val="bg1"/>
                </a:solidFill>
              </a:rPr>
              <a:t>%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1113905" y="3265254"/>
            <a:ext cx="91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62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473825" y="1197033"/>
            <a:ext cx="3042459" cy="6463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Záchyt neregulérních dokladů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3807228" y="1197033"/>
            <a:ext cx="3636817" cy="6463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Záchyt padělaných  </a:t>
            </a: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cs-CZ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pozměněných veřejných listin</a:t>
            </a:r>
            <a:endParaRPr lang="cs-CZ" dirty="0"/>
          </a:p>
        </p:txBody>
      </p:sp>
      <p:graphicFrame>
        <p:nvGraphicFramePr>
          <p:cNvPr id="10" name="Zástupný symbol pro obsah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7343019"/>
              </p:ext>
            </p:extLst>
          </p:nvPr>
        </p:nvGraphicFramePr>
        <p:xfrm>
          <a:off x="3776054" y="3133899"/>
          <a:ext cx="3699163" cy="32846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Zástupný symbol pro obsah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4602787"/>
              </p:ext>
            </p:extLst>
          </p:nvPr>
        </p:nvGraphicFramePr>
        <p:xfrm>
          <a:off x="7556268" y="2485505"/>
          <a:ext cx="4488874" cy="41729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8163097" y="2485505"/>
            <a:ext cx="4239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bg1"/>
                </a:solidFill>
              </a:rPr>
              <a:t>83</a:t>
            </a:r>
            <a:endParaRPr lang="cs-CZ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940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0"/>
            <a:ext cx="12192000" cy="896815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cs-CZ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adělání </a:t>
            </a:r>
            <a:r>
              <a:rPr lang="cs-CZ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lékařského posudku (cizinci</a:t>
            </a:r>
            <a:r>
              <a:rPr lang="cs-CZ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§ 350/1</a:t>
            </a:r>
            <a:endParaRPr lang="cs-CZ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1029198"/>
              </p:ext>
            </p:extLst>
          </p:nvPr>
        </p:nvGraphicFramePr>
        <p:xfrm>
          <a:off x="2" y="896815"/>
          <a:ext cx="12191999" cy="59611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ovéPole 2"/>
          <p:cNvSpPr txBox="1"/>
          <p:nvPr/>
        </p:nvSpPr>
        <p:spPr>
          <a:xfrm>
            <a:off x="9571134" y="3393031"/>
            <a:ext cx="1271104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400" b="1" dirty="0" smtClean="0">
                <a:solidFill>
                  <a:schemeClr val="accent1"/>
                </a:solidFill>
                <a:latin typeface="Calibri" panose="020F0502020204030204"/>
              </a:rPr>
              <a:t>+100 %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1945178" y="1936043"/>
            <a:ext cx="5325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 dirty="0" smtClean="0">
                <a:solidFill>
                  <a:prstClr val="black"/>
                </a:solidFill>
                <a:latin typeface="Calibri" panose="020F0502020204030204"/>
              </a:rPr>
              <a:t>46</a:t>
            </a:r>
            <a:endParaRPr kumimoji="0" lang="cs-CZ" sz="1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758A1A98-10C7-4972-ACA8-B467847C92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537254" y="6216546"/>
            <a:ext cx="427526" cy="46470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3" name="TextovéPole 2"/>
          <p:cNvSpPr txBox="1"/>
          <p:nvPr/>
        </p:nvSpPr>
        <p:spPr>
          <a:xfrm>
            <a:off x="3466407" y="2502131"/>
            <a:ext cx="51455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accent1"/>
                </a:solidFill>
              </a:rPr>
              <a:t>Důvodem vysokého nárůstu padělaných posudků, je nyní nový trend </a:t>
            </a:r>
            <a:r>
              <a:rPr lang="cs-CZ" b="1" dirty="0" smtClean="0">
                <a:solidFill>
                  <a:schemeClr val="accent1"/>
                </a:solidFill>
              </a:rPr>
              <a:t>osob, </a:t>
            </a:r>
            <a:r>
              <a:rPr lang="cs-CZ" b="1" dirty="0">
                <a:solidFill>
                  <a:schemeClr val="accent1"/>
                </a:solidFill>
              </a:rPr>
              <a:t>kteří jsou žadateli o řidičský </a:t>
            </a:r>
            <a:r>
              <a:rPr lang="cs-CZ" b="1" dirty="0" smtClean="0">
                <a:solidFill>
                  <a:schemeClr val="accent1"/>
                </a:solidFill>
              </a:rPr>
              <a:t>průkaz a předkládají </a:t>
            </a:r>
            <a:r>
              <a:rPr lang="cs-CZ" b="1" dirty="0">
                <a:solidFill>
                  <a:schemeClr val="accent1"/>
                </a:solidFill>
              </a:rPr>
              <a:t>také padělané řidičské průkazy. Nově se nyní v roce 2025 ojediněle objevily padělky „potvrzení o vykonání jazykové zkoušky“ při žádosti o trvalý pobyt. </a:t>
            </a:r>
          </a:p>
          <a:p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50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600D759-2204-5C3F-0E45-631AD0A09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31AA68B3-A441-64AB-C9F8-66CF8F1BD4D3}"/>
              </a:ext>
            </a:extLst>
          </p:cNvPr>
          <p:cNvCxnSpPr>
            <a:cxnSpLocks/>
          </p:cNvCxnSpPr>
          <p:nvPr/>
        </p:nvCxnSpPr>
        <p:spPr>
          <a:xfrm>
            <a:off x="10301817" y="6265865"/>
            <a:ext cx="1885871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Obrázek 17">
            <a:extLst>
              <a:ext uri="{FF2B5EF4-FFF2-40B4-BE49-F238E27FC236}">
                <a16:creationId xmlns:a16="http://schemas.microsoft.com/office/drawing/2014/main" id="{5C76964D-599F-10AC-21FB-D0A56D8F36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3323" y="5884530"/>
            <a:ext cx="773084" cy="762669"/>
          </a:xfrm>
          <a:prstGeom prst="rect">
            <a:avLst/>
          </a:prstGeom>
        </p:spPr>
      </p:pic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7A0B158A-8975-39A7-AF63-8C2A5DBB49F5}"/>
              </a:ext>
            </a:extLst>
          </p:cNvPr>
          <p:cNvCxnSpPr>
            <a:cxnSpLocks/>
          </p:cNvCxnSpPr>
          <p:nvPr/>
        </p:nvCxnSpPr>
        <p:spPr>
          <a:xfrm>
            <a:off x="33438" y="6740130"/>
            <a:ext cx="9691587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ovéPole 61">
            <a:extLst>
              <a:ext uri="{FF2B5EF4-FFF2-40B4-BE49-F238E27FC236}">
                <a16:creationId xmlns:a16="http://schemas.microsoft.com/office/drawing/2014/main" id="{545F5D5C-7634-BA73-6E0B-C8B887511A59}"/>
              </a:ext>
            </a:extLst>
          </p:cNvPr>
          <p:cNvSpPr txBox="1"/>
          <p:nvPr/>
        </p:nvSpPr>
        <p:spPr>
          <a:xfrm>
            <a:off x="1056068" y="2798564"/>
            <a:ext cx="94015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dirty="0" smtClean="0">
                <a:solidFill>
                  <a:schemeClr val="accent1"/>
                </a:solidFill>
                <a:latin typeface="Bahnschrift" panose="020B0502040204020203" pitchFamily="34" charset="0"/>
              </a:rPr>
              <a:t>      DĚKUJI </a:t>
            </a:r>
            <a:r>
              <a:rPr lang="cs-CZ" sz="5400" dirty="0">
                <a:solidFill>
                  <a:schemeClr val="accent1"/>
                </a:solidFill>
                <a:latin typeface="Bahnschrift" panose="020B0502040204020203" pitchFamily="34" charset="0"/>
              </a:rPr>
              <a:t>ZA POZORNOST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8132950-649D-47DD-7F2D-3F69A31B3578}"/>
              </a:ext>
            </a:extLst>
          </p:cNvPr>
          <p:cNvSpPr txBox="1"/>
          <p:nvPr/>
        </p:nvSpPr>
        <p:spPr>
          <a:xfrm>
            <a:off x="9784081" y="6265865"/>
            <a:ext cx="2403607" cy="461665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plk. Mgr. </a:t>
            </a:r>
            <a:r>
              <a:rPr lang="cs-CZ" sz="8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René Peták </a:t>
            </a:r>
          </a:p>
          <a:p>
            <a:r>
              <a:rPr lang="cs-CZ" sz="8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náměstek ředitele krajského ředitelství pro vnější službu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64194643-ACF0-A55C-4480-6FB5EA812BE8}"/>
              </a:ext>
            </a:extLst>
          </p:cNvPr>
          <p:cNvSpPr txBox="1"/>
          <p:nvPr/>
        </p:nvSpPr>
        <p:spPr>
          <a:xfrm>
            <a:off x="10697805" y="0"/>
            <a:ext cx="16353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dirty="0">
                <a:solidFill>
                  <a:schemeClr val="accent1"/>
                </a:solidFill>
                <a:latin typeface="Bahnschrift" panose="020B0502040204020203" pitchFamily="34" charset="0"/>
              </a:rPr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9233323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16131"/>
            <a:ext cx="12192000" cy="764771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cs-CZ" sz="2000" b="1" dirty="0" smtClean="0">
                <a:solidFill>
                  <a:schemeClr val="accent1"/>
                </a:solidFill>
              </a:rPr>
              <a:t/>
            </a:r>
            <a:br>
              <a:rPr lang="cs-CZ" sz="2000" b="1" dirty="0" smtClean="0">
                <a:solidFill>
                  <a:schemeClr val="accent1"/>
                </a:solidFill>
              </a:rPr>
            </a:br>
            <a:r>
              <a:rPr lang="cs-CZ" sz="2000" b="1" dirty="0" smtClean="0">
                <a:solidFill>
                  <a:schemeClr val="accent1"/>
                </a:solidFill>
              </a:rPr>
              <a:t>HLAVNÍ </a:t>
            </a:r>
            <a:r>
              <a:rPr lang="cs-CZ" sz="2000" b="1" dirty="0">
                <a:solidFill>
                  <a:schemeClr val="accent1"/>
                </a:solidFill>
              </a:rPr>
              <a:t>PŘÍČINY   DOPRAVNÍCH   NEHOD  NA ÚZEMÍ  KRAJE  ZA 10 LET</a:t>
            </a:r>
            <a:br>
              <a:rPr lang="cs-CZ" sz="2000" b="1" dirty="0">
                <a:solidFill>
                  <a:schemeClr val="accent1"/>
                </a:solidFill>
              </a:rPr>
            </a:br>
            <a:endParaRPr lang="cs-CZ" altLang="cs-CZ" sz="2000" b="1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Graf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4082608"/>
              </p:ext>
            </p:extLst>
          </p:nvPr>
        </p:nvGraphicFramePr>
        <p:xfrm>
          <a:off x="314959" y="1535853"/>
          <a:ext cx="5408507" cy="46278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ovéPole 1"/>
          <p:cNvSpPr txBox="1"/>
          <p:nvPr/>
        </p:nvSpPr>
        <p:spPr>
          <a:xfrm>
            <a:off x="2466104" y="1009299"/>
            <a:ext cx="1468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PŘEDNOST</a:t>
            </a:r>
            <a:endParaRPr lang="cs-CZ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Graf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3488880"/>
              </p:ext>
            </p:extLst>
          </p:nvPr>
        </p:nvGraphicFramePr>
        <p:xfrm>
          <a:off x="5994401" y="1766147"/>
          <a:ext cx="5906346" cy="43975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ovéPole 3"/>
          <p:cNvSpPr txBox="1"/>
          <p:nvPr/>
        </p:nvSpPr>
        <p:spPr>
          <a:xfrm>
            <a:off x="8067041" y="1009299"/>
            <a:ext cx="1903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ZPŮSOB JÍZDY</a:t>
            </a:r>
            <a:endParaRPr lang="cs-CZ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Šipka dolů 4"/>
          <p:cNvSpPr/>
          <p:nvPr/>
        </p:nvSpPr>
        <p:spPr>
          <a:xfrm rot="10800000">
            <a:off x="5228704" y="1009299"/>
            <a:ext cx="249381" cy="526554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758A1A98-10C7-4972-ACA8-B467847C92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1351351" y="6242857"/>
            <a:ext cx="427526" cy="46470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3" name="TextovéPole 2"/>
          <p:cNvSpPr txBox="1"/>
          <p:nvPr/>
        </p:nvSpPr>
        <p:spPr>
          <a:xfrm>
            <a:off x="10773295" y="6242857"/>
            <a:ext cx="3657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5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44916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5908"/>
            <a:ext cx="12192000" cy="807186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 eaLnBrk="1" hangingPunct="1"/>
            <a:r>
              <a:rPr lang="cs-CZ" altLang="cs-CZ" sz="2000" b="1" cap="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POČET DN na území Stč. kraje v roce 2024</a:t>
            </a:r>
            <a:endParaRPr lang="cs-CZ" altLang="cs-CZ" sz="2000" b="1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7157258" y="1142258"/>
            <a:ext cx="3963600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1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Celkově na území Stč. kraje došlo k </a:t>
            </a:r>
            <a:r>
              <a:rPr lang="cs-CZ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16 343 dopravním nehodám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1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Nejvíce se DN stalo na </a:t>
            </a:r>
            <a:r>
              <a:rPr lang="cs-CZ" sz="1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území ÚO Mladá Boleslav (2 037)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1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Největší pokles DN zaznamenal </a:t>
            </a:r>
            <a:r>
              <a:rPr lang="cs-CZ" sz="1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ÚO Nymburk (- 141)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1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Naopak největší nárůst DN byl na </a:t>
            </a:r>
            <a:r>
              <a:rPr lang="cs-CZ" sz="1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ÚO Benešov (234)</a:t>
            </a:r>
            <a:endParaRPr lang="cs-CZ" sz="1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Obrázek 19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560" y="898248"/>
            <a:ext cx="704047" cy="612000"/>
          </a:xfrm>
          <a:prstGeom prst="rect">
            <a:avLst/>
          </a:prstGeom>
        </p:spPr>
      </p:pic>
      <p:sp>
        <p:nvSpPr>
          <p:cNvPr id="17" name="TextovéPole 16"/>
          <p:cNvSpPr txBox="1"/>
          <p:nvPr/>
        </p:nvSpPr>
        <p:spPr>
          <a:xfrm>
            <a:off x="7098741" y="3642487"/>
            <a:ext cx="4135473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1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Na sledovaných dálnicích Stč. kraje </a:t>
            </a:r>
            <a:r>
              <a:rPr lang="cs-CZ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došlo k 1 181 dopravním nehodám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1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Nejvíce se DN stalo na úseku </a:t>
            </a:r>
            <a:r>
              <a:rPr lang="cs-CZ" sz="1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DO Mirošovice (339)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1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Zároveň k největšímu poklesu došlo na úseku </a:t>
            </a:r>
            <a:r>
              <a:rPr lang="cs-CZ" sz="1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DO Rudná (-103)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1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Naopak nárůst DN byl na dálnici </a:t>
            </a:r>
            <a:r>
              <a:rPr lang="cs-CZ" sz="1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D1</a:t>
            </a:r>
            <a:r>
              <a:rPr lang="cs-CZ" sz="1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 úseku DO Bernartice (19)</a:t>
            </a:r>
            <a:endParaRPr lang="cs-CZ" sz="1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Skupina 1"/>
          <p:cNvGrpSpPr/>
          <p:nvPr/>
        </p:nvGrpSpPr>
        <p:grpSpPr>
          <a:xfrm>
            <a:off x="2471095" y="4230118"/>
            <a:ext cx="592975" cy="612000"/>
            <a:chOff x="2216873" y="4240790"/>
            <a:chExt cx="592975" cy="612000"/>
          </a:xfrm>
        </p:grpSpPr>
        <p:pic>
          <p:nvPicPr>
            <p:cNvPr id="9" name="Obrázek 8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16873" y="4240790"/>
              <a:ext cx="592975" cy="612000"/>
            </a:xfrm>
            <a:prstGeom prst="rect">
              <a:avLst/>
            </a:prstGeom>
          </p:spPr>
        </p:pic>
        <p:pic>
          <p:nvPicPr>
            <p:cNvPr id="10" name="Obrázek 9"/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11200"/>
                      </a14:imgEffect>
                      <a14:imgEffect>
                        <a14:saturation sat="36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48648" y="4510918"/>
              <a:ext cx="329426" cy="288000"/>
            </a:xfrm>
            <a:prstGeom prst="rect">
              <a:avLst/>
            </a:prstGeom>
          </p:spPr>
        </p:pic>
      </p:grpSp>
      <p:graphicFrame>
        <p:nvGraphicFramePr>
          <p:cNvPr id="12" name="Graf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400274"/>
              </p:ext>
            </p:extLst>
          </p:nvPr>
        </p:nvGraphicFramePr>
        <p:xfrm>
          <a:off x="472057" y="754254"/>
          <a:ext cx="4581525" cy="2555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3" name="Graf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0700911"/>
              </p:ext>
            </p:extLst>
          </p:nvPr>
        </p:nvGraphicFramePr>
        <p:xfrm>
          <a:off x="472057" y="3760786"/>
          <a:ext cx="4591050" cy="2519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14" name="Obrázek 13">
            <a:extLst>
              <a:ext uri="{FF2B5EF4-FFF2-40B4-BE49-F238E27FC236}">
                <a16:creationId xmlns:a16="http://schemas.microsoft.com/office/drawing/2014/main" id="{758A1A98-10C7-4972-ACA8-B467847C92D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1401227" y="6256770"/>
            <a:ext cx="427526" cy="46470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3" name="TextovéPole 2"/>
          <p:cNvSpPr txBox="1"/>
          <p:nvPr/>
        </p:nvSpPr>
        <p:spPr>
          <a:xfrm>
            <a:off x="10919901" y="6356350"/>
            <a:ext cx="2569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6</a:t>
            </a:r>
            <a:endParaRPr lang="cs-CZ" sz="12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472057" y="3483788"/>
            <a:ext cx="45910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 smtClean="0"/>
              <a:t>              </a:t>
            </a:r>
            <a:r>
              <a:rPr lang="cs-CZ" sz="1200" b="1" dirty="0" smtClean="0">
                <a:solidFill>
                  <a:schemeClr val="bg2">
                    <a:lumMod val="75000"/>
                  </a:schemeClr>
                </a:solidFill>
              </a:rPr>
              <a:t>Rok 2024                            Rozdíl        Rok 2023</a:t>
            </a:r>
            <a:endParaRPr lang="cs-CZ" sz="12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4638501" y="3840480"/>
            <a:ext cx="24236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accent1"/>
                </a:solidFill>
              </a:rPr>
              <a:t>Územím </a:t>
            </a:r>
            <a:r>
              <a:rPr lang="cs-CZ" dirty="0" smtClean="0">
                <a:solidFill>
                  <a:schemeClr val="accent1"/>
                </a:solidFill>
              </a:rPr>
              <a:t>Středočeského </a:t>
            </a:r>
            <a:r>
              <a:rPr lang="cs-CZ" dirty="0">
                <a:solidFill>
                  <a:schemeClr val="accent1"/>
                </a:solidFill>
              </a:rPr>
              <a:t>kraje prochází</a:t>
            </a:r>
          </a:p>
          <a:p>
            <a:r>
              <a:rPr lang="cs-CZ" dirty="0">
                <a:solidFill>
                  <a:schemeClr val="accent1"/>
                </a:solidFill>
              </a:rPr>
              <a:t>9 dálnic o celkové délce 367 km, což odpovídá </a:t>
            </a:r>
            <a:r>
              <a:rPr lang="cs-CZ" dirty="0" smtClean="0">
                <a:solidFill>
                  <a:schemeClr val="accent1"/>
                </a:solidFill>
              </a:rPr>
              <a:t>téměř </a:t>
            </a:r>
            <a:r>
              <a:rPr lang="cs-CZ" dirty="0">
                <a:solidFill>
                  <a:schemeClr val="accent1"/>
                </a:solidFill>
              </a:rPr>
              <a:t>30% celkové délky</a:t>
            </a:r>
          </a:p>
          <a:p>
            <a:r>
              <a:rPr lang="cs-CZ" dirty="0" smtClean="0">
                <a:solidFill>
                  <a:schemeClr val="accent1"/>
                </a:solidFill>
              </a:rPr>
              <a:t>dálniční síti</a:t>
            </a:r>
            <a:endParaRPr lang="cs-CZ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789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5908"/>
            <a:ext cx="12192000" cy="807186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 eaLnBrk="1" hangingPunct="1"/>
            <a:r>
              <a:rPr lang="cs-CZ" altLang="cs-CZ" sz="2000" b="1" cap="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POČET DN, těžce a lehce zraněných PŘI DN v roce 2024</a:t>
            </a:r>
            <a:endParaRPr lang="cs-CZ" altLang="cs-CZ" sz="2000" b="1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6720457" y="1508728"/>
            <a:ext cx="445198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sz="1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 usmrcených došlo k poklesu o 9, TZ poklesu o 16</a:t>
            </a:r>
            <a:r>
              <a:rPr lang="cs-CZ" sz="14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LZ nárůst o 17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sz="1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 nejvíce usmrcení došlo na ÚO Benešov a Mělník shodně (9), největší nárůst byl na ÚO Rakovník (4), </a:t>
            </a:r>
            <a:r>
              <a:rPr lang="cs-CZ" sz="14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největší pokles byl na ÚO Kladno (- 9) </a:t>
            </a:r>
            <a:endParaRPr lang="cs-CZ" sz="14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endParaRPr lang="cs-CZ" sz="1400" b="1" dirty="0" smtClean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sz="1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 nejvíce TZ došlo na ÚO Benešov (44), k největšímu nárůstu došlo taktéž na ÚO Benešov (</a:t>
            </a:r>
            <a:r>
              <a:rPr lang="cs-CZ" sz="1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cs-CZ" sz="1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0)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endParaRPr lang="cs-CZ" sz="14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endParaRPr lang="cs-CZ" sz="1400" b="1" dirty="0" smtClean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sz="14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cs-CZ" sz="1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ehce zraněných osob bylo nejvíce na ÚO Benešov (379), největší nárůst zaznamenal opět ÚO Benešov (44)</a:t>
            </a:r>
            <a:endParaRPr lang="cs-CZ" sz="14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Obrázek 20"/>
          <p:cNvPicPr>
            <a:picLocks noChangeAspect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941" y="3357653"/>
            <a:ext cx="802872" cy="5760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</p:pic>
      <p:pic>
        <p:nvPicPr>
          <p:cNvPr id="22" name="Obrázek 21"/>
          <p:cNvPicPr>
            <a:picLocks noChangeAspect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941" y="4897172"/>
            <a:ext cx="833643" cy="5760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</p:pic>
      <p:pic>
        <p:nvPicPr>
          <p:cNvPr id="23" name="Obrázek 22"/>
          <p:cNvPicPr>
            <a:picLocks noChangeAspect="1"/>
          </p:cNvPicPr>
          <p:nvPr/>
        </p:nvPicPr>
        <p:blipFill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941" y="1508728"/>
            <a:ext cx="833643" cy="644765"/>
          </a:xfrm>
          <a:prstGeom prst="rect">
            <a:avLst/>
          </a:prstGeom>
          <a:ln>
            <a:noFill/>
          </a:ln>
        </p:spPr>
      </p:pic>
      <p:graphicFrame>
        <p:nvGraphicFramePr>
          <p:cNvPr id="9" name="Graf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6590383"/>
              </p:ext>
            </p:extLst>
          </p:nvPr>
        </p:nvGraphicFramePr>
        <p:xfrm>
          <a:off x="291547" y="1244349"/>
          <a:ext cx="4572000" cy="50432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pic>
        <p:nvPicPr>
          <p:cNvPr id="10" name="Obrázek 9">
            <a:extLst>
              <a:ext uri="{FF2B5EF4-FFF2-40B4-BE49-F238E27FC236}">
                <a16:creationId xmlns:a16="http://schemas.microsoft.com/office/drawing/2014/main" id="{758A1A98-10C7-4972-ACA8-B467847C92D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11537254" y="6216546"/>
            <a:ext cx="427526" cy="46470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2" name="TextovéPole 1"/>
          <p:cNvSpPr txBox="1"/>
          <p:nvPr/>
        </p:nvSpPr>
        <p:spPr>
          <a:xfrm>
            <a:off x="10700747" y="6216546"/>
            <a:ext cx="4716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  7</a:t>
            </a:r>
            <a:endParaRPr lang="cs-CZ" sz="12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1582567" y="2114670"/>
            <a:ext cx="1254466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6">
                    <a:lumMod val="50000"/>
                  </a:schemeClr>
                </a:solidFill>
              </a:rPr>
              <a:t>        -9 </a:t>
            </a:r>
            <a:endParaRPr lang="cs-CZ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4641669" y="4815840"/>
            <a:ext cx="727149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rgbClr val="FF0000"/>
                </a:solidFill>
              </a:rPr>
              <a:t>  </a:t>
            </a:r>
            <a:r>
              <a:rPr lang="cs-CZ" sz="1600" b="1" dirty="0" smtClean="0">
                <a:solidFill>
                  <a:srgbClr val="C00000"/>
                </a:solidFill>
              </a:rPr>
              <a:t>+17</a:t>
            </a:r>
            <a:endParaRPr lang="cs-CZ" sz="1600" b="1" dirty="0">
              <a:solidFill>
                <a:srgbClr val="C00000"/>
              </a:solidFill>
            </a:endParaRPr>
          </a:p>
        </p:txBody>
      </p:sp>
      <p:sp>
        <p:nvSpPr>
          <p:cNvPr id="13" name="Šipka nahoru 12"/>
          <p:cNvSpPr/>
          <p:nvPr/>
        </p:nvSpPr>
        <p:spPr bwMode="auto">
          <a:xfrm rot="10800000" flipV="1">
            <a:off x="5398305" y="4761978"/>
            <a:ext cx="282122" cy="423194"/>
          </a:xfrm>
          <a:prstGeom prst="upArrow">
            <a:avLst/>
          </a:prstGeom>
          <a:gradFill flip="none" rotWithShape="1">
            <a:gsLst>
              <a:gs pos="1000">
                <a:schemeClr val="accent1">
                  <a:tint val="98000"/>
                  <a:hueMod val="94000"/>
                  <a:satMod val="130000"/>
                  <a:lumMod val="128000"/>
                </a:schemeClr>
              </a:gs>
              <a:gs pos="100000">
                <a:schemeClr val="accent1">
                  <a:shade val="94000"/>
                  <a:lumMod val="88000"/>
                </a:schemeClr>
              </a:gs>
            </a:gsLst>
            <a:lin ang="5400000" scaled="0"/>
            <a:tileRect/>
          </a:gradFill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7320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Graf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0015725"/>
              </p:ext>
            </p:extLst>
          </p:nvPr>
        </p:nvGraphicFramePr>
        <p:xfrm>
          <a:off x="125896" y="1118440"/>
          <a:ext cx="7550478" cy="5010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2192000" cy="807186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 eaLnBrk="1" hangingPunct="1"/>
            <a:r>
              <a:rPr lang="cs-CZ" altLang="cs-CZ" sz="2000" b="1" cap="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POČET Usmrcených PŘI DN PODLE DRUHU KOMUNIKACE v roce 2024</a:t>
            </a:r>
            <a:endParaRPr lang="cs-CZ" altLang="cs-CZ" sz="2000" b="1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356161850"/>
              </p:ext>
            </p:extLst>
          </p:nvPr>
        </p:nvGraphicFramePr>
        <p:xfrm>
          <a:off x="7397496" y="2863355"/>
          <a:ext cx="1719072" cy="11521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ovéPole 7"/>
          <p:cNvSpPr txBox="1"/>
          <p:nvPr/>
        </p:nvSpPr>
        <p:spPr>
          <a:xfrm>
            <a:off x="9272016" y="3116261"/>
            <a:ext cx="2788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 nárůstu došlo pouze na dálnicích</a:t>
            </a:r>
            <a:endParaRPr lang="cs-CZ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947205728"/>
              </p:ext>
            </p:extLst>
          </p:nvPr>
        </p:nvGraphicFramePr>
        <p:xfrm>
          <a:off x="7397496" y="1281782"/>
          <a:ext cx="1719072" cy="11521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0" name="TextovéPole 9"/>
          <p:cNvSpPr txBox="1"/>
          <p:nvPr/>
        </p:nvSpPr>
        <p:spPr>
          <a:xfrm>
            <a:off x="9272016" y="1406286"/>
            <a:ext cx="2788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Nejvíc účastníků DN zemřelo na silnicích I.  a II. tříd</a:t>
            </a:r>
            <a:endParaRPr lang="cs-CZ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3603330561"/>
              </p:ext>
            </p:extLst>
          </p:nvPr>
        </p:nvGraphicFramePr>
        <p:xfrm>
          <a:off x="7397496" y="4645540"/>
          <a:ext cx="1719072" cy="11521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4" name="TextovéPole 13"/>
          <p:cNvSpPr txBox="1"/>
          <p:nvPr/>
        </p:nvSpPr>
        <p:spPr>
          <a:xfrm>
            <a:off x="9272016" y="4759947"/>
            <a:ext cx="2788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 poklesu  došlo na všech ostatních kategoriích silnic</a:t>
            </a:r>
            <a:endParaRPr lang="cs-CZ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1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89" y="959399"/>
            <a:ext cx="833643" cy="644765"/>
          </a:xfrm>
          <a:prstGeom prst="rect">
            <a:avLst/>
          </a:prstGeom>
          <a:ln>
            <a:noFill/>
          </a:ln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758A1A98-10C7-4972-ACA8-B467847C92D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flipH="1">
            <a:off x="11537254" y="6216546"/>
            <a:ext cx="427526" cy="46470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2" name="TextovéPole 1"/>
          <p:cNvSpPr txBox="1"/>
          <p:nvPr/>
        </p:nvSpPr>
        <p:spPr>
          <a:xfrm>
            <a:off x="10856422" y="6128748"/>
            <a:ext cx="403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        8 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3434986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5908"/>
            <a:ext cx="12192000" cy="807186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 eaLnBrk="1" hangingPunct="1"/>
            <a:r>
              <a:rPr lang="cs-CZ" altLang="cs-CZ" sz="2000" b="1" cap="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POČET těžce a lehce zraněných PŘI DN PODLE DRUHU KOMUNIKACE v roce 2024</a:t>
            </a:r>
            <a:endParaRPr lang="cs-CZ" altLang="cs-CZ" sz="2000" b="1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493416" y="5662252"/>
            <a:ext cx="4824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1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 nárůstu těžce zraněních došlo na silnicích I. tříd a MK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1400" b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 těžce zraněných došlo k poklesu na </a:t>
            </a:r>
            <a:r>
              <a:rPr lang="cs-CZ" sz="14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dálnicích, silnicích I. třídy a ÚK</a:t>
            </a:r>
            <a:endParaRPr lang="cs-CZ" sz="14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cs-CZ" sz="1400" b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6600173" y="5741885"/>
            <a:ext cx="4824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Nejvíce k lehkým zraněním docházelo na silnicích II. tříd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Největší nárůst byl na MK</a:t>
            </a:r>
            <a:endParaRPr lang="cs-CZ" sz="1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7" name="Diagram 16"/>
          <p:cNvGraphicFramePr/>
          <p:nvPr>
            <p:extLst>
              <p:ext uri="{D42A27DB-BD31-4B8C-83A1-F6EECF244321}">
                <p14:modId xmlns:p14="http://schemas.microsoft.com/office/powerpoint/2010/main" val="2280938477"/>
              </p:ext>
            </p:extLst>
          </p:nvPr>
        </p:nvGraphicFramePr>
        <p:xfrm>
          <a:off x="8346173" y="4671765"/>
          <a:ext cx="1332000" cy="46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Obrázek 2"/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04" y="887976"/>
            <a:ext cx="652335" cy="46800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3357" y="887976"/>
            <a:ext cx="639361" cy="468000"/>
          </a:xfrm>
          <a:prstGeom prst="rect">
            <a:avLst/>
          </a:prstGeom>
        </p:spPr>
      </p:pic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468407574"/>
              </p:ext>
            </p:extLst>
          </p:nvPr>
        </p:nvGraphicFramePr>
        <p:xfrm>
          <a:off x="2229394" y="4240642"/>
          <a:ext cx="1336538" cy="13567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1322832" y="937310"/>
            <a:ext cx="615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265</a:t>
            </a:r>
            <a:endParaRPr lang="cs-CZ" b="1" dirty="0">
              <a:solidFill>
                <a:srgbClr val="0099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2317799" y="921735"/>
            <a:ext cx="639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- 16</a:t>
            </a:r>
            <a:endParaRPr lang="cs-CZ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10282381" y="982190"/>
            <a:ext cx="950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3 238</a:t>
            </a:r>
            <a:endParaRPr lang="cs-CZ" b="1" dirty="0">
              <a:solidFill>
                <a:srgbClr val="0099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Šipka nahoru 19"/>
          <p:cNvSpPr/>
          <p:nvPr/>
        </p:nvSpPr>
        <p:spPr>
          <a:xfrm>
            <a:off x="9787772" y="946642"/>
            <a:ext cx="216000" cy="360000"/>
          </a:xfrm>
          <a:prstGeom prst="up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TextovéPole 20"/>
          <p:cNvSpPr txBox="1"/>
          <p:nvPr/>
        </p:nvSpPr>
        <p:spPr>
          <a:xfrm>
            <a:off x="9353009" y="991310"/>
            <a:ext cx="673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endParaRPr lang="cs-CZ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8" name="Graf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6071999"/>
              </p:ext>
            </p:extLst>
          </p:nvPr>
        </p:nvGraphicFramePr>
        <p:xfrm>
          <a:off x="534732" y="1360642"/>
          <a:ext cx="47304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graphicFrame>
        <p:nvGraphicFramePr>
          <p:cNvPr id="23" name="Graf 22"/>
          <p:cNvGraphicFramePr>
            <a:graphicFrameLocks/>
          </p:cNvGraphicFramePr>
          <p:nvPr>
            <p:extLst/>
          </p:nvPr>
        </p:nvGraphicFramePr>
        <p:xfrm>
          <a:off x="6646973" y="1360642"/>
          <a:ext cx="47304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pic>
        <p:nvPicPr>
          <p:cNvPr id="19" name="Obrázek 18">
            <a:extLst>
              <a:ext uri="{FF2B5EF4-FFF2-40B4-BE49-F238E27FC236}">
                <a16:creationId xmlns:a16="http://schemas.microsoft.com/office/drawing/2014/main" id="{758A1A98-10C7-4972-ACA8-B467847C92D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11537254" y="6216546"/>
            <a:ext cx="427526" cy="46470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2" name="TextovéPole 1"/>
          <p:cNvSpPr txBox="1"/>
          <p:nvPr/>
        </p:nvSpPr>
        <p:spPr>
          <a:xfrm>
            <a:off x="10829217" y="6295002"/>
            <a:ext cx="4041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  9</a:t>
            </a:r>
            <a:endParaRPr lang="cs-CZ" sz="1200" dirty="0"/>
          </a:p>
        </p:txBody>
      </p:sp>
      <p:sp>
        <p:nvSpPr>
          <p:cNvPr id="22" name="Šipka nahoru 21"/>
          <p:cNvSpPr/>
          <p:nvPr/>
        </p:nvSpPr>
        <p:spPr bwMode="auto">
          <a:xfrm flipV="1">
            <a:off x="1938527" y="921734"/>
            <a:ext cx="226497" cy="384907"/>
          </a:xfrm>
          <a:prstGeom prst="upArrow">
            <a:avLst/>
          </a:prstGeom>
          <a:gradFill flip="none" rotWithShape="1">
            <a:gsLst>
              <a:gs pos="1000">
                <a:schemeClr val="accent1">
                  <a:tint val="98000"/>
                  <a:hueMod val="94000"/>
                  <a:satMod val="130000"/>
                  <a:lumMod val="128000"/>
                </a:schemeClr>
              </a:gs>
              <a:gs pos="100000">
                <a:schemeClr val="accent1">
                  <a:shade val="94000"/>
                  <a:lumMod val="88000"/>
                </a:schemeClr>
              </a:gs>
            </a:gsLst>
            <a:lin ang="5400000" scaled="0"/>
            <a:tileRect/>
          </a:gradFill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Šipka dolů 4"/>
          <p:cNvSpPr/>
          <p:nvPr/>
        </p:nvSpPr>
        <p:spPr>
          <a:xfrm>
            <a:off x="1039090" y="3690851"/>
            <a:ext cx="365761" cy="307571"/>
          </a:xfrm>
          <a:prstGeom prst="downArrow">
            <a:avLst>
              <a:gd name="adj1" fmla="val 50000"/>
              <a:gd name="adj2" fmla="val 45698"/>
            </a:avLst>
          </a:prstGeom>
          <a:noFill/>
          <a:ln>
            <a:solidFill>
              <a:srgbClr val="A9D1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Šipka dolů 9"/>
          <p:cNvSpPr/>
          <p:nvPr/>
        </p:nvSpPr>
        <p:spPr>
          <a:xfrm>
            <a:off x="4763193" y="3690852"/>
            <a:ext cx="307571" cy="232756"/>
          </a:xfrm>
          <a:prstGeom prst="downArrow">
            <a:avLst/>
          </a:prstGeom>
          <a:noFill/>
          <a:ln>
            <a:solidFill>
              <a:srgbClr val="A9D1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883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Řez">
  <a:themeElements>
    <a:clrScheme name="Řez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Řez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Řez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0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3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4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5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6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7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8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9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0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10341</TotalTime>
  <Words>2193</Words>
  <Application>Microsoft Office PowerPoint</Application>
  <PresentationFormat>Širokoúhlá obrazovka</PresentationFormat>
  <Paragraphs>581</Paragraphs>
  <Slides>43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43</vt:i4>
      </vt:variant>
    </vt:vector>
  </HeadingPairs>
  <TitlesOfParts>
    <vt:vector size="53" baseType="lpstr">
      <vt:lpstr>Arial</vt:lpstr>
      <vt:lpstr>Arial Black</vt:lpstr>
      <vt:lpstr>Arial Narrow</vt:lpstr>
      <vt:lpstr>Bahnschrift</vt:lpstr>
      <vt:lpstr>Bahnschrift SemiBold</vt:lpstr>
      <vt:lpstr>Calibri</vt:lpstr>
      <vt:lpstr>Century Gothic</vt:lpstr>
      <vt:lpstr>Wingdings</vt:lpstr>
      <vt:lpstr>Wingdings 3</vt:lpstr>
      <vt:lpstr>Řez</vt:lpstr>
      <vt:lpstr>Prezentace aplikace PowerPoint</vt:lpstr>
      <vt:lpstr>Počet dopravních nehod, usmrcených a těžce zraněných osob v čase</vt:lpstr>
      <vt:lpstr>POČET  USMRCENÝH  OSOB  na ÚZEMÍ  V KRAJÍCH ČR v roce 2024</vt:lpstr>
      <vt:lpstr>Prezentace aplikace PowerPoint</vt:lpstr>
      <vt:lpstr> HLAVNÍ PŘÍČINY   DOPRAVNÍCH   NEHOD  NA ÚZEMÍ  KRAJE  ZA 10 LET </vt:lpstr>
      <vt:lpstr>POČET DN na území Stč. kraje v roce 2024</vt:lpstr>
      <vt:lpstr>POČET DN, těžce a lehce zraněných PŘI DN v roce 2024</vt:lpstr>
      <vt:lpstr>POČET Usmrcených PŘI DN PODLE DRUHU KOMUNIKACE v roce 2024</vt:lpstr>
      <vt:lpstr>POČET těžce a lehce zraněných PŘI DN PODLE DRUHU KOMUNIKACE v roce 2024</vt:lpstr>
      <vt:lpstr>POČET DN, Usmrcených, těžce a lehce zraněných PŘI DN PODLE dne v týdnu v roce 2024</vt:lpstr>
      <vt:lpstr>Hlavní Příčiny DN v roce 2024</vt:lpstr>
      <vt:lpstr>Hlavní Příčiny DN na dálnicích v roce 2024</vt:lpstr>
      <vt:lpstr>POČET DN ZPRACOVANÝCH NA „EUROFORMULÁŘ“ na území Stč. kraje v roce 2024</vt:lpstr>
      <vt:lpstr>POČET NEHOD PODLE DRUHU KOMUNIKACE (bez účelových komunikací) v roce 2024</vt:lpstr>
      <vt:lpstr>POČET NEHOD v obci, mimo obec a na žel. přejezdu v roce 2024</vt:lpstr>
      <vt:lpstr>Škoda vzniklá při dopravních nehodách v roce 2024</vt:lpstr>
      <vt:lpstr>Dopravní nehody podle zavinění v roce 2024</vt:lpstr>
      <vt:lpstr>Dopravní nehody s účastí chodce v roce 2024</vt:lpstr>
      <vt:lpstr>Dopravní nehody s účastí cyklisty v roce 2024</vt:lpstr>
      <vt:lpstr>Dopravní nehody s účastí cyklisty  a cyklisty na elektro kole v roce 2024</vt:lpstr>
      <vt:lpstr>Dopravní nehody s účastí motocyklisty v roce 2024</vt:lpstr>
      <vt:lpstr>Dopravní nehody pod vlivem alkoholu a drog v roce 2024</vt:lpstr>
      <vt:lpstr>Dopravní nehody zaviněné cyklisty a chodci pod vlivem alkoholu v roce 2024</vt:lpstr>
      <vt:lpstr>Dopravně inženýrská činnost v roce 2024</vt:lpstr>
      <vt:lpstr>Prezentace aplikace PowerPoint</vt:lpstr>
      <vt:lpstr>                                      POŘÁDKOVÁ SLUŽBA</vt:lpstr>
      <vt:lpstr>  POŘÁDKOVÁ   SLUŽBA  </vt:lpstr>
      <vt:lpstr>POŘÁDKOVÁ   SLUŽBA  POŘÁDKOVÁ   SLUŽBA  </vt:lpstr>
      <vt:lpstr>                                       POŘÁDKOVÁ SLUŽBA</vt:lpstr>
      <vt:lpstr> POŘÁDKOVÁ   SLUŽBA  </vt:lpstr>
      <vt:lpstr>POŘÁDKOVÁ   POLICIE</vt:lpstr>
      <vt:lpstr>   POŘÁDKOVÁ   SLUŽBA  </vt:lpstr>
      <vt:lpstr>                         ZBRANĚ, STŘELIVO A BEZPEČNOSTNÍ  MATERIÁL</vt:lpstr>
      <vt:lpstr>Držitelé zbrojních průkazů a zbraní</vt:lpstr>
      <vt:lpstr>Průměrný počet zbraní a jejich počty ve Středočeském kraji k 31. 12. 2024 podle kategorií</vt:lpstr>
      <vt:lpstr>Průměrný počet zbraní a jejich počty ve Středočeském kraji k 31. 12. 2024 podle vybraných druhů (nejčastější zastoupení zbraní mezi držiteli ZP)</vt:lpstr>
      <vt:lpstr>                                              Zkoušky odborné způsobilosti</vt:lpstr>
      <vt:lpstr>TRANZITNÍ NELEGÁLNÍ MIGRACE</vt:lpstr>
      <vt:lpstr>VYDANÝCH ROZHODNUTÍ O ZAJIŠTĚNÍ DO ZZC</vt:lpstr>
      <vt:lpstr>Počet vydaných rozhodnutí o správním vyhoštění</vt:lpstr>
      <vt:lpstr> Některé ukazatele činnosti  CP</vt:lpstr>
      <vt:lpstr>Padělání lékařského posudku (cizinci) § 350/1</vt:lpstr>
      <vt:lpstr>Prezentace aplikace PowerPoint</vt:lpstr>
    </vt:vector>
  </TitlesOfParts>
  <Company>Policie ČR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HOLÍK Radek</dc:creator>
  <cp:lastModifiedBy>PETÁK René</cp:lastModifiedBy>
  <cp:revision>421</cp:revision>
  <dcterms:created xsi:type="dcterms:W3CDTF">2023-01-06T10:26:08Z</dcterms:created>
  <dcterms:modified xsi:type="dcterms:W3CDTF">2025-01-28T07:26:55Z</dcterms:modified>
</cp:coreProperties>
</file>