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77" r:id="rId2"/>
    <p:sldId id="270" r:id="rId3"/>
    <p:sldId id="307" r:id="rId4"/>
    <p:sldId id="294" r:id="rId5"/>
    <p:sldId id="293" r:id="rId6"/>
    <p:sldId id="300" r:id="rId7"/>
    <p:sldId id="295" r:id="rId8"/>
    <p:sldId id="308" r:id="rId9"/>
    <p:sldId id="296" r:id="rId10"/>
    <p:sldId id="272" r:id="rId11"/>
    <p:sldId id="309" r:id="rId12"/>
    <p:sldId id="302" r:id="rId13"/>
    <p:sldId id="311" r:id="rId14"/>
    <p:sldId id="316" r:id="rId15"/>
    <p:sldId id="317" r:id="rId16"/>
    <p:sldId id="314" r:id="rId17"/>
    <p:sldId id="315" r:id="rId18"/>
    <p:sldId id="319" r:id="rId19"/>
    <p:sldId id="320" r:id="rId20"/>
    <p:sldId id="306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8F"/>
    <a:srgbClr val="F2C100"/>
    <a:srgbClr val="899B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6" autoAdjust="0"/>
    <p:restoredTop sz="88206" autoAdjust="0"/>
  </p:normalViewPr>
  <p:slideViewPr>
    <p:cSldViewPr snapToGrid="0">
      <p:cViewPr varScale="1">
        <p:scale>
          <a:sx n="119" d="100"/>
          <a:sy n="119" d="100"/>
        </p:scale>
        <p:origin x="762" y="4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6B50C-F469-491B-B67E-83863A32E23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6F34-F558-41C1-9DAF-31CAED88B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47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6F34-F558-41C1-9DAF-31CAED88BAB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202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6F34-F558-41C1-9DAF-31CAED88BAB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370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6F34-F558-41C1-9DAF-31CAED88BAB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640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6F34-F558-41C1-9DAF-31CAED88BAB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47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9438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60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028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167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 nové části - alternativn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1600200"/>
            <a:ext cx="9987951" cy="192601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 – úvod nové části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2898FE2-9EBD-46AD-92BA-05E355D51902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838200" y="3751263"/>
            <a:ext cx="9988550" cy="1298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09108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78961" cy="1325563"/>
          </a:xfrm>
          <a:ln>
            <a:noFill/>
          </a:ln>
        </p:spPr>
        <p:txBody>
          <a:bodyPr>
            <a:normAutofit/>
          </a:bodyPr>
          <a:lstStyle>
            <a:lvl1pPr>
              <a:defRPr sz="5400"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5874588" y="1847850"/>
            <a:ext cx="4842573" cy="4351338"/>
          </a:xfrm>
          <a:ln>
            <a:solidFill>
              <a:schemeClr val="tx1"/>
            </a:solidFill>
            <a:prstDash val="sysDot"/>
          </a:ln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 smtClean="0"/>
              <a:t>První úroveň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8200" y="1847850"/>
            <a:ext cx="4829355" cy="4351338"/>
          </a:xfrm>
          <a:ln>
            <a:solidFill>
              <a:schemeClr val="tx1"/>
            </a:solidFill>
            <a:prstDash val="sysDot"/>
          </a:ln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 smtClean="0"/>
              <a:t>První úroveň 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674B-9B5C-4509-92D8-007D8697E2BC}" type="datetime1">
              <a:rPr lang="cs-CZ" smtClean="0"/>
              <a:t>04.05.2026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899BB4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430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37955" cy="1325563"/>
          </a:xfrm>
          <a:ln w="3175">
            <a:noFill/>
          </a:ln>
        </p:spPr>
        <p:txBody>
          <a:bodyPr/>
          <a:lstStyle>
            <a:lvl1pPr>
              <a:defRPr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D930-04BE-4966-9E48-59C4A6955751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 baseline="0">
                <a:solidFill>
                  <a:srgbClr val="899BB4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3"/>
          </p:nvPr>
        </p:nvSpPr>
        <p:spPr>
          <a:xfrm>
            <a:off x="838200" y="1824038"/>
            <a:ext cx="9937750" cy="4038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31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48525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4758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74185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2211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524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F713-CD99-4B5F-8FD5-AB10DC4B0C77}" type="datetime1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7671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BF22F713-CD99-4B5F-8FD5-AB10DC4B0C77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891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BF22F713-CD99-4B5F-8FD5-AB10DC4B0C77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8704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BF22F713-CD99-4B5F-8FD5-AB10DC4B0C77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8681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183188" y="1885950"/>
            <a:ext cx="5592967" cy="3975100"/>
          </a:xfrm>
          <a:ln>
            <a:solidFill>
              <a:schemeClr val="tx1"/>
            </a:solidFill>
            <a:prstDash val="sysDot"/>
          </a:ln>
        </p:spPr>
        <p:txBody>
          <a:bodyPr>
            <a:normAutofit/>
          </a:bodyPr>
          <a:lstStyle>
            <a:lvl1pPr marL="228600" indent="-228600">
              <a:buFontTx/>
              <a:buBlip>
                <a:blip r:embed="rId3"/>
              </a:buBlip>
              <a:defRPr sz="2800"/>
            </a:lvl1pPr>
            <a:lvl2pPr marL="685800" indent="-228600">
              <a:buFontTx/>
              <a:buBlip>
                <a:blip r:embed="rId3"/>
              </a:buBlip>
              <a:defRPr sz="2400"/>
            </a:lvl2pPr>
            <a:lvl3pPr marL="1143000" indent="-228600">
              <a:buFontTx/>
              <a:buBlip>
                <a:blip r:embed="rId3"/>
              </a:buBlip>
              <a:defRPr sz="2000"/>
            </a:lvl3pPr>
            <a:lvl4pPr marL="1600200" indent="-228600">
              <a:buFontTx/>
              <a:buBlip>
                <a:blip r:embed="rId3"/>
              </a:buBlip>
              <a:defRPr sz="1800"/>
            </a:lvl4pPr>
            <a:lvl5pPr marL="2057400" indent="-228600">
              <a:buFontTx/>
              <a:buBlip>
                <a:blip r:embed="rId3"/>
              </a:buBlip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První úroveň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885950"/>
            <a:ext cx="3932237" cy="3983038"/>
          </a:xfrm>
          <a:ln>
            <a:solidFill>
              <a:schemeClr val="tx1"/>
            </a:solidFill>
            <a:prstDash val="sysDot"/>
          </a:ln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Anotace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5A92427F-4C1C-4E40-9F58-49862B5C8E31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899BB4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37955" cy="1325563"/>
          </a:xfrm>
          <a:ln w="3175">
            <a:noFill/>
          </a:ln>
        </p:spPr>
        <p:txBody>
          <a:bodyPr/>
          <a:lstStyle>
            <a:lvl1pPr>
              <a:defRPr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092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á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fld id="{C2898FE2-9EBD-46AD-92BA-05E355D51902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TextovéPole 4"/>
          <p:cNvSpPr txBox="1"/>
          <p:nvPr userDrawn="1"/>
        </p:nvSpPr>
        <p:spPr>
          <a:xfrm>
            <a:off x="777688" y="779929"/>
            <a:ext cx="1057611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Děkuji za pozornost!</a:t>
            </a:r>
            <a:br>
              <a:rPr lang="cs-CZ" sz="2800" dirty="0" smtClean="0">
                <a:solidFill>
                  <a:schemeClr val="bg1"/>
                </a:solidFill>
              </a:rPr>
            </a:br>
            <a:r>
              <a:rPr lang="cs-CZ" sz="2800" dirty="0" smtClean="0">
                <a:solidFill>
                  <a:schemeClr val="bg1"/>
                </a:solidFill>
              </a:rPr>
              <a:t/>
            </a:r>
            <a:br>
              <a:rPr lang="cs-CZ" sz="2800" dirty="0" smtClean="0">
                <a:solidFill>
                  <a:schemeClr val="bg1"/>
                </a:solidFill>
              </a:rPr>
            </a:br>
            <a:r>
              <a:rPr lang="cs-CZ" sz="2800" dirty="0" smtClean="0">
                <a:solidFill>
                  <a:schemeClr val="bg1"/>
                </a:solidFill>
              </a:rPr>
              <a:t>Na Vaše otázky rád/a odpovím.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777688" y="2831073"/>
            <a:ext cx="10576112" cy="2971333"/>
          </a:xfrm>
          <a:ln>
            <a:solidFill>
              <a:schemeClr val="bg1"/>
            </a:solidFill>
          </a:ln>
        </p:spPr>
        <p:txBody>
          <a:bodyPr tIns="180000">
            <a:normAutofit/>
          </a:bodyPr>
          <a:lstStyle>
            <a:lvl1pPr marL="0" indent="0" algn="ctr">
              <a:buNone/>
              <a:defRPr sz="2400" b="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Přidej svou vizitku</a:t>
            </a:r>
          </a:p>
          <a:p>
            <a:pPr lvl="0"/>
            <a:r>
              <a:rPr lang="cs-CZ" dirty="0" smtClean="0"/>
              <a:t>nprap. Jiří Četník</a:t>
            </a:r>
          </a:p>
          <a:p>
            <a:pPr lvl="0"/>
            <a:r>
              <a:rPr lang="cs-CZ" b="0" dirty="0" smtClean="0"/>
              <a:t>odbor služby pořádkové policie</a:t>
            </a:r>
          </a:p>
          <a:p>
            <a:pPr lvl="0"/>
            <a:r>
              <a:rPr lang="cs-CZ" b="0" dirty="0" smtClean="0"/>
              <a:t>Krajské ředitelství policie Jihomoravského kraje</a:t>
            </a:r>
          </a:p>
          <a:p>
            <a:pPr lvl="0"/>
            <a:r>
              <a:rPr lang="cs-CZ" dirty="0" smtClean="0"/>
              <a:t>tel. 721 111 222</a:t>
            </a:r>
          </a:p>
          <a:p>
            <a:pPr lvl="0"/>
            <a:r>
              <a:rPr lang="cs-CZ" dirty="0" smtClean="0"/>
              <a:t>e-mail: jiri.cetnik@pcr.cz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950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ečná stránka prázdná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fld id="{C2898FE2-9EBD-46AD-92BA-05E355D51902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282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3474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3369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 smtClean="0"/>
              <a:t>První úroveň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836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 smtClean="0"/>
              <a:t>První úroveň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141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 smtClean="0"/>
              <a:t>První úroveň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074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 smtClean="0"/>
              <a:t>První úroveň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867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9829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879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879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98FE2-9EBD-46AD-92BA-05E355D51902}" type="datetime1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04E7C-974F-4A0A-B26C-A8D0EFE075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14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74" r:id="rId4"/>
    <p:sldLayoutId id="2147483650" r:id="rId5"/>
    <p:sldLayoutId id="2147483659" r:id="rId6"/>
    <p:sldLayoutId id="2147483663" r:id="rId7"/>
    <p:sldLayoutId id="2147483664" r:id="rId8"/>
    <p:sldLayoutId id="2147483651" r:id="rId9"/>
    <p:sldLayoutId id="2147483660" r:id="rId10"/>
    <p:sldLayoutId id="2147483665" r:id="rId11"/>
    <p:sldLayoutId id="2147483666" r:id="rId12"/>
    <p:sldLayoutId id="2147483671" r:id="rId13"/>
    <p:sldLayoutId id="2147483652" r:id="rId14"/>
    <p:sldLayoutId id="2147483654" r:id="rId15"/>
    <p:sldLayoutId id="2147483657" r:id="rId16"/>
    <p:sldLayoutId id="2147483661" r:id="rId17"/>
    <p:sldLayoutId id="2147483667" r:id="rId18"/>
    <p:sldLayoutId id="2147483668" r:id="rId19"/>
    <p:sldLayoutId id="2147483655" r:id="rId20"/>
    <p:sldLayoutId id="2147483662" r:id="rId21"/>
    <p:sldLayoutId id="2147483669" r:id="rId22"/>
    <p:sldLayoutId id="2147483670" r:id="rId23"/>
    <p:sldLayoutId id="2147483656" r:id="rId24"/>
    <p:sldLayoutId id="2147483658" r:id="rId25"/>
    <p:sldLayoutId id="2147483675" r:id="rId26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9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957" y="365125"/>
            <a:ext cx="6887817" cy="2945136"/>
          </a:xfrm>
        </p:spPr>
        <p:txBody>
          <a:bodyPr>
            <a:normAutofit/>
          </a:bodyPr>
          <a:lstStyle/>
          <a:p>
            <a:r>
              <a:rPr lang="cs-CZ" sz="4000" dirty="0" smtClean="0"/>
              <a:t>OCHRANA MĚKKÉHO CÍLE </a:t>
            </a:r>
            <a:endParaRPr lang="cs-CZ" sz="400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536713" y="3914320"/>
            <a:ext cx="7812157" cy="1377607"/>
          </a:xfrm>
        </p:spPr>
        <p:txBody>
          <a:bodyPr>
            <a:normAutofit fontScale="92500" lnSpcReduction="20000"/>
          </a:bodyPr>
          <a:lstStyle/>
          <a:p>
            <a:r>
              <a:rPr lang="cs-CZ" sz="3500" dirty="0" smtClean="0"/>
              <a:t>základní </a:t>
            </a:r>
            <a:r>
              <a:rPr lang="cs-CZ" sz="3500" dirty="0"/>
              <a:t>informace pro vlastníky a  </a:t>
            </a:r>
          </a:p>
          <a:p>
            <a:r>
              <a:rPr lang="cs-CZ" sz="3500" dirty="0"/>
              <a:t>provozovatele měkkého cíle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A904E7C-974F-4A0A-B26C-A8D0EFE07503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4294967295"/>
          </p:nvPr>
        </p:nvSpPr>
        <p:spPr>
          <a:xfrm>
            <a:off x="0" y="4206960"/>
            <a:ext cx="9988550" cy="108496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3600" dirty="0" smtClean="0">
                <a:solidFill>
                  <a:prstClr val="white"/>
                </a:solidFill>
              </a:rPr>
              <a:t>    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71573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1135684"/>
          </a:xfrm>
        </p:spPr>
        <p:txBody>
          <a:bodyPr>
            <a:normAutofit fontScale="90000"/>
          </a:bodyPr>
          <a:lstStyle/>
          <a:p>
            <a:r>
              <a:rPr lang="cs-CZ" sz="4400" dirty="0">
                <a:solidFill>
                  <a:schemeClr val="tx1"/>
                </a:solidFill>
              </a:rPr>
              <a:t>Měkký cíl </a:t>
            </a:r>
            <a:r>
              <a:rPr lang="cs-CZ" sz="4400" dirty="0">
                <a:solidFill>
                  <a:schemeClr val="tx2"/>
                </a:solidFill>
              </a:rPr>
              <a:t>– co můžeme udělat?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13792"/>
            <a:ext cx="9987951" cy="534255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cs-CZ" sz="2400" b="1" dirty="0"/>
              <a:t>Vyhodnotit bezpečnostní rizika </a:t>
            </a:r>
            <a:r>
              <a:rPr lang="cs-CZ" sz="2000" dirty="0">
                <a:solidFill>
                  <a:schemeClr val="tx2"/>
                </a:solidFill>
              </a:rPr>
              <a:t>(rizika, hrozby pro konkrétní měkký cíl)</a:t>
            </a:r>
          </a:p>
          <a:p>
            <a:pPr lvl="0">
              <a:lnSpc>
                <a:spcPct val="100000"/>
              </a:lnSpc>
            </a:pPr>
            <a:r>
              <a:rPr lang="cs-CZ" sz="2400" b="1" dirty="0"/>
              <a:t>Vytvořit bezpečnostní postupy, opatření </a:t>
            </a:r>
            <a:r>
              <a:rPr lang="cs-CZ" sz="2000" dirty="0">
                <a:solidFill>
                  <a:schemeClr val="tx2"/>
                </a:solidFill>
              </a:rPr>
              <a:t>(bezpečnostní plán ke zmírnění rizik</a:t>
            </a:r>
            <a:r>
              <a:rPr lang="cs-CZ" sz="2000" dirty="0" smtClean="0">
                <a:solidFill>
                  <a:schemeClr val="tx2"/>
                </a:solidFill>
              </a:rPr>
              <a:t>, koordinační </a:t>
            </a:r>
            <a:r>
              <a:rPr lang="cs-CZ" sz="2000" dirty="0">
                <a:solidFill>
                  <a:schemeClr val="tx2"/>
                </a:solidFill>
              </a:rPr>
              <a:t>plán – jak postupovat od začátku do konce události)</a:t>
            </a:r>
          </a:p>
          <a:p>
            <a:pPr lvl="0">
              <a:lnSpc>
                <a:spcPct val="100000"/>
              </a:lnSpc>
            </a:pPr>
            <a:r>
              <a:rPr lang="cs-CZ" sz="2400" b="1" dirty="0"/>
              <a:t>Nastavit systém interní i externí krizové komunikace </a:t>
            </a:r>
            <a:r>
              <a:rPr lang="cs-CZ" sz="2000" dirty="0">
                <a:solidFill>
                  <a:schemeClr val="tx2"/>
                </a:solidFill>
              </a:rPr>
              <a:t>(přenos informací při události)</a:t>
            </a:r>
          </a:p>
          <a:p>
            <a:pPr lvl="0">
              <a:lnSpc>
                <a:spcPct val="100000"/>
              </a:lnSpc>
            </a:pPr>
            <a:r>
              <a:rPr lang="cs-CZ" sz="2400" dirty="0"/>
              <a:t>Školení </a:t>
            </a:r>
            <a:r>
              <a:rPr lang="cs-CZ" sz="2000" dirty="0">
                <a:solidFill>
                  <a:schemeClr val="tx2"/>
                </a:solidFill>
              </a:rPr>
              <a:t>(interní) </a:t>
            </a:r>
            <a:r>
              <a:rPr lang="cs-CZ" sz="2400" dirty="0"/>
              <a:t>- školení k bezpečnostnímu plánu a komunikaci</a:t>
            </a:r>
          </a:p>
          <a:p>
            <a:pPr lvl="0"/>
            <a:r>
              <a:rPr lang="cs-CZ" sz="2400" dirty="0"/>
              <a:t>Školení </a:t>
            </a:r>
            <a:r>
              <a:rPr lang="cs-CZ" sz="2000" dirty="0">
                <a:solidFill>
                  <a:schemeClr val="tx2"/>
                </a:solidFill>
              </a:rPr>
              <a:t>(externí školitelé)</a:t>
            </a:r>
          </a:p>
          <a:p>
            <a:pPr lvl="1"/>
            <a:r>
              <a:rPr lang="cs-CZ" sz="2000" dirty="0"/>
              <a:t>ochrana měkkého cíle </a:t>
            </a:r>
            <a:r>
              <a:rPr lang="cs-CZ" sz="2000" dirty="0">
                <a:solidFill>
                  <a:schemeClr val="tx2"/>
                </a:solidFill>
              </a:rPr>
              <a:t>(policista)</a:t>
            </a:r>
          </a:p>
          <a:p>
            <a:pPr lvl="1"/>
            <a:r>
              <a:rPr lang="cs-CZ" altLang="cs-CZ" sz="2000" dirty="0"/>
              <a:t>jak se zachovat v mimořádné události </a:t>
            </a:r>
            <a:r>
              <a:rPr lang="cs-CZ" altLang="cs-CZ" sz="2000" dirty="0">
                <a:solidFill>
                  <a:schemeClr val="tx2"/>
                </a:solidFill>
              </a:rPr>
              <a:t>(psycholog)</a:t>
            </a:r>
          </a:p>
          <a:p>
            <a:pPr lvl="1"/>
            <a:r>
              <a:rPr lang="cs-CZ" sz="2000" dirty="0"/>
              <a:t>úloha a činnost koordinačního/krizového štábu </a:t>
            </a:r>
            <a:r>
              <a:rPr lang="cs-CZ" sz="2000" dirty="0">
                <a:solidFill>
                  <a:schemeClr val="tx2"/>
                </a:solidFill>
              </a:rPr>
              <a:t>(„</a:t>
            </a:r>
            <a:r>
              <a:rPr lang="cs-CZ" sz="2000" dirty="0" err="1">
                <a:solidFill>
                  <a:schemeClr val="tx2"/>
                </a:solidFill>
              </a:rPr>
              <a:t>krizař</a:t>
            </a:r>
            <a:r>
              <a:rPr lang="cs-CZ" sz="2000" dirty="0">
                <a:solidFill>
                  <a:schemeClr val="tx2"/>
                </a:solidFill>
              </a:rPr>
              <a:t>“)</a:t>
            </a:r>
          </a:p>
          <a:p>
            <a:pPr lvl="0">
              <a:lnSpc>
                <a:spcPct val="100000"/>
              </a:lnSpc>
            </a:pPr>
            <a:r>
              <a:rPr lang="cs-CZ" sz="2400" dirty="0"/>
              <a:t> Dílčí nácviky a cvičení </a:t>
            </a:r>
            <a:r>
              <a:rPr lang="cs-CZ" sz="2000" dirty="0">
                <a:solidFill>
                  <a:schemeClr val="tx2"/>
                </a:solidFill>
              </a:rPr>
              <a:t>(interně)</a:t>
            </a:r>
          </a:p>
          <a:p>
            <a:pPr lvl="0">
              <a:lnSpc>
                <a:spcPct val="100000"/>
              </a:lnSpc>
            </a:pPr>
            <a:r>
              <a:rPr lang="cs-CZ" sz="2400" dirty="0"/>
              <a:t> Součinnostní cvičení </a:t>
            </a:r>
            <a:r>
              <a:rPr lang="cs-CZ" sz="2000" dirty="0">
                <a:solidFill>
                  <a:schemeClr val="tx2"/>
                </a:solidFill>
              </a:rPr>
              <a:t>(s partnery)</a:t>
            </a:r>
            <a:r>
              <a:rPr lang="cs-CZ" altLang="cs-CZ" sz="2400" dirty="0"/>
              <a:t> 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1177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877266"/>
          </a:xfrm>
        </p:spPr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/>
                </a:solidFill>
              </a:rPr>
              <a:t>Měkký cíl </a:t>
            </a:r>
            <a:r>
              <a:rPr lang="cs-CZ" sz="4000" dirty="0" smtClean="0">
                <a:solidFill>
                  <a:schemeClr val="tx2"/>
                </a:solidFill>
              </a:rPr>
              <a:t>– co můžeme udělat?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243930" cy="4351338"/>
          </a:xfrm>
        </p:spPr>
        <p:txBody>
          <a:bodyPr>
            <a:normAutofit/>
          </a:bodyPr>
          <a:lstStyle/>
          <a:p>
            <a:pPr lvl="0"/>
            <a:endParaRPr lang="cs-CZ" altLang="cs-CZ" dirty="0" smtClean="0">
              <a:solidFill>
                <a:schemeClr val="tx2"/>
              </a:solidFill>
            </a:endParaRPr>
          </a:p>
          <a:p>
            <a:pPr lvl="0"/>
            <a:r>
              <a:rPr lang="cs-CZ" altLang="cs-CZ" dirty="0"/>
              <a:t>Pro </a:t>
            </a:r>
            <a:r>
              <a:rPr lang="cs-CZ" altLang="cs-CZ" dirty="0" smtClean="0"/>
              <a:t>udržení povědomí o problematice a zajištění pravidelného vzdělávání zaměstnanců doporučujeme začlenit postup při mimořádné události do školení </a:t>
            </a:r>
            <a:r>
              <a:rPr lang="cs-CZ" altLang="cs-CZ" b="1" dirty="0" smtClean="0">
                <a:solidFill>
                  <a:schemeClr val="tx2"/>
                </a:solidFill>
              </a:rPr>
              <a:t>BOZP.</a:t>
            </a:r>
            <a:endParaRPr lang="cs-CZ" altLang="cs-CZ" b="1" dirty="0">
              <a:solidFill>
                <a:schemeClr val="tx2"/>
              </a:solidFill>
            </a:endParaRPr>
          </a:p>
          <a:p>
            <a:pPr lvl="0"/>
            <a:endParaRPr lang="cs-CZ" altLang="cs-CZ" dirty="0" smtClean="0">
              <a:solidFill>
                <a:schemeClr val="tx2"/>
              </a:solidFill>
            </a:endParaRPr>
          </a:p>
          <a:p>
            <a:pPr lvl="0"/>
            <a:r>
              <a:rPr lang="cs-CZ" altLang="cs-CZ" dirty="0" smtClean="0"/>
              <a:t>Vlastníkům a provozovatelům měkkých cílů je k dispozici konzultační a poradenská linka Policie ČR - </a:t>
            </a:r>
            <a:r>
              <a:rPr lang="cs-CZ" altLang="cs-CZ" b="1" dirty="0" smtClean="0">
                <a:solidFill>
                  <a:schemeClr val="tx2"/>
                </a:solidFill>
              </a:rPr>
              <a:t>800 255 255.</a:t>
            </a:r>
          </a:p>
          <a:p>
            <a:pPr lvl="0"/>
            <a:endParaRPr lang="cs-CZ" altLang="cs-CZ" sz="2400" b="1" dirty="0"/>
          </a:p>
          <a:p>
            <a:pPr lvl="0"/>
            <a:endParaRPr lang="cs-CZ" altLang="cs-CZ" b="1" dirty="0" smtClean="0"/>
          </a:p>
          <a:p>
            <a:pPr lvl="0"/>
            <a:endParaRPr lang="cs-CZ" altLang="cs-CZ" b="1" dirty="0"/>
          </a:p>
          <a:p>
            <a:pPr lvl="0"/>
            <a:endParaRPr lang="cs-CZ" altLang="cs-CZ" b="1" dirty="0" smtClean="0"/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dirty="0" smtClean="0">
              <a:solidFill>
                <a:srgbClr val="000000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dirty="0" smtClean="0">
              <a:solidFill>
                <a:srgbClr val="000000"/>
              </a:solidFill>
            </a:endParaRPr>
          </a:p>
          <a:p>
            <a:pPr lvl="0"/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6313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 smtClean="0"/>
              <a:t>Reakce v případě ozbrojeného útoku</a:t>
            </a:r>
            <a:r>
              <a:rPr lang="cs-CZ" sz="4400" dirty="0"/>
              <a:t/>
            </a:r>
            <a:br>
              <a:rPr lang="cs-CZ" sz="44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9905999" cy="4351338"/>
          </a:xfrm>
        </p:spPr>
        <p:txBody>
          <a:bodyPr>
            <a:noAutofit/>
          </a:bodyPr>
          <a:lstStyle/>
          <a:p>
            <a:pPr lvl="0"/>
            <a:r>
              <a:rPr lang="cs-CZ" sz="2400" dirty="0" smtClean="0"/>
              <a:t>Pro prezentaci vhodné reakce v případě probíhajícího ozbrojeného útoku využijte instruktážní </a:t>
            </a:r>
            <a:r>
              <a:rPr lang="cs-CZ" sz="2400" dirty="0" err="1" smtClean="0"/>
              <a:t>videospot</a:t>
            </a:r>
            <a:r>
              <a:rPr lang="cs-CZ" sz="2400" dirty="0" smtClean="0"/>
              <a:t> Policie ČR </a:t>
            </a:r>
            <a:r>
              <a:rPr lang="cs-CZ" sz="2400" b="1" dirty="0" smtClean="0">
                <a:solidFill>
                  <a:schemeClr val="tx2"/>
                </a:solidFill>
              </a:rPr>
              <a:t>„Utíkej, schovej se, bojuj!“</a:t>
            </a:r>
            <a:r>
              <a:rPr lang="cs-CZ" sz="2400" b="1" dirty="0" smtClean="0"/>
              <a:t>,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r>
              <a:rPr lang="cs-CZ" sz="2400" dirty="0" smtClean="0"/>
              <a:t>který je dostupný na </a:t>
            </a:r>
            <a:r>
              <a:rPr lang="cs-CZ" sz="2400" dirty="0" err="1" smtClean="0"/>
              <a:t>YouTube</a:t>
            </a:r>
            <a:r>
              <a:rPr lang="cs-CZ" sz="2400" dirty="0" smtClean="0"/>
              <a:t> kanálu Policie ČR.</a:t>
            </a:r>
          </a:p>
          <a:p>
            <a:pPr lvl="0"/>
            <a:endParaRPr lang="cs-CZ" sz="2400" dirty="0" smtClean="0"/>
          </a:p>
          <a:p>
            <a:r>
              <a:rPr lang="cs-CZ" sz="2400" dirty="0" err="1" smtClean="0"/>
              <a:t>Videospot</a:t>
            </a:r>
            <a:r>
              <a:rPr lang="cs-CZ" sz="2400" dirty="0" smtClean="0"/>
              <a:t> prezentuje celosvětově </a:t>
            </a:r>
            <a:r>
              <a:rPr lang="cs-CZ" sz="2400" dirty="0"/>
              <a:t>nejpoužívanější koncept tzv. </a:t>
            </a:r>
            <a:r>
              <a:rPr lang="cs-CZ" sz="2400" b="1" dirty="0" smtClean="0">
                <a:solidFill>
                  <a:schemeClr val="tx2"/>
                </a:solidFill>
              </a:rPr>
              <a:t>cesty </a:t>
            </a:r>
            <a:r>
              <a:rPr lang="cs-CZ" sz="2400" b="1" dirty="0">
                <a:solidFill>
                  <a:schemeClr val="tx2"/>
                </a:solidFill>
              </a:rPr>
              <a:t>k </a:t>
            </a:r>
            <a:r>
              <a:rPr lang="cs-CZ" sz="2400" b="1" dirty="0" smtClean="0">
                <a:solidFill>
                  <a:schemeClr val="tx2"/>
                </a:solidFill>
              </a:rPr>
              <a:t>přežití</a:t>
            </a:r>
            <a:r>
              <a:rPr lang="cs-CZ" sz="2400" b="1" dirty="0" smtClean="0"/>
              <a:t>,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r>
              <a:rPr lang="cs-CZ" sz="2400" dirty="0" smtClean="0"/>
              <a:t>který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r>
              <a:rPr lang="cs-CZ" sz="2400" dirty="0" smtClean="0"/>
              <a:t>je </a:t>
            </a:r>
            <a:r>
              <a:rPr lang="cs-CZ" sz="2400" dirty="0"/>
              <a:t>založen na třech </a:t>
            </a:r>
            <a:r>
              <a:rPr lang="cs-CZ" sz="2400" dirty="0" smtClean="0"/>
              <a:t>krocích:</a:t>
            </a:r>
            <a:endParaRPr lang="cs-CZ" sz="2400" dirty="0">
              <a:solidFill>
                <a:schemeClr val="tx2"/>
              </a:solidFill>
            </a:endParaRPr>
          </a:p>
          <a:p>
            <a:pPr lvl="1"/>
            <a:r>
              <a:rPr lang="cs-CZ" b="1" dirty="0" smtClean="0">
                <a:solidFill>
                  <a:srgbClr val="FF0000"/>
                </a:solidFill>
              </a:rPr>
              <a:t>Utíkej!</a:t>
            </a:r>
          </a:p>
          <a:p>
            <a:pPr lvl="1"/>
            <a:r>
              <a:rPr lang="cs-CZ" b="1" dirty="0" smtClean="0">
                <a:solidFill>
                  <a:srgbClr val="FF0000"/>
                </a:solidFill>
              </a:rPr>
              <a:t>Schovej se!</a:t>
            </a:r>
          </a:p>
          <a:p>
            <a:pPr lvl="1"/>
            <a:r>
              <a:rPr lang="cs-CZ" b="1" dirty="0" smtClean="0">
                <a:solidFill>
                  <a:srgbClr val="FF0000"/>
                </a:solidFill>
              </a:rPr>
              <a:t>Bojuj!</a:t>
            </a:r>
            <a:endParaRPr lang="cs-CZ" b="1" dirty="0">
              <a:solidFill>
                <a:srgbClr val="FF0000"/>
              </a:solidFill>
            </a:endParaRPr>
          </a:p>
          <a:p>
            <a:endParaRPr lang="cs-CZ" sz="2400" dirty="0"/>
          </a:p>
          <a:p>
            <a:pPr lvl="0"/>
            <a:endParaRPr lang="cs-CZ" sz="2400" b="1" dirty="0" smtClean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484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4903" cy="435133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cs-CZ" b="1" dirty="0" smtClean="0">
                <a:solidFill>
                  <a:srgbClr val="FF0000"/>
                </a:solidFill>
              </a:rPr>
              <a:t>UTÍKEJ</a:t>
            </a:r>
            <a:r>
              <a:rPr lang="cs-CZ" b="1" dirty="0" smtClean="0"/>
              <a:t> </a:t>
            </a:r>
          </a:p>
          <a:p>
            <a:pPr lvl="1">
              <a:defRPr/>
            </a:pPr>
            <a:r>
              <a:rPr lang="cs-CZ" sz="2800" b="1" dirty="0" smtClean="0"/>
              <a:t>Pokud máte možnost využít únikovou cestu, utečte!  </a:t>
            </a:r>
          </a:p>
          <a:p>
            <a:pPr lvl="1">
              <a:defRPr/>
            </a:pPr>
            <a:r>
              <a:rPr lang="cs-CZ" sz="2800" dirty="0" smtClean="0"/>
              <a:t>Své </a:t>
            </a:r>
            <a:r>
              <a:rPr lang="cs-CZ" sz="2800" dirty="0"/>
              <a:t>osobní věci a cennosti nechte tam, kde </a:t>
            </a:r>
            <a:r>
              <a:rPr lang="cs-CZ" sz="2800" dirty="0" smtClean="0"/>
              <a:t>jsou. </a:t>
            </a:r>
            <a:endParaRPr lang="cs-CZ" sz="2800" dirty="0"/>
          </a:p>
          <a:p>
            <a:pPr lvl="1">
              <a:defRPr/>
            </a:pPr>
            <a:r>
              <a:rPr lang="cs-CZ" sz="2800" dirty="0" smtClean="0"/>
              <a:t>Pokud </a:t>
            </a:r>
            <a:r>
              <a:rPr lang="cs-CZ" sz="2800" dirty="0"/>
              <a:t>je to možné, pomozte ostatním s útěkem</a:t>
            </a:r>
            <a:r>
              <a:rPr lang="cs-CZ" sz="2800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lvl="1"/>
            <a:r>
              <a:rPr lang="cs-CZ" sz="2800" b="1" dirty="0" smtClean="0"/>
              <a:t>VARUJ</a:t>
            </a:r>
            <a:endParaRPr lang="cs-CZ" sz="2800" dirty="0"/>
          </a:p>
          <a:p>
            <a:pPr lvl="1"/>
            <a:r>
              <a:rPr lang="cs-CZ" sz="2800" dirty="0" smtClean="0"/>
              <a:t>Varujte </a:t>
            </a:r>
            <a:r>
              <a:rPr lang="cs-CZ" sz="2800" dirty="0"/>
              <a:t>ostatní před vstupem do nebezpečné zóny</a:t>
            </a:r>
            <a:r>
              <a:rPr lang="cs-CZ" sz="2800" dirty="0" smtClean="0"/>
              <a:t>.</a:t>
            </a:r>
          </a:p>
          <a:p>
            <a:pPr lvl="1"/>
            <a:r>
              <a:rPr lang="cs-CZ" sz="2800" dirty="0" smtClean="0"/>
              <a:t>Z </a:t>
            </a:r>
            <a:r>
              <a:rPr lang="cs-CZ" sz="2800" dirty="0"/>
              <a:t>bezpečí zavolejte pomoc na číslo 158.</a:t>
            </a:r>
          </a:p>
          <a:p>
            <a:pPr lvl="1"/>
            <a:endParaRPr lang="cs-CZ" sz="2800" dirty="0" smtClean="0"/>
          </a:p>
          <a:p>
            <a:endParaRPr lang="cs-CZ" sz="2400" dirty="0"/>
          </a:p>
          <a:p>
            <a:pPr lvl="0"/>
            <a:endParaRPr lang="cs-CZ" sz="2400" b="1" dirty="0" smtClean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0535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4903" cy="435133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SCHOVEJ SE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 smtClean="0"/>
              <a:t> </a:t>
            </a:r>
          </a:p>
          <a:p>
            <a:pPr lvl="1">
              <a:defRPr/>
            </a:pPr>
            <a:r>
              <a:rPr lang="cs-CZ" sz="2800" b="1" dirty="0" smtClean="0"/>
              <a:t>Pokud </a:t>
            </a:r>
            <a:r>
              <a:rPr lang="cs-CZ" sz="2800" b="1" dirty="0"/>
              <a:t>nemůžete utéct do bezpečí, je třeba najít místo kam se schovat</a:t>
            </a:r>
            <a:r>
              <a:rPr lang="cs-CZ" sz="2800" b="1" dirty="0" smtClean="0"/>
              <a:t>!  </a:t>
            </a:r>
          </a:p>
          <a:p>
            <a:pPr lvl="1">
              <a:defRPr/>
            </a:pPr>
            <a:r>
              <a:rPr lang="cs-CZ" sz="2800" dirty="0"/>
              <a:t>Zamkněte nebo zablokujte </a:t>
            </a:r>
            <a:r>
              <a:rPr lang="cs-CZ" sz="2800" dirty="0" smtClean="0"/>
              <a:t>dveře.  </a:t>
            </a:r>
            <a:endParaRPr lang="cs-CZ" sz="2800" dirty="0"/>
          </a:p>
          <a:p>
            <a:pPr lvl="1">
              <a:defRPr/>
            </a:pPr>
            <a:r>
              <a:rPr lang="cs-CZ" sz="2800" dirty="0"/>
              <a:t>Schovejte se za pevné </a:t>
            </a:r>
            <a:r>
              <a:rPr lang="cs-CZ" sz="2800" dirty="0" smtClean="0"/>
              <a:t>předměty. </a:t>
            </a:r>
            <a:endParaRPr lang="cs-CZ" sz="2800" dirty="0"/>
          </a:p>
          <a:p>
            <a:pPr lvl="1">
              <a:defRPr/>
            </a:pPr>
            <a:r>
              <a:rPr lang="cs-CZ" sz="2800" dirty="0"/>
              <a:t>Přepněte svůj telefon do tichého režimu, zůstaňte potichu.</a:t>
            </a:r>
          </a:p>
          <a:p>
            <a:pPr marL="0" indent="0">
              <a:buNone/>
            </a:pPr>
            <a:endParaRPr lang="cs-CZ" dirty="0" smtClean="0"/>
          </a:p>
          <a:p>
            <a:pPr lvl="1"/>
            <a:r>
              <a:rPr lang="cs-CZ" sz="2800" b="1" dirty="0" smtClean="0"/>
              <a:t>VARUJ</a:t>
            </a:r>
            <a:endParaRPr lang="cs-CZ" sz="2800" dirty="0"/>
          </a:p>
          <a:p>
            <a:pPr lvl="1"/>
            <a:r>
              <a:rPr lang="cs-CZ" sz="2800" dirty="0" smtClean="0"/>
              <a:t>Pokud </a:t>
            </a:r>
            <a:r>
              <a:rPr lang="cs-CZ" sz="2800" dirty="0"/>
              <a:t>to situace dovolí, volejte pomoc na číslo </a:t>
            </a:r>
            <a:r>
              <a:rPr lang="cs-CZ" sz="2800" dirty="0" smtClean="0"/>
              <a:t>158.</a:t>
            </a:r>
            <a:endParaRPr lang="cs-CZ" sz="2800" dirty="0"/>
          </a:p>
          <a:p>
            <a:pPr lvl="1"/>
            <a:endParaRPr lang="cs-CZ" sz="2800" dirty="0" smtClean="0"/>
          </a:p>
          <a:p>
            <a:endParaRPr lang="cs-CZ" sz="2400" dirty="0"/>
          </a:p>
          <a:p>
            <a:pPr lvl="0"/>
            <a:endParaRPr lang="cs-CZ" sz="2400" b="1" dirty="0" smtClean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2485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4903" cy="435133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cs-CZ" b="1" dirty="0" smtClean="0">
                <a:solidFill>
                  <a:srgbClr val="FF0000"/>
                </a:solidFill>
              </a:rPr>
              <a:t>BOJUJ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b="1" dirty="0" smtClean="0"/>
              <a:t> </a:t>
            </a:r>
          </a:p>
          <a:p>
            <a:pPr lvl="1">
              <a:defRPr/>
            </a:pPr>
            <a:r>
              <a:rPr lang="cs-CZ" sz="2800" b="1" dirty="0"/>
              <a:t>Pokud je váš život v přímém ohrožení, bojujte! </a:t>
            </a:r>
            <a:endParaRPr lang="cs-CZ" sz="2800" b="1" dirty="0" smtClean="0"/>
          </a:p>
          <a:p>
            <a:pPr lvl="1">
              <a:defRPr/>
            </a:pPr>
            <a:r>
              <a:rPr lang="cs-CZ" sz="2800" dirty="0"/>
              <a:t>Snažte se zneškodnit </a:t>
            </a:r>
            <a:r>
              <a:rPr lang="cs-CZ" sz="2800" dirty="0" smtClean="0"/>
              <a:t>útočníka.</a:t>
            </a:r>
            <a:endParaRPr lang="cs-CZ" sz="2800" dirty="0"/>
          </a:p>
          <a:p>
            <a:pPr lvl="1">
              <a:defRPr/>
            </a:pPr>
            <a:r>
              <a:rPr lang="cs-CZ" sz="2800" dirty="0"/>
              <a:t>Jednejte rychle a </a:t>
            </a:r>
            <a:r>
              <a:rPr lang="cs-CZ" sz="2800" dirty="0" smtClean="0"/>
              <a:t>násilně.</a:t>
            </a:r>
            <a:endParaRPr lang="cs-CZ" sz="2800" dirty="0"/>
          </a:p>
          <a:p>
            <a:pPr lvl="1">
              <a:defRPr/>
            </a:pPr>
            <a:r>
              <a:rPr lang="cs-CZ" sz="2800" dirty="0"/>
              <a:t>Použijte jakékoliv předměty, které se dají využít jako </a:t>
            </a:r>
            <a:r>
              <a:rPr lang="cs-CZ" sz="2800" dirty="0" smtClean="0"/>
              <a:t>zbraně.</a:t>
            </a:r>
            <a:endParaRPr lang="cs-CZ" sz="2800" dirty="0"/>
          </a:p>
          <a:p>
            <a:pPr lvl="1">
              <a:defRPr/>
            </a:pPr>
            <a:r>
              <a:rPr lang="cs-CZ" sz="2800" dirty="0"/>
              <a:t>Jednejte maximálně </a:t>
            </a:r>
            <a:r>
              <a:rPr lang="cs-CZ" sz="2800" dirty="0" smtClean="0"/>
              <a:t>efektivně.</a:t>
            </a:r>
            <a:endParaRPr lang="cs-CZ" sz="2800" dirty="0"/>
          </a:p>
          <a:p>
            <a:pPr lvl="1"/>
            <a:endParaRPr lang="cs-CZ" sz="2800" dirty="0" smtClean="0"/>
          </a:p>
          <a:p>
            <a:endParaRPr lang="cs-CZ" sz="2400" dirty="0"/>
          </a:p>
          <a:p>
            <a:pPr lvl="0"/>
            <a:endParaRPr lang="cs-CZ" sz="2400" b="1" dirty="0" smtClean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292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74965" cy="435133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cs-CZ" b="1" dirty="0" smtClean="0"/>
          </a:p>
          <a:p>
            <a:pPr marL="0" indent="0">
              <a:buNone/>
              <a:defRPr/>
            </a:pPr>
            <a:r>
              <a:rPr lang="cs-CZ" b="1" dirty="0" smtClean="0"/>
              <a:t>Když </a:t>
            </a:r>
            <a:r>
              <a:rPr lang="cs-CZ" b="1" dirty="0"/>
              <a:t>na místo dorazí bezpečnostní složky</a:t>
            </a:r>
            <a:endParaRPr lang="cs-CZ" dirty="0"/>
          </a:p>
          <a:p>
            <a:pPr lvl="1">
              <a:defRPr/>
            </a:pPr>
            <a:r>
              <a:rPr lang="cs-CZ" sz="2800" dirty="0" smtClean="0"/>
              <a:t>zůstaňte </a:t>
            </a:r>
            <a:r>
              <a:rPr lang="cs-CZ" sz="2800" dirty="0"/>
              <a:t>v klidu a poslouchejte </a:t>
            </a:r>
            <a:r>
              <a:rPr lang="cs-CZ" sz="2800" dirty="0" smtClean="0"/>
              <a:t>instrukce,</a:t>
            </a:r>
            <a:endParaRPr lang="cs-CZ" sz="2800" dirty="0"/>
          </a:p>
          <a:p>
            <a:pPr lvl="1">
              <a:defRPr/>
            </a:pPr>
            <a:r>
              <a:rPr lang="cs-CZ" sz="2800" dirty="0" smtClean="0"/>
              <a:t>ruce </a:t>
            </a:r>
            <a:r>
              <a:rPr lang="cs-CZ" sz="2800" dirty="0"/>
              <a:t>držte vždy ve viditelné </a:t>
            </a:r>
            <a:r>
              <a:rPr lang="cs-CZ" sz="2800" dirty="0" smtClean="0"/>
              <a:t>pozici,</a:t>
            </a:r>
            <a:endParaRPr lang="cs-CZ" sz="2800" dirty="0"/>
          </a:p>
          <a:p>
            <a:pPr lvl="1">
              <a:defRPr/>
            </a:pPr>
            <a:r>
              <a:rPr lang="cs-CZ" sz="2800" dirty="0" smtClean="0"/>
              <a:t>vyvarujte </a:t>
            </a:r>
            <a:r>
              <a:rPr lang="cs-CZ" sz="2800" dirty="0"/>
              <a:t>se křiku a divoké </a:t>
            </a:r>
            <a:r>
              <a:rPr lang="cs-CZ" sz="2800" dirty="0" smtClean="0"/>
              <a:t>gestikulaci,</a:t>
            </a:r>
            <a:endParaRPr lang="cs-CZ" sz="2800" dirty="0"/>
          </a:p>
          <a:p>
            <a:pPr lvl="1">
              <a:defRPr/>
            </a:pPr>
            <a:r>
              <a:rPr lang="cs-CZ" sz="2800" dirty="0" smtClean="0"/>
              <a:t>mějte </a:t>
            </a:r>
            <a:r>
              <a:rPr lang="cs-CZ" sz="2800" dirty="0"/>
              <a:t>na paměti, že pomoc zraněným je na </a:t>
            </a:r>
            <a:r>
              <a:rPr lang="cs-CZ" sz="2800" dirty="0" smtClean="0"/>
              <a:t>cestě.</a:t>
            </a:r>
            <a:endParaRPr lang="cs-CZ" sz="2800" dirty="0"/>
          </a:p>
          <a:p>
            <a:pPr lvl="1">
              <a:defRPr/>
            </a:pPr>
            <a:endParaRPr lang="cs-CZ" sz="2800" dirty="0" smtClean="0"/>
          </a:p>
          <a:p>
            <a:endParaRPr lang="cs-CZ" sz="2400" dirty="0"/>
          </a:p>
          <a:p>
            <a:pPr lvl="0"/>
            <a:endParaRPr lang="cs-CZ" sz="2400" b="1" dirty="0" smtClean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3244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77283" cy="708301"/>
          </a:xfrm>
        </p:spPr>
        <p:txBody>
          <a:bodyPr>
            <a:normAutofit fontScale="90000"/>
          </a:bodyPr>
          <a:lstStyle/>
          <a:p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4400" dirty="0"/>
              <a:t>Reakce v případě ozbrojeného útoku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74965" cy="435133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cs-CZ" b="1" dirty="0" smtClean="0"/>
          </a:p>
          <a:p>
            <a:pPr marL="0" indent="0">
              <a:buNone/>
              <a:defRPr/>
            </a:pPr>
            <a:r>
              <a:rPr lang="cs-CZ" b="1" dirty="0" smtClean="0"/>
              <a:t>Postup při oznámení události na číslo 158</a:t>
            </a:r>
            <a:endParaRPr lang="cs-CZ" dirty="0"/>
          </a:p>
          <a:p>
            <a:pPr lvl="1">
              <a:defRPr/>
            </a:pPr>
            <a:r>
              <a:rPr lang="cs-CZ" sz="2800" dirty="0" smtClean="0"/>
              <a:t>Volejte pokud to situace dovolí (lze i SMS).</a:t>
            </a:r>
            <a:endParaRPr lang="cs-CZ" sz="2800" dirty="0"/>
          </a:p>
          <a:p>
            <a:pPr lvl="1">
              <a:defRPr/>
            </a:pPr>
            <a:r>
              <a:rPr lang="cs-CZ" sz="2800" dirty="0" smtClean="0"/>
              <a:t>Upřesněte </a:t>
            </a:r>
            <a:r>
              <a:rPr lang="cs-CZ" sz="2800" dirty="0"/>
              <a:t>místo, kde se </a:t>
            </a:r>
            <a:r>
              <a:rPr lang="cs-CZ" sz="2800" dirty="0" smtClean="0"/>
              <a:t>nacházíte.</a:t>
            </a:r>
            <a:endParaRPr lang="cs-CZ" sz="2800" dirty="0"/>
          </a:p>
          <a:p>
            <a:pPr lvl="1">
              <a:defRPr/>
            </a:pPr>
            <a:r>
              <a:rPr lang="cs-CZ" sz="2800" dirty="0"/>
              <a:t>Svými slovy </a:t>
            </a:r>
            <a:r>
              <a:rPr lang="cs-CZ" sz="2800" dirty="0" smtClean="0"/>
              <a:t>sdělte, </a:t>
            </a:r>
            <a:r>
              <a:rPr lang="cs-CZ" sz="2800" dirty="0"/>
              <a:t>co se </a:t>
            </a:r>
            <a:r>
              <a:rPr lang="cs-CZ" sz="2800" dirty="0" smtClean="0"/>
              <a:t>stalo.</a:t>
            </a:r>
            <a:endParaRPr lang="cs-CZ" sz="2800" dirty="0"/>
          </a:p>
          <a:p>
            <a:pPr lvl="1">
              <a:defRPr/>
            </a:pPr>
            <a:r>
              <a:rPr lang="cs-CZ" sz="2800" dirty="0" smtClean="0"/>
              <a:t>Odpovídejte na </a:t>
            </a:r>
            <a:r>
              <a:rPr lang="cs-CZ" sz="2800" dirty="0"/>
              <a:t>dotazy </a:t>
            </a:r>
            <a:r>
              <a:rPr lang="cs-CZ" sz="2800" dirty="0" smtClean="0"/>
              <a:t>operátora. </a:t>
            </a:r>
            <a:endParaRPr lang="cs-CZ" sz="2800" dirty="0"/>
          </a:p>
          <a:p>
            <a:pPr lvl="1">
              <a:defRPr/>
            </a:pPr>
            <a:r>
              <a:rPr lang="cs-CZ" sz="2800" dirty="0"/>
              <a:t>Hovor </a:t>
            </a:r>
            <a:r>
              <a:rPr lang="cs-CZ" sz="2800" dirty="0" smtClean="0"/>
              <a:t>ukončete, </a:t>
            </a:r>
            <a:r>
              <a:rPr lang="cs-CZ" sz="2800" dirty="0"/>
              <a:t>až po výzvě </a:t>
            </a:r>
            <a:r>
              <a:rPr lang="cs-CZ" sz="2800" dirty="0" smtClean="0"/>
              <a:t>operátora.</a:t>
            </a:r>
            <a:endParaRPr lang="cs-CZ" sz="2800" dirty="0"/>
          </a:p>
          <a:p>
            <a:pPr lvl="1">
              <a:defRPr/>
            </a:pPr>
            <a:endParaRPr lang="cs-CZ" sz="2800" dirty="0" smtClean="0"/>
          </a:p>
          <a:p>
            <a:endParaRPr lang="cs-CZ" sz="2400" dirty="0"/>
          </a:p>
          <a:p>
            <a:pPr lvl="0"/>
            <a:endParaRPr lang="cs-CZ" sz="2400" b="1" dirty="0" smtClean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491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838200" y="2025950"/>
            <a:ext cx="980660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/>
              <a:t>Vlastníkům a provozovatelům měkkých cílů je k dispozici konzultační a poradenská linka Policie ČR - </a:t>
            </a:r>
            <a:r>
              <a:rPr lang="cs-CZ" sz="2800" b="1" dirty="0" smtClean="0">
                <a:solidFill>
                  <a:schemeClr val="tx2"/>
                </a:solidFill>
              </a:rPr>
              <a:t>800 255 255.</a:t>
            </a:r>
          </a:p>
          <a:p>
            <a:pPr algn="just"/>
            <a:endParaRPr lang="cs-CZ" sz="2800" b="1" dirty="0" smtClean="0"/>
          </a:p>
          <a:p>
            <a:pPr algn="just"/>
            <a:r>
              <a:rPr lang="cs-CZ" sz="2400" i="1" dirty="0" smtClean="0">
                <a:solidFill>
                  <a:schemeClr val="tx2"/>
                </a:solidFill>
              </a:rPr>
              <a:t>Na lince vás také propojí s regionálním koordinátorem pro ochranu měkkých cílů příslušného krajského ředitelství Policie ČR, se kterým se můžete domluvit na vstupním školení pro vás a vaše zaměstnance.</a:t>
            </a:r>
          </a:p>
          <a:p>
            <a:endParaRPr lang="cs-CZ" sz="3200" dirty="0" smtClean="0">
              <a:solidFill>
                <a:schemeClr val="bg1"/>
              </a:solidFill>
            </a:endParaRPr>
          </a:p>
          <a:p>
            <a:endParaRPr lang="cs-CZ" sz="3200" dirty="0" smtClean="0">
              <a:solidFill>
                <a:schemeClr val="bg1"/>
              </a:solidFill>
            </a:endParaRPr>
          </a:p>
          <a:p>
            <a:r>
              <a:rPr lang="cs-CZ" sz="2400" dirty="0" smtClean="0">
                <a:solidFill>
                  <a:schemeClr val="bg1"/>
                </a:solidFill>
              </a:rPr>
              <a:t>Na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33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37955" cy="738118"/>
          </a:xfrm>
        </p:spPr>
        <p:txBody>
          <a:bodyPr>
            <a:normAutofit/>
          </a:bodyPr>
          <a:lstStyle/>
          <a:p>
            <a:r>
              <a:rPr lang="cs-CZ" sz="4000" dirty="0" smtClean="0"/>
              <a:t>Desatero k ochraně měkkého cíle</a:t>
            </a:r>
            <a:endParaRPr lang="cs-CZ" sz="4000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19</a:t>
            </a:fld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3"/>
          </p:nvPr>
        </p:nvSpPr>
        <p:spPr>
          <a:xfrm>
            <a:off x="838200" y="1381538"/>
            <a:ext cx="9937750" cy="497481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400" i="1" dirty="0" smtClean="0"/>
              <a:t>Charakterizujte </a:t>
            </a:r>
            <a:r>
              <a:rPr lang="cs-CZ" sz="2400" i="1" dirty="0"/>
              <a:t>a analyzujte svůj měkký cíl, svoji bezpečnost i zranitelnost.</a:t>
            </a:r>
          </a:p>
          <a:p>
            <a:pPr algn="just"/>
            <a:r>
              <a:rPr lang="cs-CZ" sz="2400" i="1" dirty="0" smtClean="0"/>
              <a:t>Nastavte </a:t>
            </a:r>
            <a:r>
              <a:rPr lang="cs-CZ" sz="2400" i="1" dirty="0"/>
              <a:t>jednotný postup pro identifikaci hrozeb.</a:t>
            </a:r>
          </a:p>
          <a:p>
            <a:pPr algn="just"/>
            <a:r>
              <a:rPr lang="cs-CZ" sz="2400" i="1" dirty="0" smtClean="0"/>
              <a:t>K</a:t>
            </a:r>
            <a:r>
              <a:rPr lang="cs-CZ" sz="2400" i="1" dirty="0"/>
              <a:t> zabezpečení měkkého cíle využívejte metodickou </a:t>
            </a:r>
            <a:r>
              <a:rPr lang="cs-CZ" sz="2400" i="1" dirty="0" smtClean="0"/>
              <a:t>podporu </a:t>
            </a:r>
            <a:r>
              <a:rPr lang="cs-CZ" sz="2400" i="1" dirty="0"/>
              <a:t>pro tvorbu bezpečnostního a </a:t>
            </a:r>
            <a:r>
              <a:rPr lang="cs-CZ" sz="2400" i="1" dirty="0" smtClean="0"/>
              <a:t>koordinačního </a:t>
            </a:r>
            <a:r>
              <a:rPr lang="cs-CZ" sz="2400" i="1" dirty="0"/>
              <a:t>plánu a konkretizujte odpovědné osoby </a:t>
            </a:r>
            <a:r>
              <a:rPr lang="cs-CZ" sz="2400" i="1" dirty="0" smtClean="0"/>
              <a:t>za plnění dílčích </a:t>
            </a:r>
            <a:r>
              <a:rPr lang="cs-CZ" sz="2400" i="1" dirty="0"/>
              <a:t>opatření.</a:t>
            </a:r>
          </a:p>
          <a:p>
            <a:pPr algn="just"/>
            <a:r>
              <a:rPr lang="cs-CZ" sz="2400" i="1" dirty="0" smtClean="0"/>
              <a:t>Nastavte </a:t>
            </a:r>
            <a:r>
              <a:rPr lang="cs-CZ" sz="2400" i="1" dirty="0"/>
              <a:t>režimová opatření a jejich dodržování vyžadujte a kontrolujte.</a:t>
            </a:r>
          </a:p>
          <a:p>
            <a:pPr algn="just"/>
            <a:r>
              <a:rPr lang="cs-CZ" sz="2400" i="1" dirty="0" smtClean="0"/>
              <a:t>Standardizujte </a:t>
            </a:r>
            <a:r>
              <a:rPr lang="cs-CZ" sz="2400" i="1" dirty="0"/>
              <a:t>postupy evakuace a </a:t>
            </a:r>
            <a:r>
              <a:rPr lang="cs-CZ" sz="2400" i="1" dirty="0" err="1"/>
              <a:t>invakuace</a:t>
            </a:r>
            <a:r>
              <a:rPr lang="cs-CZ" sz="2400" i="1" dirty="0"/>
              <a:t>.</a:t>
            </a:r>
          </a:p>
          <a:p>
            <a:pPr algn="just"/>
            <a:r>
              <a:rPr lang="cs-CZ" sz="2400" i="1" dirty="0" smtClean="0"/>
              <a:t>Vytvořte </a:t>
            </a:r>
            <a:r>
              <a:rPr lang="cs-CZ" sz="2400" i="1" dirty="0"/>
              <a:t>plán interní komunikace a koordinační plán pro případ incidentu. Každý musí vědět, co má dělat.</a:t>
            </a:r>
          </a:p>
          <a:p>
            <a:pPr algn="just"/>
            <a:r>
              <a:rPr lang="cs-CZ" sz="2400" i="1" dirty="0" smtClean="0"/>
              <a:t>Nastavte </a:t>
            </a:r>
            <a:r>
              <a:rPr lang="cs-CZ" sz="2400" i="1" dirty="0"/>
              <a:t>pravidelná vzdělávání zaměstnanců, využívejte systém BOZP.</a:t>
            </a:r>
          </a:p>
          <a:p>
            <a:pPr algn="just"/>
            <a:r>
              <a:rPr lang="cs-CZ" sz="2400" i="1" dirty="0" smtClean="0"/>
              <a:t>Realizujte </a:t>
            </a:r>
            <a:r>
              <a:rPr lang="cs-CZ" sz="2400" i="1" dirty="0"/>
              <a:t>pravidelné interní nácviky pro zvládání mimořádné situace. Šiřte osvětu postupu „Utíkej, schovej se, bojuj</a:t>
            </a:r>
            <a:r>
              <a:rPr lang="cs-CZ" sz="2400" i="1" dirty="0" smtClean="0"/>
              <a:t>!“</a:t>
            </a:r>
            <a:endParaRPr lang="cs-CZ" sz="2400" i="1" dirty="0"/>
          </a:p>
          <a:p>
            <a:pPr algn="just"/>
            <a:r>
              <a:rPr lang="cs-CZ" sz="2400" i="1" dirty="0" smtClean="0"/>
              <a:t>Spolupracujte </a:t>
            </a:r>
            <a:r>
              <a:rPr lang="cs-CZ" sz="2400" i="1" dirty="0"/>
              <a:t>se složkami IZS i územní samosprávou.</a:t>
            </a:r>
          </a:p>
          <a:p>
            <a:pPr algn="just"/>
            <a:r>
              <a:rPr lang="cs-CZ" sz="2400" i="1" dirty="0" smtClean="0"/>
              <a:t>Buďte </a:t>
            </a:r>
            <a:r>
              <a:rPr lang="cs-CZ" sz="2400" i="1" dirty="0"/>
              <a:t>připraveni, při přípravách se neostýchejte zavolat si o odborné konzultace a pomoc na linku pro ochranu měkkých cílů </a:t>
            </a:r>
            <a:r>
              <a:rPr lang="cs-CZ" sz="2400" b="1" i="1" dirty="0"/>
              <a:t>800 255 255.</a:t>
            </a:r>
            <a:endParaRPr lang="cs-CZ" sz="24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236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</a:t>
            </a:r>
            <a:r>
              <a:rPr lang="cs-CZ" sz="4000" dirty="0">
                <a:solidFill>
                  <a:schemeClr val="tx1"/>
                </a:solidFill>
              </a:rPr>
              <a:t> </a:t>
            </a:r>
            <a:r>
              <a:rPr lang="cs-CZ" sz="4000" dirty="0">
                <a:solidFill>
                  <a:schemeClr val="tx2"/>
                </a:solidFill>
              </a:rPr>
              <a:t>cíl </a:t>
            </a:r>
            <a:r>
              <a:rPr lang="cs-CZ" sz="4000" dirty="0" smtClean="0">
                <a:solidFill>
                  <a:schemeClr val="tx2"/>
                </a:solidFill>
              </a:rPr>
              <a:t>OMC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32" y="1690688"/>
            <a:ext cx="9987951" cy="4351338"/>
          </a:xfrm>
        </p:spPr>
        <p:txBody>
          <a:bodyPr>
            <a:no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3600" b="1" dirty="0" smtClean="0"/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3600" b="1" dirty="0"/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b="1" dirty="0" smtClean="0"/>
              <a:t>Ochrana </a:t>
            </a:r>
            <a:r>
              <a:rPr lang="cs-CZ" altLang="cs-CZ" b="1" dirty="0"/>
              <a:t>měkkých cílů spočívá primárně </a:t>
            </a:r>
            <a:r>
              <a:rPr lang="cs-CZ" altLang="cs-CZ" b="1" dirty="0" smtClean="0">
                <a:solidFill>
                  <a:srgbClr val="000000"/>
                </a:solidFill>
              </a:rPr>
              <a:t>v </a:t>
            </a:r>
            <a:r>
              <a:rPr lang="cs-CZ" altLang="cs-CZ" b="1" dirty="0">
                <a:solidFill>
                  <a:srgbClr val="000000"/>
                </a:solidFill>
              </a:rPr>
              <a:t>ochraně lidí</a:t>
            </a:r>
            <a:r>
              <a:rPr lang="cs-CZ" altLang="cs-CZ" b="1" dirty="0" smtClean="0">
                <a:solidFill>
                  <a:srgbClr val="000000"/>
                </a:solidFill>
              </a:rPr>
              <a:t>, </a:t>
            </a:r>
            <a:r>
              <a:rPr lang="cs-CZ" altLang="cs-CZ" dirty="0" smtClean="0">
                <a:solidFill>
                  <a:srgbClr val="000000"/>
                </a:solidFill>
              </a:rPr>
              <a:t>kteří </a:t>
            </a:r>
            <a:r>
              <a:rPr lang="cs-CZ" altLang="cs-CZ" dirty="0">
                <a:solidFill>
                  <a:srgbClr val="000000"/>
                </a:solidFill>
              </a:rPr>
              <a:t>jsou cílem </a:t>
            </a:r>
            <a:r>
              <a:rPr lang="cs-CZ" altLang="cs-CZ" u="sng" dirty="0">
                <a:solidFill>
                  <a:srgbClr val="000000"/>
                </a:solidFill>
              </a:rPr>
              <a:t>násilného</a:t>
            </a:r>
            <a:r>
              <a:rPr lang="cs-CZ" altLang="cs-CZ" dirty="0">
                <a:solidFill>
                  <a:srgbClr val="000000"/>
                </a:solidFill>
              </a:rPr>
              <a:t> </a:t>
            </a:r>
            <a:r>
              <a:rPr lang="cs-CZ" altLang="cs-CZ" dirty="0" smtClean="0">
                <a:solidFill>
                  <a:srgbClr val="000000"/>
                </a:solidFill>
              </a:rPr>
              <a:t>útoku.</a:t>
            </a:r>
            <a:endParaRPr lang="cs-CZ" altLang="cs-CZ" dirty="0">
              <a:solidFill>
                <a:srgbClr val="000000"/>
              </a:solidFill>
            </a:endParaRPr>
          </a:p>
          <a:p>
            <a:pPr lvl="0"/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009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20</a:t>
            </a:fld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77688" y="1232452"/>
            <a:ext cx="1133060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3600" b="1" dirty="0" smtClean="0">
              <a:solidFill>
                <a:srgbClr val="F2C100"/>
              </a:solidFill>
              <a:ea typeface="+mj-ea"/>
              <a:cs typeface="+mj-cs"/>
            </a:endParaRPr>
          </a:p>
          <a:p>
            <a:pPr algn="ctr"/>
            <a:r>
              <a:rPr lang="cs-CZ" sz="3600" b="1" dirty="0" smtClean="0">
                <a:solidFill>
                  <a:srgbClr val="F2C100"/>
                </a:solidFill>
                <a:ea typeface="+mj-ea"/>
                <a:cs typeface="+mj-cs"/>
              </a:rPr>
              <a:t>Odpovědnost </a:t>
            </a:r>
            <a:r>
              <a:rPr lang="cs-CZ" sz="3600" b="1" dirty="0">
                <a:solidFill>
                  <a:srgbClr val="F2C100"/>
                </a:solidFill>
                <a:ea typeface="+mj-ea"/>
                <a:cs typeface="+mj-cs"/>
              </a:rPr>
              <a:t>za připravenost měkkého cíle</a:t>
            </a:r>
            <a:r>
              <a:rPr lang="cs-CZ" sz="3600" dirty="0">
                <a:solidFill>
                  <a:prstClr val="white"/>
                </a:solidFill>
                <a:ea typeface="+mj-ea"/>
                <a:cs typeface="+mj-cs"/>
              </a:rPr>
              <a:t> nese jeho vlastník a provozovatel!</a:t>
            </a:r>
            <a:br>
              <a:rPr lang="cs-CZ" sz="3600" dirty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cs-CZ" sz="3600" b="1" dirty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cs-CZ" sz="3600" b="1" dirty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cs-CZ" sz="3600" b="1" dirty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cs-CZ" sz="3600" b="1" dirty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cs-CZ" sz="3600" dirty="0">
                <a:solidFill>
                  <a:prstClr val="white"/>
                </a:solidFill>
                <a:ea typeface="+mj-ea"/>
                <a:cs typeface="+mj-cs"/>
              </a:rPr>
              <a:t>Úloha Policie ČR je konzultační a poradenská, neváhejte se na nás obrátit.</a:t>
            </a:r>
            <a:endParaRPr lang="cs-CZ" sz="3200" i="1" dirty="0" smtClean="0">
              <a:solidFill>
                <a:schemeClr val="bg1"/>
              </a:solidFill>
            </a:endParaRPr>
          </a:p>
          <a:p>
            <a:pPr algn="ctr"/>
            <a:endParaRPr lang="cs-CZ" sz="3200" i="1" dirty="0" smtClean="0">
              <a:solidFill>
                <a:schemeClr val="bg1"/>
              </a:solidFill>
            </a:endParaRPr>
          </a:p>
          <a:p>
            <a:endParaRPr lang="cs-CZ" sz="3200" dirty="0" smtClean="0">
              <a:solidFill>
                <a:schemeClr val="bg1"/>
              </a:solidFill>
            </a:endParaRPr>
          </a:p>
          <a:p>
            <a:endParaRPr lang="cs-CZ" sz="3200" dirty="0" smtClean="0">
              <a:solidFill>
                <a:schemeClr val="bg1"/>
              </a:solidFill>
            </a:endParaRPr>
          </a:p>
          <a:p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3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</a:t>
            </a:r>
            <a:r>
              <a:rPr lang="cs-CZ" sz="4000" dirty="0">
                <a:solidFill>
                  <a:schemeClr val="tx1"/>
                </a:solidFill>
              </a:rPr>
              <a:t> </a:t>
            </a:r>
            <a:r>
              <a:rPr lang="cs-CZ" sz="4000" dirty="0" smtClean="0">
                <a:solidFill>
                  <a:schemeClr val="tx2"/>
                </a:solidFill>
              </a:rPr>
              <a:t>význam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164417" cy="4351338"/>
          </a:xfrm>
        </p:spPr>
        <p:txBody>
          <a:bodyPr>
            <a:no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3600" dirty="0" smtClean="0">
              <a:solidFill>
                <a:srgbClr val="000000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dirty="0" smtClean="0">
              <a:solidFill>
                <a:srgbClr val="000000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dirty="0" smtClean="0">
                <a:solidFill>
                  <a:srgbClr val="000000"/>
                </a:solidFill>
              </a:rPr>
              <a:t>Smyslem </a:t>
            </a:r>
            <a:r>
              <a:rPr lang="cs-CZ" altLang="cs-CZ" dirty="0">
                <a:solidFill>
                  <a:srgbClr val="000000"/>
                </a:solidFill>
              </a:rPr>
              <a:t>opatření není jakkoliv nahrazovat, ale </a:t>
            </a:r>
            <a:r>
              <a:rPr lang="cs-CZ" altLang="cs-CZ" b="1" dirty="0"/>
              <a:t>synergicky doplnit systém </a:t>
            </a:r>
            <a:r>
              <a:rPr lang="cs-CZ" altLang="cs-CZ" b="1" dirty="0" smtClean="0"/>
              <a:t>ochrany veřejného </a:t>
            </a:r>
            <a:r>
              <a:rPr lang="cs-CZ" altLang="cs-CZ" b="1" dirty="0"/>
              <a:t>pořádku a bezpečnosti</a:t>
            </a:r>
            <a:r>
              <a:rPr lang="cs-CZ" altLang="cs-CZ" dirty="0"/>
              <a:t> </a:t>
            </a:r>
            <a:r>
              <a:rPr lang="cs-CZ" altLang="cs-CZ" dirty="0">
                <a:solidFill>
                  <a:srgbClr val="000000"/>
                </a:solidFill>
              </a:rPr>
              <a:t>nastavených státem prostřednictvím právních </a:t>
            </a:r>
            <a:r>
              <a:rPr lang="cs-CZ" altLang="cs-CZ" dirty="0" smtClean="0">
                <a:solidFill>
                  <a:srgbClr val="000000"/>
                </a:solidFill>
              </a:rPr>
              <a:t>předpisů.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211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4000" dirty="0" smtClean="0">
                <a:solidFill>
                  <a:schemeClr val="tx1"/>
                </a:solidFill>
              </a:rPr>
              <a:t>Hlavní </a:t>
            </a:r>
            <a:r>
              <a:rPr lang="cs-CZ" altLang="cs-CZ" sz="4000" dirty="0">
                <a:solidFill>
                  <a:schemeClr val="tx1"/>
                </a:solidFill>
              </a:rPr>
              <a:t>partneři bezpečnostní </a:t>
            </a:r>
            <a:r>
              <a:rPr lang="cs-CZ" altLang="cs-CZ" sz="4000" dirty="0" smtClean="0">
                <a:solidFill>
                  <a:schemeClr val="tx1"/>
                </a:solidFill>
              </a:rPr>
              <a:t>spolupráce</a:t>
            </a:r>
            <a:br>
              <a:rPr lang="cs-CZ" altLang="cs-CZ" sz="4000" dirty="0" smtClean="0">
                <a:solidFill>
                  <a:schemeClr val="tx1"/>
                </a:solidFill>
              </a:rPr>
            </a:br>
            <a:r>
              <a:rPr lang="cs-CZ" altLang="cs-CZ" sz="4000" dirty="0" smtClean="0">
                <a:solidFill>
                  <a:schemeClr val="tx2"/>
                </a:solidFill>
              </a:rPr>
              <a:t>-</a:t>
            </a:r>
            <a:r>
              <a:rPr lang="cs-CZ" altLang="cs-CZ" sz="4000" dirty="0" smtClean="0">
                <a:solidFill>
                  <a:schemeClr val="tx1"/>
                </a:solidFill>
              </a:rPr>
              <a:t> </a:t>
            </a:r>
            <a:r>
              <a:rPr lang="cs-CZ" altLang="cs-CZ" sz="4000" dirty="0" smtClean="0">
                <a:solidFill>
                  <a:schemeClr val="tx2"/>
                </a:solidFill>
              </a:rPr>
              <a:t>na regionální úrovni 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sz="2000" dirty="0" smtClean="0"/>
          </a:p>
          <a:p>
            <a:pPr lvl="0"/>
            <a:endParaRPr lang="cs-CZ" sz="2000" dirty="0"/>
          </a:p>
          <a:p>
            <a:pPr lvl="0"/>
            <a:r>
              <a:rPr lang="cs-CZ" sz="2400" dirty="0" smtClean="0"/>
              <a:t>Krajské </a:t>
            </a:r>
            <a:r>
              <a:rPr lang="cs-CZ" sz="2400" dirty="0"/>
              <a:t>ředitelství policie </a:t>
            </a:r>
            <a:r>
              <a:rPr lang="cs-CZ" sz="2400" dirty="0" smtClean="0"/>
              <a:t> </a:t>
            </a:r>
            <a:endParaRPr lang="cs-CZ" sz="2400" dirty="0"/>
          </a:p>
          <a:p>
            <a:pPr lvl="0"/>
            <a:r>
              <a:rPr lang="cs-CZ" sz="2400" dirty="0"/>
              <a:t>Hasičský záchranný </a:t>
            </a:r>
            <a:r>
              <a:rPr lang="cs-CZ" sz="2400" dirty="0" smtClean="0"/>
              <a:t>sbor ČR </a:t>
            </a:r>
            <a:endParaRPr lang="cs-CZ" sz="2400" dirty="0"/>
          </a:p>
          <a:p>
            <a:pPr lvl="0"/>
            <a:r>
              <a:rPr lang="cs-CZ" sz="2400" dirty="0" smtClean="0"/>
              <a:t>Zdravotnická </a:t>
            </a:r>
            <a:r>
              <a:rPr lang="cs-CZ" sz="2400" dirty="0"/>
              <a:t>záchranná </a:t>
            </a:r>
            <a:r>
              <a:rPr lang="cs-CZ" sz="2400" dirty="0" smtClean="0"/>
              <a:t>služba  </a:t>
            </a:r>
            <a:endParaRPr lang="cs-CZ" sz="2400" dirty="0"/>
          </a:p>
          <a:p>
            <a:pPr lvl="0"/>
            <a:r>
              <a:rPr lang="cs-CZ" sz="2400" dirty="0"/>
              <a:t>Městská </a:t>
            </a:r>
            <a:r>
              <a:rPr lang="cs-CZ" sz="2400" dirty="0" smtClean="0"/>
              <a:t>nebo obecní policie </a:t>
            </a:r>
            <a:endParaRPr lang="cs-CZ" sz="2400" dirty="0"/>
          </a:p>
          <a:p>
            <a:pPr lvl="0"/>
            <a:r>
              <a:rPr lang="cs-CZ" sz="2400" dirty="0"/>
              <a:t>Bezpečnostní odbor </a:t>
            </a:r>
            <a:r>
              <a:rPr lang="cs-CZ" sz="2400" dirty="0" smtClean="0"/>
              <a:t>magistrátu nebo města 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6616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77283" cy="897145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</a:t>
            </a:r>
            <a:r>
              <a:rPr lang="cs-CZ" sz="4000" dirty="0" smtClean="0">
                <a:solidFill>
                  <a:schemeClr val="tx2"/>
                </a:solidFill>
              </a:rPr>
              <a:t>pojem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1356"/>
            <a:ext cx="9856304" cy="4944993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b="1" i="1" dirty="0">
              <a:solidFill>
                <a:srgbClr val="3F94D3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400" b="1" i="1" dirty="0" smtClean="0"/>
              <a:t>Termín „měkké cíle“ </a:t>
            </a:r>
            <a:r>
              <a:rPr lang="cs-CZ" altLang="cs-CZ" sz="2400" b="1" i="1" dirty="0"/>
              <a:t>je </a:t>
            </a:r>
            <a:r>
              <a:rPr lang="cs-CZ" altLang="cs-CZ" sz="2400" b="1" i="1" dirty="0" smtClean="0"/>
              <a:t>používán pro označení </a:t>
            </a:r>
            <a:r>
              <a:rPr lang="cs-CZ" altLang="cs-CZ" sz="2400" b="1" i="1" dirty="0"/>
              <a:t>míst s vysokou koncentrací osob a nízkou úrovní zabezpečení proti násilným </a:t>
            </a:r>
            <a:r>
              <a:rPr lang="cs-CZ" altLang="cs-CZ" sz="2400" b="1" i="1" dirty="0" smtClean="0"/>
              <a:t>útokům.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400" b="1" i="1" dirty="0" smtClean="0"/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400" dirty="0" smtClean="0">
                <a:solidFill>
                  <a:schemeClr val="tx2"/>
                </a:solidFill>
              </a:rPr>
              <a:t>Jedná se o </a:t>
            </a:r>
            <a:r>
              <a:rPr lang="pl-PL" altLang="cs-CZ" sz="2400" dirty="0" smtClean="0">
                <a:solidFill>
                  <a:srgbClr val="000000"/>
                </a:solidFill>
              </a:rPr>
              <a:t>objekty</a:t>
            </a:r>
            <a:r>
              <a:rPr lang="pl-PL" altLang="cs-CZ" sz="2400" dirty="0">
                <a:solidFill>
                  <a:srgbClr val="000000"/>
                </a:solidFill>
              </a:rPr>
              <a:t>, prostory nebo </a:t>
            </a:r>
            <a:r>
              <a:rPr lang="cs-CZ" altLang="cs-CZ" sz="2400" dirty="0">
                <a:solidFill>
                  <a:srgbClr val="000000"/>
                </a:solidFill>
              </a:rPr>
              <a:t>akce charakterizované častou přítomností většího počtu osob a současně </a:t>
            </a:r>
            <a:r>
              <a:rPr lang="cs-CZ" altLang="cs-CZ" sz="2400" dirty="0" smtClean="0">
                <a:solidFill>
                  <a:srgbClr val="000000"/>
                </a:solidFill>
              </a:rPr>
              <a:t>absencí </a:t>
            </a:r>
            <a:r>
              <a:rPr lang="cs-CZ" altLang="cs-CZ" sz="2400" dirty="0">
                <a:solidFill>
                  <a:srgbClr val="000000"/>
                </a:solidFill>
              </a:rPr>
              <a:t>či nízkou úrovní zabezpečení proti </a:t>
            </a:r>
            <a:r>
              <a:rPr lang="cs-CZ" altLang="cs-CZ" sz="2400" dirty="0" smtClean="0">
                <a:solidFill>
                  <a:srgbClr val="000000"/>
                </a:solidFill>
              </a:rPr>
              <a:t>závažným násilným </a:t>
            </a:r>
            <a:r>
              <a:rPr lang="cs-CZ" altLang="cs-CZ" sz="2400" dirty="0">
                <a:solidFill>
                  <a:srgbClr val="000000"/>
                </a:solidFill>
              </a:rPr>
              <a:t>útokům.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400" b="1" dirty="0">
              <a:solidFill>
                <a:srgbClr val="3F94D3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400" b="1" dirty="0"/>
              <a:t>Ochrana měkkých cílů </a:t>
            </a:r>
            <a:r>
              <a:rPr lang="cs-CZ" altLang="cs-CZ" sz="2400" b="1" dirty="0" smtClean="0"/>
              <a:t>spočívá </a:t>
            </a:r>
            <a:r>
              <a:rPr lang="cs-CZ" altLang="cs-CZ" sz="2400" b="1" dirty="0"/>
              <a:t>primárně v ochraně lidí</a:t>
            </a:r>
            <a:r>
              <a:rPr lang="cs-CZ" altLang="cs-CZ" sz="2400" dirty="0"/>
              <a:t>, </a:t>
            </a:r>
            <a:r>
              <a:rPr lang="cs-CZ" altLang="cs-CZ" sz="2400" dirty="0">
                <a:solidFill>
                  <a:srgbClr val="000000"/>
                </a:solidFill>
              </a:rPr>
              <a:t>kteří jsou cílem páchaného násilného útoku.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590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877266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</a:t>
            </a:r>
            <a:r>
              <a:rPr lang="cs-CZ" sz="4000" dirty="0" smtClean="0">
                <a:solidFill>
                  <a:schemeClr val="tx2"/>
                </a:solidFill>
              </a:rPr>
              <a:t>příklady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1977887"/>
            <a:ext cx="9987951" cy="4199076"/>
          </a:xfrm>
        </p:spPr>
        <p:txBody>
          <a:bodyPr>
            <a:normAutofit/>
          </a:bodyPr>
          <a:lstStyle/>
          <a:p>
            <a:r>
              <a:rPr lang="cs-CZ" sz="2400" dirty="0"/>
              <a:t>nádraží a další dopravní uzly</a:t>
            </a:r>
          </a:p>
          <a:p>
            <a:r>
              <a:rPr lang="cs-CZ" sz="2400" dirty="0"/>
              <a:t>obchodní centra </a:t>
            </a:r>
          </a:p>
          <a:p>
            <a:r>
              <a:rPr lang="cs-CZ" sz="2400" dirty="0"/>
              <a:t>sportovní a kulturní akce </a:t>
            </a:r>
          </a:p>
          <a:p>
            <a:r>
              <a:rPr lang="cs-CZ" sz="2400" dirty="0"/>
              <a:t>náboženské či turistické objekty</a:t>
            </a:r>
          </a:p>
          <a:p>
            <a:r>
              <a:rPr lang="cs-CZ" sz="2400" dirty="0"/>
              <a:t>veřejné instituce </a:t>
            </a:r>
          </a:p>
          <a:p>
            <a:r>
              <a:rPr lang="cs-CZ" sz="2400" dirty="0"/>
              <a:t>náměstí </a:t>
            </a:r>
          </a:p>
          <a:p>
            <a:r>
              <a:rPr lang="cs-CZ" sz="2400" dirty="0"/>
              <a:t>školy </a:t>
            </a:r>
          </a:p>
          <a:p>
            <a:r>
              <a:rPr lang="cs-CZ" sz="2400" dirty="0"/>
              <a:t>nemocnice</a:t>
            </a:r>
          </a:p>
          <a:p>
            <a:r>
              <a:rPr lang="cs-CZ" sz="2400" dirty="0"/>
              <a:t>a další …</a:t>
            </a:r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A904E7C-974F-4A0A-B26C-A8D0EFE07503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6834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658604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</a:t>
            </a:r>
            <a:r>
              <a:rPr lang="cs-CZ" sz="4000" dirty="0" smtClean="0">
                <a:solidFill>
                  <a:schemeClr val="tx2"/>
                </a:solidFill>
              </a:rPr>
              <a:t>gestor OMC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02636"/>
            <a:ext cx="9987951" cy="515371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sz="2000" b="1" dirty="0" smtClean="0"/>
              <a:t>   </a:t>
            </a:r>
          </a:p>
          <a:p>
            <a:pPr marL="0" indent="0">
              <a:buNone/>
              <a:defRPr/>
            </a:pPr>
            <a:r>
              <a:rPr lang="cs-CZ" sz="2400" b="1" dirty="0" smtClean="0"/>
              <a:t>Ministerstvo </a:t>
            </a:r>
            <a:r>
              <a:rPr lang="cs-CZ" sz="2400" b="1" dirty="0"/>
              <a:t>vnitra České republiky </a:t>
            </a:r>
          </a:p>
          <a:p>
            <a:pPr marL="0" indent="0">
              <a:buNone/>
              <a:defRPr/>
            </a:pPr>
            <a:r>
              <a:rPr lang="cs-CZ" sz="2400" b="1" dirty="0" smtClean="0"/>
              <a:t>Odbor </a:t>
            </a:r>
            <a:r>
              <a:rPr lang="cs-CZ" sz="2400" b="1" dirty="0"/>
              <a:t>bezpečnostní politiky</a:t>
            </a:r>
          </a:p>
          <a:p>
            <a:pPr marL="182563" lvl="1" indent="0">
              <a:buNone/>
              <a:defRPr/>
            </a:pPr>
            <a:endParaRPr lang="cs-CZ" b="1" dirty="0"/>
          </a:p>
          <a:p>
            <a:pPr lvl="0"/>
            <a:r>
              <a:rPr lang="cs-CZ" sz="2400" dirty="0" smtClean="0"/>
              <a:t>MV ČR vydalo metodiky k ochraně měkkých cílů:</a:t>
            </a:r>
            <a:endParaRPr lang="cs-CZ" sz="2400" dirty="0">
              <a:solidFill>
                <a:schemeClr val="tx2"/>
              </a:solidFill>
            </a:endParaRPr>
          </a:p>
          <a:p>
            <a:pPr lvl="1"/>
            <a:r>
              <a:rPr lang="cs-CZ" u="sng" dirty="0" smtClean="0">
                <a:solidFill>
                  <a:schemeClr val="tx2"/>
                </a:solidFill>
              </a:rPr>
              <a:t>Metodika ochrany </a:t>
            </a:r>
            <a:r>
              <a:rPr lang="cs-CZ" u="sng" dirty="0" smtClean="0">
                <a:solidFill>
                  <a:schemeClr val="tx2"/>
                </a:solidFill>
              </a:rPr>
              <a:t>měkkých cílů</a:t>
            </a:r>
            <a:endParaRPr lang="cs-CZ" u="sng" dirty="0">
              <a:solidFill>
                <a:schemeClr val="tx2"/>
              </a:solidFill>
            </a:endParaRPr>
          </a:p>
          <a:p>
            <a:pPr lvl="1"/>
            <a:r>
              <a:rPr lang="cs-CZ" altLang="cs-CZ" u="sng" dirty="0" smtClean="0">
                <a:solidFill>
                  <a:schemeClr val="tx2"/>
                </a:solidFill>
              </a:rPr>
              <a:t>Vyhodnocení ohroženosti měkkého cíle</a:t>
            </a:r>
            <a:r>
              <a:rPr lang="cs-CZ" altLang="cs-CZ" dirty="0" smtClean="0">
                <a:solidFill>
                  <a:schemeClr val="tx2"/>
                </a:solidFill>
              </a:rPr>
              <a:t> </a:t>
            </a:r>
          </a:p>
          <a:p>
            <a:pPr lvl="1"/>
            <a:r>
              <a:rPr lang="cs-CZ" altLang="cs-CZ" u="sng" dirty="0" smtClean="0">
                <a:solidFill>
                  <a:schemeClr val="tx2"/>
                </a:solidFill>
              </a:rPr>
              <a:t>Bezpečnostní plán měkkého cíle</a:t>
            </a:r>
            <a:endParaRPr lang="cs-CZ" altLang="cs-CZ" u="sng" dirty="0">
              <a:solidFill>
                <a:schemeClr val="tx2"/>
              </a:solidFill>
            </a:endParaRPr>
          </a:p>
          <a:p>
            <a:pPr lvl="1"/>
            <a:r>
              <a:rPr lang="cs-CZ" altLang="cs-CZ" u="sng" dirty="0" smtClean="0">
                <a:solidFill>
                  <a:schemeClr val="tx2"/>
                </a:solidFill>
              </a:rPr>
              <a:t>Koordinační  plány pro měkké cíle</a:t>
            </a:r>
          </a:p>
          <a:p>
            <a:pPr lvl="1"/>
            <a:r>
              <a:rPr lang="cs-CZ" altLang="cs-CZ" u="sng" dirty="0" smtClean="0">
                <a:solidFill>
                  <a:schemeClr val="tx2"/>
                </a:solidFill>
              </a:rPr>
              <a:t>Metodika koordinace měkkého cíle pro fáze po závažném incidentu</a:t>
            </a:r>
            <a:r>
              <a:rPr lang="cs-CZ" altLang="cs-CZ" u="sng" dirty="0" smtClean="0">
                <a:solidFill>
                  <a:schemeClr val="tx2"/>
                </a:solidFill>
              </a:rPr>
              <a:t>  </a:t>
            </a:r>
            <a:endParaRPr lang="cs-CZ" altLang="cs-CZ" u="sng" dirty="0">
              <a:solidFill>
                <a:schemeClr val="tx2"/>
              </a:solidFill>
            </a:endParaRPr>
          </a:p>
          <a:p>
            <a:pPr lvl="1"/>
            <a:endParaRPr lang="cs-CZ" dirty="0">
              <a:solidFill>
                <a:schemeClr val="tx2"/>
              </a:solidFill>
            </a:endParaRPr>
          </a:p>
          <a:p>
            <a:pPr marL="92075" indent="0" algn="just">
              <a:buNone/>
              <a:defRPr/>
            </a:pPr>
            <a:endParaRPr lang="cs-CZ" altLang="cs-CZ" sz="105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8895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658604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</a:t>
            </a:r>
            <a:r>
              <a:rPr lang="cs-CZ" sz="4000" dirty="0" smtClean="0">
                <a:solidFill>
                  <a:schemeClr val="tx2"/>
                </a:solidFill>
              </a:rPr>
              <a:t>gestor OMC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48070"/>
            <a:ext cx="9987951" cy="4408280"/>
          </a:xfrm>
        </p:spPr>
        <p:txBody>
          <a:bodyPr>
            <a:normAutofit/>
          </a:bodyPr>
          <a:lstStyle/>
          <a:p>
            <a:pPr lvl="0"/>
            <a:r>
              <a:rPr lang="cs-CZ" sz="2400" dirty="0" smtClean="0"/>
              <a:t>Dále specifické metodiky k ochraně měkkých cílů: </a:t>
            </a:r>
            <a:endParaRPr lang="cs-CZ" sz="2400" dirty="0">
              <a:solidFill>
                <a:schemeClr val="tx2"/>
              </a:solidFill>
            </a:endParaRPr>
          </a:p>
          <a:p>
            <a:pPr lvl="1"/>
            <a:r>
              <a:rPr lang="cs-CZ" dirty="0" smtClean="0"/>
              <a:t>pro školy </a:t>
            </a:r>
            <a:r>
              <a:rPr lang="cs-CZ" u="sng" dirty="0" smtClean="0">
                <a:solidFill>
                  <a:schemeClr val="tx2"/>
                </a:solidFill>
              </a:rPr>
              <a:t>Bezpečnostní standard pro školy </a:t>
            </a:r>
            <a:endParaRPr lang="cs-CZ" u="sng" dirty="0">
              <a:solidFill>
                <a:schemeClr val="tx2"/>
              </a:solidFill>
            </a:endParaRPr>
          </a:p>
          <a:p>
            <a:pPr lvl="1"/>
            <a:r>
              <a:rPr lang="cs-CZ" altLang="cs-CZ" dirty="0" smtClean="0"/>
              <a:t>pro pořadatele </a:t>
            </a:r>
            <a:r>
              <a:rPr lang="cs-CZ" altLang="cs-CZ" u="sng" dirty="0" smtClean="0">
                <a:solidFill>
                  <a:schemeClr val="tx2"/>
                </a:solidFill>
              </a:rPr>
              <a:t>Bezpečnostní</a:t>
            </a:r>
            <a:r>
              <a:rPr lang="cs-CZ" altLang="cs-CZ" u="sng" dirty="0">
                <a:solidFill>
                  <a:schemeClr val="tx2"/>
                </a:solidFill>
              </a:rPr>
              <a:t> </a:t>
            </a:r>
            <a:r>
              <a:rPr lang="cs-CZ" altLang="cs-CZ" u="sng" dirty="0" smtClean="0">
                <a:solidFill>
                  <a:schemeClr val="tx2"/>
                </a:solidFill>
              </a:rPr>
              <a:t>standardy</a:t>
            </a:r>
            <a:r>
              <a:rPr lang="cs-CZ" altLang="cs-CZ" u="sng" dirty="0">
                <a:solidFill>
                  <a:schemeClr val="tx2"/>
                </a:solidFill>
              </a:rPr>
              <a:t> pro </a:t>
            </a:r>
            <a:r>
              <a:rPr lang="cs-CZ" altLang="cs-CZ" u="sng" dirty="0" smtClean="0">
                <a:solidFill>
                  <a:schemeClr val="tx2"/>
                </a:solidFill>
              </a:rPr>
              <a:t>pořadatele </a:t>
            </a:r>
            <a:r>
              <a:rPr lang="cs-CZ" altLang="cs-CZ" u="sng" dirty="0">
                <a:solidFill>
                  <a:schemeClr val="tx2"/>
                </a:solidFill>
              </a:rPr>
              <a:t>sportovních, kulturních a společenských </a:t>
            </a:r>
            <a:r>
              <a:rPr lang="cs-CZ" altLang="cs-CZ" u="sng" dirty="0" smtClean="0">
                <a:solidFill>
                  <a:schemeClr val="tx2"/>
                </a:solidFill>
              </a:rPr>
              <a:t>akcí</a:t>
            </a:r>
            <a:endParaRPr lang="cs-CZ" dirty="0">
              <a:solidFill>
                <a:schemeClr val="tx2"/>
              </a:solidFill>
            </a:endParaRPr>
          </a:p>
          <a:p>
            <a:pPr marL="92075" indent="0" algn="just">
              <a:buNone/>
              <a:defRPr/>
            </a:pPr>
            <a:endParaRPr lang="cs-CZ" altLang="cs-CZ" sz="2400" dirty="0">
              <a:solidFill>
                <a:schemeClr val="tx2"/>
              </a:solidFill>
            </a:endParaRPr>
          </a:p>
          <a:p>
            <a:pPr lvl="0"/>
            <a:r>
              <a:rPr lang="cs-CZ" sz="2400" dirty="0" smtClean="0"/>
              <a:t>Všechny metodiky a další strategické dokumenty jsou k dispozici na webu MV ČR  </a:t>
            </a:r>
            <a:endParaRPr lang="cs-CZ" sz="2400" dirty="0"/>
          </a:p>
          <a:p>
            <a:pPr lvl="1"/>
            <a:r>
              <a:rPr lang="cs-CZ" dirty="0">
                <a:solidFill>
                  <a:schemeClr val="tx2"/>
                </a:solidFill>
              </a:rPr>
              <a:t>https://www.mvcr.cz/chh/clanek/terorismus-web-dokumenty-dokumenty.aspx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448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718240"/>
          </a:xfrm>
        </p:spPr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/>
                </a:solidFill>
              </a:rPr>
              <a:t>Měkký cíl </a:t>
            </a:r>
            <a:r>
              <a:rPr lang="cs-CZ" sz="4000" dirty="0" smtClean="0">
                <a:solidFill>
                  <a:schemeClr val="tx2"/>
                </a:solidFill>
              </a:rPr>
              <a:t>– co můžeme udělat?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dirty="0" smtClean="0"/>
          </a:p>
          <a:p>
            <a:pPr lvl="0"/>
            <a:endParaRPr lang="cs-CZ" dirty="0"/>
          </a:p>
          <a:p>
            <a:pPr lvl="0"/>
            <a:r>
              <a:rPr lang="cs-CZ" sz="2400" b="1" dirty="0" smtClean="0"/>
              <a:t>Vyhodnocení </a:t>
            </a:r>
            <a:r>
              <a:rPr lang="cs-CZ" sz="2400" b="1" dirty="0"/>
              <a:t>bezpečnostních </a:t>
            </a:r>
            <a:r>
              <a:rPr lang="cs-CZ" sz="2400" b="1" dirty="0" smtClean="0"/>
              <a:t>rizik </a:t>
            </a:r>
            <a:r>
              <a:rPr lang="cs-CZ" sz="2400" dirty="0" smtClean="0">
                <a:solidFill>
                  <a:schemeClr val="tx2"/>
                </a:solidFill>
              </a:rPr>
              <a:t>(rizika</a:t>
            </a:r>
            <a:r>
              <a:rPr lang="cs-CZ" sz="2400" dirty="0">
                <a:solidFill>
                  <a:schemeClr val="tx2"/>
                </a:solidFill>
              </a:rPr>
              <a:t>, </a:t>
            </a:r>
            <a:r>
              <a:rPr lang="cs-CZ" sz="2400" dirty="0" smtClean="0">
                <a:solidFill>
                  <a:schemeClr val="tx2"/>
                </a:solidFill>
              </a:rPr>
              <a:t>hrozby)</a:t>
            </a:r>
            <a:endParaRPr lang="cs-CZ" sz="2400" dirty="0">
              <a:solidFill>
                <a:schemeClr val="tx2"/>
              </a:solidFill>
            </a:endParaRPr>
          </a:p>
          <a:p>
            <a:pPr lvl="0"/>
            <a:r>
              <a:rPr lang="cs-CZ" sz="2400" b="1" dirty="0" smtClean="0"/>
              <a:t>Bezpečnostní plán </a:t>
            </a:r>
            <a:r>
              <a:rPr lang="cs-CZ" sz="2400" dirty="0" smtClean="0">
                <a:solidFill>
                  <a:schemeClr val="tx2"/>
                </a:solidFill>
              </a:rPr>
              <a:t>(zmírnění rizik)</a:t>
            </a:r>
            <a:endParaRPr lang="cs-CZ" sz="2400" dirty="0">
              <a:solidFill>
                <a:schemeClr val="tx2"/>
              </a:solidFill>
            </a:endParaRPr>
          </a:p>
          <a:p>
            <a:pPr lvl="0"/>
            <a:r>
              <a:rPr lang="cs-CZ" sz="2400" b="1" dirty="0" smtClean="0"/>
              <a:t>Interní a externí krizová komunikace </a:t>
            </a:r>
            <a:r>
              <a:rPr lang="cs-CZ" sz="2400" dirty="0" smtClean="0">
                <a:solidFill>
                  <a:schemeClr val="tx2"/>
                </a:solidFill>
              </a:rPr>
              <a:t>(přenos </a:t>
            </a:r>
            <a:r>
              <a:rPr lang="cs-CZ" sz="2400" dirty="0">
                <a:solidFill>
                  <a:schemeClr val="tx2"/>
                </a:solidFill>
              </a:rPr>
              <a:t>informací při </a:t>
            </a:r>
            <a:r>
              <a:rPr lang="cs-CZ" sz="2400" dirty="0" smtClean="0">
                <a:solidFill>
                  <a:schemeClr val="tx2"/>
                </a:solidFill>
              </a:rPr>
              <a:t>události)</a:t>
            </a:r>
            <a:endParaRPr lang="cs-CZ" sz="2400" dirty="0">
              <a:solidFill>
                <a:schemeClr val="tx2"/>
              </a:solidFill>
            </a:endParaRPr>
          </a:p>
          <a:p>
            <a:pPr lvl="0"/>
            <a:r>
              <a:rPr lang="cs-CZ" sz="2400" b="1" dirty="0" smtClean="0"/>
              <a:t>Koordinační plán </a:t>
            </a:r>
            <a:r>
              <a:rPr lang="cs-CZ" sz="2400" dirty="0" smtClean="0">
                <a:solidFill>
                  <a:schemeClr val="tx2"/>
                </a:solidFill>
              </a:rPr>
              <a:t>(jak </a:t>
            </a:r>
            <a:r>
              <a:rPr lang="cs-CZ" sz="2400" dirty="0">
                <a:solidFill>
                  <a:schemeClr val="tx2"/>
                </a:solidFill>
              </a:rPr>
              <a:t>postupovat </a:t>
            </a:r>
            <a:r>
              <a:rPr lang="cs-CZ" sz="2400" dirty="0" smtClean="0">
                <a:solidFill>
                  <a:schemeClr val="tx2"/>
                </a:solidFill>
              </a:rPr>
              <a:t>od začátku do konce události)</a:t>
            </a:r>
            <a:endParaRPr lang="cs-CZ" sz="2400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279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Vlastní 7">
      <a:dk1>
        <a:srgbClr val="005B8F"/>
      </a:dk1>
      <a:lt1>
        <a:sysClr val="window" lastClr="FFFFFF"/>
      </a:lt1>
      <a:dk2>
        <a:srgbClr val="000000"/>
      </a:dk2>
      <a:lt2>
        <a:srgbClr val="E7E6E6"/>
      </a:lt2>
      <a:accent1>
        <a:srgbClr val="005B8F"/>
      </a:accent1>
      <a:accent2>
        <a:srgbClr val="F2C100"/>
      </a:accent2>
      <a:accent3>
        <a:srgbClr val="007EC4"/>
      </a:accent3>
      <a:accent4>
        <a:srgbClr val="FFE500"/>
      </a:accent4>
      <a:accent5>
        <a:srgbClr val="33B6FF"/>
      </a:accent5>
      <a:accent6>
        <a:srgbClr val="FF006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22E1A066-E19C-46EC-B2B8-893608C1E66B}" vid="{7BB837A2-EE7E-48B7-BD45-90683FC85D3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Nová prezetance PČR</Template>
  <TotalTime>2522</TotalTime>
  <Words>1065</Words>
  <Application>Microsoft Office PowerPoint</Application>
  <PresentationFormat>Širokoúhlá obrazovka</PresentationFormat>
  <Paragraphs>208</Paragraphs>
  <Slides>20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Motiv Office</vt:lpstr>
      <vt:lpstr>OCHRANA MĚKKÉHO CÍLE </vt:lpstr>
      <vt:lpstr>Měkké cíle – cíl OMC</vt:lpstr>
      <vt:lpstr>Měkké cíle – význam</vt:lpstr>
      <vt:lpstr>Hlavní partneři bezpečnostní spolupráce - na regionální úrovni </vt:lpstr>
      <vt:lpstr>Měkké cíle – pojem</vt:lpstr>
      <vt:lpstr>Měkké cíle – příklady</vt:lpstr>
      <vt:lpstr>Měkké cíle – gestor OMC</vt:lpstr>
      <vt:lpstr>Měkké cíle – gestor OMC</vt:lpstr>
      <vt:lpstr>Měkký cíl – co můžeme udělat?</vt:lpstr>
      <vt:lpstr>Měkký cíl – co můžeme udělat? </vt:lpstr>
      <vt:lpstr>Měkký cíl – co můžeme udělat?</vt:lpstr>
      <vt:lpstr> Reakce v případě ozbrojeného útoku  </vt:lpstr>
      <vt:lpstr> Reakce v případě ozbrojeného útoku  </vt:lpstr>
      <vt:lpstr> Reakce v případě ozbrojeného útoku  </vt:lpstr>
      <vt:lpstr> Reakce v případě ozbrojeného útoku  </vt:lpstr>
      <vt:lpstr> Reakce v případě ozbrojeného útoku  </vt:lpstr>
      <vt:lpstr> Reakce v případě ozbrojeného útoku </vt:lpstr>
      <vt:lpstr>Prezentace aplikace PowerPoint</vt:lpstr>
      <vt:lpstr>Desatero k ochraně měkkého cíle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Administrator</dc:creator>
  <cp:lastModifiedBy>BERÁNEK Ladislav</cp:lastModifiedBy>
  <cp:revision>161</cp:revision>
  <dcterms:created xsi:type="dcterms:W3CDTF">2023-11-29T09:35:49Z</dcterms:created>
  <dcterms:modified xsi:type="dcterms:W3CDTF">2026-05-04T08:06:41Z</dcterms:modified>
</cp:coreProperties>
</file>